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5" r:id="rId2"/>
  </p:sldMasterIdLst>
  <p:notesMasterIdLst>
    <p:notesMasterId r:id="rId217"/>
  </p:notesMasterIdLst>
  <p:handoutMasterIdLst>
    <p:handoutMasterId r:id="rId218"/>
  </p:handoutMasterIdLst>
  <p:sldIdLst>
    <p:sldId id="295" r:id="rId3"/>
    <p:sldId id="310" r:id="rId4"/>
    <p:sldId id="454" r:id="rId5"/>
    <p:sldId id="455" r:id="rId6"/>
    <p:sldId id="458" r:id="rId7"/>
    <p:sldId id="459" r:id="rId8"/>
    <p:sldId id="457" r:id="rId9"/>
    <p:sldId id="460" r:id="rId10"/>
    <p:sldId id="461" r:id="rId11"/>
    <p:sldId id="462" r:id="rId12"/>
    <p:sldId id="463" r:id="rId13"/>
    <p:sldId id="464" r:id="rId14"/>
    <p:sldId id="483" r:id="rId15"/>
    <p:sldId id="465" r:id="rId16"/>
    <p:sldId id="466" r:id="rId17"/>
    <p:sldId id="467" r:id="rId18"/>
    <p:sldId id="468" r:id="rId19"/>
    <p:sldId id="470" r:id="rId20"/>
    <p:sldId id="471" r:id="rId21"/>
    <p:sldId id="472" r:id="rId22"/>
    <p:sldId id="473" r:id="rId23"/>
    <p:sldId id="474" r:id="rId24"/>
    <p:sldId id="475" r:id="rId25"/>
    <p:sldId id="476" r:id="rId26"/>
    <p:sldId id="477" r:id="rId27"/>
    <p:sldId id="480" r:id="rId28"/>
    <p:sldId id="498" r:id="rId29"/>
    <p:sldId id="499" r:id="rId30"/>
    <p:sldId id="485" r:id="rId31"/>
    <p:sldId id="486" r:id="rId32"/>
    <p:sldId id="500" r:id="rId33"/>
    <p:sldId id="503" r:id="rId34"/>
    <p:sldId id="490" r:id="rId35"/>
    <p:sldId id="505" r:id="rId36"/>
    <p:sldId id="296" r:id="rId37"/>
    <p:sldId id="507" r:id="rId38"/>
    <p:sldId id="347" r:id="rId39"/>
    <p:sldId id="311" r:id="rId40"/>
    <p:sldId id="508" r:id="rId41"/>
    <p:sldId id="509" r:id="rId42"/>
    <p:sldId id="517" r:id="rId43"/>
    <p:sldId id="518" r:id="rId44"/>
    <p:sldId id="513" r:id="rId45"/>
    <p:sldId id="515" r:id="rId46"/>
    <p:sldId id="511" r:id="rId47"/>
    <p:sldId id="520" r:id="rId48"/>
    <p:sldId id="522" r:id="rId49"/>
    <p:sldId id="516" r:id="rId50"/>
    <p:sldId id="528" r:id="rId51"/>
    <p:sldId id="519" r:id="rId52"/>
    <p:sldId id="521" r:id="rId53"/>
    <p:sldId id="524" r:id="rId54"/>
    <p:sldId id="512" r:id="rId55"/>
    <p:sldId id="527" r:id="rId56"/>
    <p:sldId id="529" r:id="rId57"/>
    <p:sldId id="530" r:id="rId58"/>
    <p:sldId id="532" r:id="rId59"/>
    <p:sldId id="531" r:id="rId60"/>
    <p:sldId id="523" r:id="rId61"/>
    <p:sldId id="534" r:id="rId62"/>
    <p:sldId id="535" r:id="rId63"/>
    <p:sldId id="536" r:id="rId64"/>
    <p:sldId id="537" r:id="rId65"/>
    <p:sldId id="541" r:id="rId66"/>
    <p:sldId id="525" r:id="rId67"/>
    <p:sldId id="542" r:id="rId68"/>
    <p:sldId id="545" r:id="rId69"/>
    <p:sldId id="543" r:id="rId70"/>
    <p:sldId id="544" r:id="rId71"/>
    <p:sldId id="546" r:id="rId72"/>
    <p:sldId id="491" r:id="rId73"/>
    <p:sldId id="547" r:id="rId74"/>
    <p:sldId id="548" r:id="rId75"/>
    <p:sldId id="298" r:id="rId76"/>
    <p:sldId id="526" r:id="rId77"/>
    <p:sldId id="549" r:id="rId78"/>
    <p:sldId id="299" r:id="rId79"/>
    <p:sldId id="312" r:id="rId80"/>
    <p:sldId id="558" r:id="rId81"/>
    <p:sldId id="550" r:id="rId82"/>
    <p:sldId id="553" r:id="rId83"/>
    <p:sldId id="554" r:id="rId84"/>
    <p:sldId id="560" r:id="rId85"/>
    <p:sldId id="555" r:id="rId86"/>
    <p:sldId id="556" r:id="rId87"/>
    <p:sldId id="561" r:id="rId88"/>
    <p:sldId id="562" r:id="rId89"/>
    <p:sldId id="566" r:id="rId90"/>
    <p:sldId id="567" r:id="rId91"/>
    <p:sldId id="568" r:id="rId92"/>
    <p:sldId id="569" r:id="rId93"/>
    <p:sldId id="570" r:id="rId94"/>
    <p:sldId id="571" r:id="rId95"/>
    <p:sldId id="578" r:id="rId96"/>
    <p:sldId id="579" r:id="rId97"/>
    <p:sldId id="580" r:id="rId98"/>
    <p:sldId id="572" r:id="rId99"/>
    <p:sldId id="573" r:id="rId100"/>
    <p:sldId id="581" r:id="rId101"/>
    <p:sldId id="582" r:id="rId102"/>
    <p:sldId id="574" r:id="rId103"/>
    <p:sldId id="601" r:id="rId104"/>
    <p:sldId id="602" r:id="rId105"/>
    <p:sldId id="603" r:id="rId106"/>
    <p:sldId id="604" r:id="rId107"/>
    <p:sldId id="605" r:id="rId108"/>
    <p:sldId id="606" r:id="rId109"/>
    <p:sldId id="576" r:id="rId110"/>
    <p:sldId id="577" r:id="rId111"/>
    <p:sldId id="608" r:id="rId112"/>
    <p:sldId id="607" r:id="rId113"/>
    <p:sldId id="492" r:id="rId114"/>
    <p:sldId id="610" r:id="rId115"/>
    <p:sldId id="611" r:id="rId116"/>
    <p:sldId id="300" r:id="rId117"/>
    <p:sldId id="565" r:id="rId118"/>
    <p:sldId id="609" r:id="rId119"/>
    <p:sldId id="612" r:id="rId120"/>
    <p:sldId id="348" r:id="rId121"/>
    <p:sldId id="313" r:id="rId122"/>
    <p:sldId id="613" r:id="rId123"/>
    <p:sldId id="614" r:id="rId124"/>
    <p:sldId id="616" r:id="rId125"/>
    <p:sldId id="627" r:id="rId126"/>
    <p:sldId id="615" r:id="rId127"/>
    <p:sldId id="618" r:id="rId128"/>
    <p:sldId id="619" r:id="rId129"/>
    <p:sldId id="626" r:id="rId130"/>
    <p:sldId id="617" r:id="rId131"/>
    <p:sldId id="621" r:id="rId132"/>
    <p:sldId id="622" r:id="rId133"/>
    <p:sldId id="623" r:id="rId134"/>
    <p:sldId id="624" r:id="rId135"/>
    <p:sldId id="625" r:id="rId136"/>
    <p:sldId id="628" r:id="rId137"/>
    <p:sldId id="493" r:id="rId138"/>
    <p:sldId id="629" r:id="rId139"/>
    <p:sldId id="302" r:id="rId140"/>
    <p:sldId id="595" r:id="rId141"/>
    <p:sldId id="655" r:id="rId142"/>
    <p:sldId id="656" r:id="rId143"/>
    <p:sldId id="657" r:id="rId144"/>
    <p:sldId id="658" r:id="rId145"/>
    <p:sldId id="661" r:id="rId146"/>
    <p:sldId id="683" r:id="rId147"/>
    <p:sldId id="662" r:id="rId148"/>
    <p:sldId id="684" r:id="rId149"/>
    <p:sldId id="685" r:id="rId150"/>
    <p:sldId id="647" r:id="rId151"/>
    <p:sldId id="686" r:id="rId152"/>
    <p:sldId id="687" r:id="rId153"/>
    <p:sldId id="688" r:id="rId154"/>
    <p:sldId id="689" r:id="rId155"/>
    <p:sldId id="690" r:id="rId156"/>
    <p:sldId id="691" r:id="rId157"/>
    <p:sldId id="692" r:id="rId158"/>
    <p:sldId id="651" r:id="rId159"/>
    <p:sldId id="694" r:id="rId160"/>
    <p:sldId id="695" r:id="rId161"/>
    <p:sldId id="636" r:id="rId162"/>
    <p:sldId id="303" r:id="rId163"/>
    <p:sldId id="314" r:id="rId164"/>
    <p:sldId id="585" r:id="rId165"/>
    <p:sldId id="588" r:id="rId166"/>
    <p:sldId id="697" r:id="rId167"/>
    <p:sldId id="727" r:id="rId168"/>
    <p:sldId id="726" r:id="rId169"/>
    <p:sldId id="589" r:id="rId170"/>
    <p:sldId id="590" r:id="rId171"/>
    <p:sldId id="591" r:id="rId172"/>
    <p:sldId id="592" r:id="rId173"/>
    <p:sldId id="596" r:id="rId174"/>
    <p:sldId id="593" r:id="rId175"/>
    <p:sldId id="594" r:id="rId176"/>
    <p:sldId id="597" r:id="rId177"/>
    <p:sldId id="598" r:id="rId178"/>
    <p:sldId id="599" r:id="rId179"/>
    <p:sldId id="698" r:id="rId180"/>
    <p:sldId id="600" r:id="rId181"/>
    <p:sldId id="699" r:id="rId182"/>
    <p:sldId id="700" r:id="rId183"/>
    <p:sldId id="701" r:id="rId184"/>
    <p:sldId id="702" r:id="rId185"/>
    <p:sldId id="703" r:id="rId186"/>
    <p:sldId id="704" r:id="rId187"/>
    <p:sldId id="705" r:id="rId188"/>
    <p:sldId id="706" r:id="rId189"/>
    <p:sldId id="707" r:id="rId190"/>
    <p:sldId id="708" r:id="rId191"/>
    <p:sldId id="709" r:id="rId192"/>
    <p:sldId id="710" r:id="rId193"/>
    <p:sldId id="711" r:id="rId194"/>
    <p:sldId id="712" r:id="rId195"/>
    <p:sldId id="713" r:id="rId196"/>
    <p:sldId id="714" r:id="rId197"/>
    <p:sldId id="715" r:id="rId198"/>
    <p:sldId id="716" r:id="rId199"/>
    <p:sldId id="717" r:id="rId200"/>
    <p:sldId id="718" r:id="rId201"/>
    <p:sldId id="719" r:id="rId202"/>
    <p:sldId id="720" r:id="rId203"/>
    <p:sldId id="721" r:id="rId204"/>
    <p:sldId id="722" r:id="rId205"/>
    <p:sldId id="723" r:id="rId206"/>
    <p:sldId id="724" r:id="rId207"/>
    <p:sldId id="630" r:id="rId208"/>
    <p:sldId id="631" r:id="rId209"/>
    <p:sldId id="633" r:id="rId210"/>
    <p:sldId id="632" r:id="rId211"/>
    <p:sldId id="634" r:id="rId212"/>
    <p:sldId id="635" r:id="rId213"/>
    <p:sldId id="725" r:id="rId214"/>
    <p:sldId id="280" r:id="rId215"/>
    <p:sldId id="620" r:id="rId216"/>
  </p:sldIdLst>
  <p:sldSz cx="12192000" cy="6858000"/>
  <p:notesSz cx="7315200" cy="96012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0245"/>
    <a:srgbClr val="CC3399"/>
    <a:srgbClr val="F9F9F9"/>
    <a:srgbClr val="EAEAEA"/>
    <a:srgbClr val="CC0000"/>
    <a:srgbClr val="00CC99"/>
    <a:srgbClr val="6699FF"/>
    <a:srgbClr val="CC9900"/>
    <a:srgbClr val="FF3300"/>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0" autoAdjust="0"/>
    <p:restoredTop sz="92264" autoAdjust="0"/>
  </p:normalViewPr>
  <p:slideViewPr>
    <p:cSldViewPr snapToGrid="0" showGuides="1">
      <p:cViewPr>
        <p:scale>
          <a:sx n="90" d="100"/>
          <a:sy n="90" d="100"/>
        </p:scale>
        <p:origin x="-901" y="-222"/>
      </p:cViewPr>
      <p:guideLst>
        <p:guide orient="horz" pos="2160"/>
        <p:guide pos="3840"/>
        <p:guide pos="801"/>
      </p:guideLst>
    </p:cSldViewPr>
  </p:slideViewPr>
  <p:outlineViewPr>
    <p:cViewPr>
      <p:scale>
        <a:sx n="33" d="100"/>
        <a:sy n="33" d="100"/>
      </p:scale>
      <p:origin x="0" y="-1027"/>
    </p:cViewPr>
  </p:outlineViewPr>
  <p:notesTextViewPr>
    <p:cViewPr>
      <p:scale>
        <a:sx n="3" d="2"/>
        <a:sy n="3" d="2"/>
      </p:scale>
      <p:origin x="0" y="0"/>
    </p:cViewPr>
  </p:notesTextViewPr>
  <p:notesViewPr>
    <p:cSldViewPr snapToGrid="0" showGuides="1">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6" Type="http://schemas.openxmlformats.org/officeDocument/2006/relationships/slide" Target="slides/slide214.xml"/><Relationship Id="rId211" Type="http://schemas.openxmlformats.org/officeDocument/2006/relationships/slide" Target="slides/slide209.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222"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presProps" Target="presProp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theme" Target="theme/theme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ru-RU"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7C4BDE61-105E-4C8A-9370-EE26862DA328}" type="datetimeFigureOut">
              <a:rPr lang="ru-RU" smtClean="0"/>
              <a:t>26.08.2019</a:t>
            </a:fld>
            <a:endParaRPr lang="ru-RU"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ru-RU"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4A3EE74F-E86B-4506-9DE4-E1532F489F4C}" type="slidenum">
              <a:rPr lang="ru-RU" smtClean="0"/>
              <a:t>‹#›</a:t>
            </a:fld>
            <a:endParaRPr lang="ru-RU"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ru-RU"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1F9E564-F46A-4B13-9263-4DBEDE3F3E54}" type="datetimeFigureOut">
              <a:rPr lang="ru-RU" smtClean="0"/>
              <a:t>26.08.2019</a:t>
            </a:fld>
            <a:endParaRPr lang="ru-RU"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ru-RU"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ru-RU"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5F4110D-4E99-49C1-BF09-9D9E5818BB6B}" type="slidenum">
              <a:rPr lang="ru-RU" smtClean="0"/>
              <a:t>‹#›</a:t>
            </a:fld>
            <a:endParaRPr lang="ru-RU"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zh.wikipedia.org/wiki/%E6%9C%80%E5%B0%8F%E7%94%9F%E6%88%90%E6%A0%91#CITEREFKargerKleinTarjan199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neo4j.com/docs/graph-algorithms/3.5/algorithms/random-walk/"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neo4j.com/docs/graph-algorithms/3.5/algorithms/random-walk/"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neo4j.com/docs/graph-algorithms/3.5/algorithms/betweenness-centrality/"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neo4j.com/docs/graph-algorithms/3.5/algorithms/betweenness-centralit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neo4j.com/docs/graph-algorithms/3.5/algorithms/communit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zh.wikipedia.org/wiki/Tarjan%E7%AE%97%E6%B3%95"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geeksforgeeks.org/union-find/"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blog.csdn.net/dm_vincent/article/details/7655764"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en.wikipedia.org/wiki/Modularity_(network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en.wikipedia.org/wiki/Modularity_(networks)"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en.wikipedia.org/wiki/Modularity_(networks)"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en.wikipedia.org/wiki/Similarity_(network_science)"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en.wikipedia.org/wiki/Similarity_(network_science)"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en.wikipedia.org/wiki/Similarity_(network_science)"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dataaspirant.com/2015/04/11/five-most-popular-similarity-measures-implementation-in-python/"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en.wikipedia.org/wiki/Similarity_(network_science)" TargetMode="External"/><Relationship Id="rId2" Type="http://schemas.openxmlformats.org/officeDocument/2006/relationships/slide" Target="../slides/slide123.xml"/><Relationship Id="rId1" Type="http://schemas.openxmlformats.org/officeDocument/2006/relationships/notesMaster" Target="../notesMasters/notesMaster1.xml"/><Relationship Id="rId4" Type="http://schemas.openxmlformats.org/officeDocument/2006/relationships/hyperlink" Target="http://dataaspirant.com/2015/04/11/five-most-popular-similarity-measures-implementation-in-python/"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en.wikipedia.org/wiki/Similarity_(network_science)"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dataaspirant.com/2015/04/11/five-most-popular-similarity-measures-implementation-in-python/" TargetMode="Externa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neo4j.com/docs/graph-algorithms/3.5/algorithms/similarity-overlap/"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en.wikipedia.org/wiki/Cosine_similarity"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en.wikipedia.org/wiki/Cosine_similarity"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参考资料：</a:t>
            </a:r>
            <a:endParaRPr lang="en-AU" altLang="zh-CN" dirty="0"/>
          </a:p>
          <a:p>
            <a:pPr marL="181240" indent="-181240">
              <a:buFontTx/>
              <a:buChar char="-"/>
            </a:pPr>
            <a:r>
              <a:rPr lang="en-US" altLang="zh-CN" dirty="0"/>
              <a:t>https://neo4j.com/docs/graph-algorithms/3.5/ </a:t>
            </a:r>
          </a:p>
          <a:p>
            <a:pPr marL="181240" indent="-181240">
              <a:buFontTx/>
              <a:buChar char="-"/>
            </a:pPr>
            <a:endParaRPr lang="en-AU" dirty="0"/>
          </a:p>
        </p:txBody>
      </p:sp>
    </p:spTree>
    <p:extLst>
      <p:ext uri="{BB962C8B-B14F-4D97-AF65-F5344CB8AC3E}">
        <p14:creationId xmlns:p14="http://schemas.microsoft.com/office/powerpoint/2010/main" val="2841771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t>说明： </a:t>
            </a:r>
            <a:endParaRPr lang="en-AU" altLang="zh-CN" sz="1200" dirty="0"/>
          </a:p>
          <a:p>
            <a:endParaRPr lang="en-AU" altLang="zh-CN" sz="1200" dirty="0"/>
          </a:p>
          <a:p>
            <a:r>
              <a:rPr lang="en-AU" altLang="zh-CN" sz="1200" dirty="0" err="1"/>
              <a:t>deltaStepping</a:t>
            </a:r>
            <a:r>
              <a:rPr lang="zh-CN" altLang="en-US" sz="1200" dirty="0"/>
              <a:t>过程的第三个参数是</a:t>
            </a:r>
            <a:r>
              <a:rPr lang="en-AU" altLang="zh-CN" sz="1200" dirty="0"/>
              <a:t>delta</a:t>
            </a:r>
            <a:r>
              <a:rPr lang="zh-CN" altLang="en-US" sz="1200" dirty="0"/>
              <a:t>值，它决定了并行的程度。最佳的</a:t>
            </a:r>
            <a:r>
              <a:rPr lang="en-AU" altLang="zh-CN" sz="1200" dirty="0"/>
              <a:t>delta</a:t>
            </a:r>
            <a:r>
              <a:rPr lang="zh-CN" altLang="en-US" sz="1200" dirty="0"/>
              <a:t>取值由图的类型决定。大致原则如下：</a:t>
            </a:r>
            <a:endParaRPr lang="en-AU" altLang="zh-CN" sz="1200" dirty="0"/>
          </a:p>
          <a:p>
            <a:pPr marL="181240" indent="-181240">
              <a:buFontTx/>
              <a:buChar char="-"/>
            </a:pPr>
            <a:r>
              <a:rPr lang="en-US" altLang="zh-CN" sz="1200" dirty="0"/>
              <a:t>Small World Graph: delta = 1</a:t>
            </a:r>
          </a:p>
          <a:p>
            <a:pPr marL="181240" indent="-181240">
              <a:buFontTx/>
              <a:buChar char="-"/>
            </a:pPr>
            <a:r>
              <a:rPr lang="en-US" altLang="zh-CN" sz="1200" dirty="0"/>
              <a:t>Scale Free Graph: </a:t>
            </a:r>
            <a:r>
              <a:rPr lang="zh-CN" altLang="en-US" sz="1200" dirty="0"/>
              <a:t>与</a:t>
            </a:r>
            <a:r>
              <a:rPr lang="en-AU" altLang="zh-CN" sz="1200" dirty="0"/>
              <a:t>small world graph </a:t>
            </a:r>
            <a:r>
              <a:rPr lang="zh-CN" altLang="en-US" sz="1200" dirty="0"/>
              <a:t>类似？</a:t>
            </a:r>
            <a:endParaRPr lang="en-AU" altLang="zh-CN" sz="1200" dirty="0"/>
          </a:p>
          <a:p>
            <a:pPr marL="181240" indent="-181240">
              <a:buFontTx/>
              <a:buChar char="-"/>
            </a:pPr>
            <a:r>
              <a:rPr lang="en-AU" altLang="zh-CN" sz="1200" dirty="0"/>
              <a:t>Game Map: threshold of </a:t>
            </a:r>
            <a:r>
              <a:rPr lang="en-US" altLang="zh-CN" sz="1200" dirty="0"/>
              <a:t>delta = 13</a:t>
            </a:r>
          </a:p>
          <a:p>
            <a:pPr marL="181240" indent="-181240">
              <a:buFontTx/>
              <a:buChar char="-"/>
            </a:pPr>
            <a:endParaRPr lang="en-AU" altLang="zh-CN" sz="1200" dirty="0"/>
          </a:p>
          <a:p>
            <a:endParaRPr lang="en-AU" altLang="zh-CN" sz="1200" dirty="0"/>
          </a:p>
          <a:p>
            <a:endParaRPr lang="en-US" altLang="zh-CN" sz="1200" dirty="0"/>
          </a:p>
          <a:p>
            <a:r>
              <a:rPr lang="en-US" altLang="zh-CN" sz="1200" dirty="0"/>
              <a:t>Reference: </a:t>
            </a:r>
          </a:p>
          <a:p>
            <a:endParaRPr lang="en-US" sz="1200" dirty="0"/>
          </a:p>
          <a:p>
            <a:pPr marL="181240" indent="-181240">
              <a:buFontTx/>
              <a:buChar char="-"/>
            </a:pPr>
            <a:r>
              <a:rPr lang="en-US" sz="1200" dirty="0"/>
              <a:t>https://neo4j.com/docs/graph-algorithms/current/algorithms/single-source-shortest-path/ </a:t>
            </a:r>
          </a:p>
          <a:p>
            <a:pPr marL="181240" indent="-181240">
              <a:buFontTx/>
              <a:buChar char="-"/>
            </a:pPr>
            <a:endParaRPr lang="en-US" sz="1200" dirty="0"/>
          </a:p>
          <a:p>
            <a:pPr marL="181240" indent="-181240">
              <a:buFontTx/>
              <a:buChar char="-"/>
            </a:pPr>
            <a:endParaRPr lang="en-AU" sz="1200" dirty="0"/>
          </a:p>
        </p:txBody>
      </p:sp>
    </p:spTree>
    <p:extLst>
      <p:ext uri="{BB962C8B-B14F-4D97-AF65-F5344CB8AC3E}">
        <p14:creationId xmlns:p14="http://schemas.microsoft.com/office/powerpoint/2010/main" val="17202277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en-US" altLang="zh-CN" dirty="0"/>
              <a:t>Degree count</a:t>
            </a:r>
            <a:r>
              <a:rPr lang="zh-CN" altLang="en-US" dirty="0"/>
              <a:t>的使用：必须是</a:t>
            </a:r>
            <a:r>
              <a:rPr lang="en-AU" altLang="zh-CN" dirty="0"/>
              <a:t>size((n) – ()) </a:t>
            </a:r>
            <a:r>
              <a:rPr lang="zh-CN" altLang="en-US" dirty="0"/>
              <a:t>的格式</a:t>
            </a:r>
            <a:endParaRPr lang="en-AU" altLang="zh-CN" dirty="0"/>
          </a:p>
          <a:p>
            <a:pPr marL="181240" indent="-181240">
              <a:buFontTx/>
              <a:buChar char="-"/>
            </a:pPr>
            <a:r>
              <a:rPr lang="en-US" altLang="zh-CN" dirty="0"/>
              <a:t>User</a:t>
            </a:r>
            <a:r>
              <a:rPr lang="zh-CN" altLang="en-US" dirty="0"/>
              <a:t>到</a:t>
            </a:r>
            <a:r>
              <a:rPr lang="en-AU" altLang="zh-CN" dirty="0"/>
              <a:t>Post</a:t>
            </a:r>
            <a:r>
              <a:rPr lang="zh-CN" altLang="en-US" dirty="0"/>
              <a:t>只有一个</a:t>
            </a:r>
            <a:r>
              <a:rPr lang="en-US" altLang="zh-CN" dirty="0"/>
              <a:t>POSTED</a:t>
            </a:r>
            <a:r>
              <a:rPr lang="zh-CN" altLang="en-US" dirty="0"/>
              <a:t>关系</a:t>
            </a:r>
            <a:endParaRPr lang="en-AU" altLang="zh-CN" dirty="0"/>
          </a:p>
          <a:p>
            <a:pPr marL="181240" indent="-181240">
              <a:buFontTx/>
              <a:buChar char="-"/>
            </a:pPr>
            <a:r>
              <a:rPr lang="zh-CN" altLang="en-US" dirty="0"/>
              <a:t>次数服从幂律分布</a:t>
            </a:r>
            <a:endParaRPr lang="en-AU" altLang="zh-CN" dirty="0"/>
          </a:p>
          <a:p>
            <a:pPr marL="181240" indent="-181240">
              <a:buFontTx/>
              <a:buChar char="-"/>
            </a:pPr>
            <a:r>
              <a:rPr lang="zh-CN" altLang="en-US" dirty="0"/>
              <a:t>保存结果到</a:t>
            </a:r>
            <a:r>
              <a:rPr lang="en-AU" altLang="zh-CN" dirty="0"/>
              <a:t>CSV</a:t>
            </a:r>
          </a:p>
          <a:p>
            <a:pPr marL="181240" indent="-181240">
              <a:buFontTx/>
              <a:buChar char="-"/>
            </a:pPr>
            <a:r>
              <a:rPr lang="zh-CN" altLang="en-US" dirty="0"/>
              <a:t>在</a:t>
            </a:r>
            <a:r>
              <a:rPr lang="en-AU" altLang="zh-CN" dirty="0"/>
              <a:t>Excel</a:t>
            </a:r>
            <a:r>
              <a:rPr lang="zh-CN" altLang="en-US" dirty="0"/>
              <a:t>中以图表展现</a:t>
            </a:r>
            <a:endParaRPr lang="en-AU" altLang="zh-CN" dirty="0"/>
          </a:p>
          <a:p>
            <a:pPr marL="181240" indent="-181240">
              <a:buFontTx/>
              <a:buChar char="-"/>
            </a:pPr>
            <a:endParaRPr lang="en-AU" altLang="zh-CN" dirty="0"/>
          </a:p>
          <a:p>
            <a:r>
              <a:rPr lang="zh-CN" altLang="en-US" dirty="0"/>
              <a:t>可以对</a:t>
            </a:r>
            <a:r>
              <a:rPr lang="en-US" altLang="zh-CN" dirty="0"/>
              <a:t>Post -&gt; Tag</a:t>
            </a:r>
            <a:r>
              <a:rPr lang="zh-CN" altLang="en-US" dirty="0"/>
              <a:t>关系做类似的分析</a:t>
            </a:r>
            <a:endParaRPr lang="en-AU" altLang="zh-CN" dirty="0"/>
          </a:p>
          <a:p>
            <a:endParaRPr lang="en-AU" altLang="zh-CN" dirty="0"/>
          </a:p>
          <a:p>
            <a:pPr marL="181240" indent="-181240">
              <a:buFontTx/>
              <a:buChar char="-"/>
            </a:pPr>
            <a:endParaRPr lang="en-AU" dirty="0"/>
          </a:p>
        </p:txBody>
      </p:sp>
    </p:spTree>
    <p:extLst>
      <p:ext uri="{BB962C8B-B14F-4D97-AF65-F5344CB8AC3E}">
        <p14:creationId xmlns:p14="http://schemas.microsoft.com/office/powerpoint/2010/main" val="9328462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zh-CN" altLang="en-US" dirty="0"/>
              <a:t>这里没有使用</a:t>
            </a:r>
            <a:r>
              <a:rPr lang="en-AU" altLang="zh-CN" dirty="0"/>
              <a:t>parallel: true</a:t>
            </a:r>
            <a:r>
              <a:rPr lang="zh-CN" altLang="en-US" dirty="0"/>
              <a:t>是因为可能出现</a:t>
            </a:r>
            <a:r>
              <a:rPr lang="en-AU" altLang="zh-CN" dirty="0"/>
              <a:t>Java </a:t>
            </a:r>
            <a:r>
              <a:rPr lang="en-AU" altLang="zh-CN" dirty="0" err="1"/>
              <a:t>NullPointer</a:t>
            </a:r>
            <a:r>
              <a:rPr lang="en-AU" altLang="zh-CN" dirty="0"/>
              <a:t> </a:t>
            </a:r>
            <a:r>
              <a:rPr lang="zh-CN" altLang="en-US" dirty="0"/>
              <a:t>错误</a:t>
            </a:r>
            <a:endParaRPr lang="en-AU" altLang="zh-CN" dirty="0"/>
          </a:p>
          <a:p>
            <a:pPr marL="181240" indent="-181240">
              <a:buFontTx/>
              <a:buChar char="-"/>
            </a:pPr>
            <a:endParaRPr lang="en-AU" dirty="0"/>
          </a:p>
          <a:p>
            <a:r>
              <a:rPr lang="zh-CN" altLang="en-US" dirty="0"/>
              <a:t>总运行时间：</a:t>
            </a:r>
            <a:r>
              <a:rPr lang="en-US" altLang="zh-CN" dirty="0"/>
              <a:t>1133</a:t>
            </a:r>
            <a:r>
              <a:rPr lang="zh-CN" altLang="en-US" dirty="0"/>
              <a:t>秒，</a:t>
            </a:r>
            <a:r>
              <a:rPr lang="en-US" altLang="zh-CN" dirty="0"/>
              <a:t>12233</a:t>
            </a:r>
            <a:r>
              <a:rPr lang="zh-CN" altLang="en-US" dirty="0"/>
              <a:t>个任务，创建</a:t>
            </a:r>
            <a:r>
              <a:rPr lang="en-US" altLang="zh-CN" dirty="0"/>
              <a:t>300</a:t>
            </a:r>
            <a:r>
              <a:rPr lang="zh-CN" altLang="en-US" dirty="0"/>
              <a:t>多万关系，遍历</a:t>
            </a:r>
            <a:r>
              <a:rPr lang="en-AU" sz="1300" dirty="0"/>
              <a:t>35774429 P</a:t>
            </a:r>
            <a:r>
              <a:rPr lang="en-US" altLang="zh-CN" sz="1300" dirty="0" err="1"/>
              <a:t>ost</a:t>
            </a:r>
            <a:r>
              <a:rPr lang="en-US" altLang="zh-CN" sz="1300" dirty="0"/>
              <a:t>-Tag</a:t>
            </a:r>
            <a:r>
              <a:rPr lang="zh-CN" altLang="en-US" sz="1300" dirty="0"/>
              <a:t>关系 </a:t>
            </a:r>
            <a:r>
              <a:rPr lang="en-AU" altLang="zh-CN" sz="1300" dirty="0">
                <a:sym typeface="Wingdings" panose="05000000000000000000" pitchFamily="2" charset="2"/>
              </a:rPr>
              <a:t> </a:t>
            </a:r>
            <a:endParaRPr lang="en-AU" altLang="zh-CN" dirty="0"/>
          </a:p>
          <a:p>
            <a:endParaRPr lang="en-AU" dirty="0"/>
          </a:p>
          <a:p>
            <a:r>
              <a:rPr lang="en-US" altLang="zh-CN" dirty="0"/>
              <a:t>Notes</a:t>
            </a:r>
            <a:r>
              <a:rPr lang="zh-CN" altLang="en-US" dirty="0"/>
              <a:t>：</a:t>
            </a:r>
            <a:endParaRPr lang="en-AU" altLang="zh-CN" dirty="0"/>
          </a:p>
          <a:p>
            <a:endParaRPr lang="en-AU" dirty="0"/>
          </a:p>
          <a:p>
            <a:pPr marL="181240" indent="-181240">
              <a:buFontTx/>
              <a:buChar char="-"/>
            </a:pPr>
            <a:r>
              <a:rPr lang="zh-CN" altLang="en-US" dirty="0"/>
              <a:t>运行结束后</a:t>
            </a:r>
            <a:r>
              <a:rPr lang="en-AU" altLang="zh-CN" dirty="0" err="1"/>
              <a:t>apoc.meta.graph</a:t>
            </a:r>
            <a:r>
              <a:rPr lang="zh-CN" altLang="en-US" dirty="0"/>
              <a:t>很久没有运行完成</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34664907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zh-CN" altLang="en-US" dirty="0"/>
              <a:t>这里没有使用</a:t>
            </a:r>
            <a:r>
              <a:rPr lang="en-AU" altLang="zh-CN" dirty="0"/>
              <a:t>parallel: true</a:t>
            </a:r>
            <a:r>
              <a:rPr lang="zh-CN" altLang="en-US" dirty="0"/>
              <a:t>是因为可能出现</a:t>
            </a:r>
            <a:r>
              <a:rPr lang="en-AU" altLang="zh-CN" dirty="0"/>
              <a:t>Java </a:t>
            </a:r>
            <a:r>
              <a:rPr lang="en-AU" altLang="zh-CN" dirty="0" err="1"/>
              <a:t>NullPointer</a:t>
            </a:r>
            <a:r>
              <a:rPr lang="en-AU" altLang="zh-CN" dirty="0"/>
              <a:t> </a:t>
            </a:r>
            <a:r>
              <a:rPr lang="zh-CN" altLang="en-US" dirty="0"/>
              <a:t>错误</a:t>
            </a:r>
            <a:endParaRPr lang="en-AU" altLang="zh-CN" dirty="0"/>
          </a:p>
          <a:p>
            <a:pPr marL="181240" indent="-181240">
              <a:buFontTx/>
              <a:buChar char="-"/>
            </a:pPr>
            <a:endParaRPr lang="en-AU" dirty="0"/>
          </a:p>
          <a:p>
            <a:r>
              <a:rPr lang="zh-CN" altLang="en-US" dirty="0"/>
              <a:t>总运行时间：</a:t>
            </a:r>
            <a:r>
              <a:rPr lang="en-US" altLang="zh-CN" dirty="0"/>
              <a:t>1133</a:t>
            </a:r>
            <a:r>
              <a:rPr lang="zh-CN" altLang="en-US" dirty="0"/>
              <a:t>秒，</a:t>
            </a:r>
            <a:r>
              <a:rPr lang="en-US" altLang="zh-CN" dirty="0"/>
              <a:t>12233</a:t>
            </a:r>
            <a:r>
              <a:rPr lang="zh-CN" altLang="en-US" dirty="0"/>
              <a:t>个任务，创建</a:t>
            </a:r>
            <a:r>
              <a:rPr lang="en-US" altLang="zh-CN" dirty="0"/>
              <a:t>300</a:t>
            </a:r>
            <a:r>
              <a:rPr lang="zh-CN" altLang="en-US" dirty="0"/>
              <a:t>多万关系，遍历</a:t>
            </a:r>
            <a:r>
              <a:rPr lang="en-AU" sz="1300" dirty="0"/>
              <a:t>35774429 P</a:t>
            </a:r>
            <a:r>
              <a:rPr lang="en-US" altLang="zh-CN" sz="1300" dirty="0" err="1"/>
              <a:t>ost</a:t>
            </a:r>
            <a:r>
              <a:rPr lang="en-US" altLang="zh-CN" sz="1300" dirty="0"/>
              <a:t>-Tag</a:t>
            </a:r>
            <a:r>
              <a:rPr lang="zh-CN" altLang="en-US" sz="1300" dirty="0"/>
              <a:t>关系 </a:t>
            </a:r>
            <a:r>
              <a:rPr lang="en-AU" altLang="zh-CN" sz="1300" dirty="0">
                <a:sym typeface="Wingdings" panose="05000000000000000000" pitchFamily="2" charset="2"/>
              </a:rPr>
              <a:t> </a:t>
            </a:r>
            <a:endParaRPr lang="en-AU" altLang="zh-CN" dirty="0"/>
          </a:p>
          <a:p>
            <a:endParaRPr lang="en-AU" dirty="0"/>
          </a:p>
          <a:p>
            <a:r>
              <a:rPr lang="en-US" altLang="zh-CN" dirty="0"/>
              <a:t>Notes</a:t>
            </a:r>
            <a:r>
              <a:rPr lang="zh-CN" altLang="en-US" dirty="0"/>
              <a:t>：</a:t>
            </a:r>
            <a:endParaRPr lang="en-AU" altLang="zh-CN" dirty="0"/>
          </a:p>
          <a:p>
            <a:endParaRPr lang="en-AU" dirty="0"/>
          </a:p>
          <a:p>
            <a:pPr marL="181240" indent="-181240">
              <a:buFontTx/>
              <a:buChar char="-"/>
            </a:pPr>
            <a:r>
              <a:rPr lang="zh-CN" altLang="en-US" dirty="0"/>
              <a:t>运行结束后</a:t>
            </a:r>
            <a:r>
              <a:rPr lang="en-AU" altLang="zh-CN" dirty="0" err="1"/>
              <a:t>apoc.meta.graph</a:t>
            </a:r>
            <a:r>
              <a:rPr lang="zh-CN" altLang="en-US" dirty="0"/>
              <a:t>很久没有运行完成</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18185037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zh-CN" altLang="en-US" dirty="0"/>
              <a:t>这里没有使用</a:t>
            </a:r>
            <a:r>
              <a:rPr lang="en-AU" altLang="zh-CN" dirty="0"/>
              <a:t>parallel: true</a:t>
            </a:r>
            <a:r>
              <a:rPr lang="zh-CN" altLang="en-US" dirty="0"/>
              <a:t>是因为可能出现</a:t>
            </a:r>
            <a:r>
              <a:rPr lang="en-AU" altLang="zh-CN" dirty="0"/>
              <a:t>Java </a:t>
            </a:r>
            <a:r>
              <a:rPr lang="en-AU" altLang="zh-CN" dirty="0" err="1"/>
              <a:t>NullPointer</a:t>
            </a:r>
            <a:r>
              <a:rPr lang="en-AU" altLang="zh-CN" dirty="0"/>
              <a:t> </a:t>
            </a:r>
            <a:r>
              <a:rPr lang="zh-CN" altLang="en-US" dirty="0"/>
              <a:t>错误</a:t>
            </a:r>
            <a:endParaRPr lang="en-AU" altLang="zh-CN" dirty="0"/>
          </a:p>
          <a:p>
            <a:pPr marL="181240" indent="-181240">
              <a:buFontTx/>
              <a:buChar char="-"/>
            </a:pPr>
            <a:endParaRPr lang="en-AU" dirty="0"/>
          </a:p>
          <a:p>
            <a:r>
              <a:rPr lang="zh-CN" altLang="en-US" dirty="0"/>
              <a:t>总运行时间：</a:t>
            </a:r>
            <a:r>
              <a:rPr lang="en-US" altLang="zh-CN" dirty="0"/>
              <a:t>1133</a:t>
            </a:r>
            <a:r>
              <a:rPr lang="zh-CN" altLang="en-US" dirty="0"/>
              <a:t>秒，</a:t>
            </a:r>
            <a:r>
              <a:rPr lang="en-US" altLang="zh-CN" dirty="0"/>
              <a:t>12233</a:t>
            </a:r>
            <a:r>
              <a:rPr lang="zh-CN" altLang="en-US" dirty="0"/>
              <a:t>个任务，创建</a:t>
            </a:r>
            <a:r>
              <a:rPr lang="en-US" altLang="zh-CN" dirty="0"/>
              <a:t>300</a:t>
            </a:r>
            <a:r>
              <a:rPr lang="zh-CN" altLang="en-US" dirty="0"/>
              <a:t>多万关系，遍历</a:t>
            </a:r>
            <a:r>
              <a:rPr lang="en-AU" sz="1300" dirty="0"/>
              <a:t>35774429 P</a:t>
            </a:r>
            <a:r>
              <a:rPr lang="en-US" altLang="zh-CN" sz="1300" dirty="0" err="1"/>
              <a:t>ost</a:t>
            </a:r>
            <a:r>
              <a:rPr lang="en-US" altLang="zh-CN" sz="1300" dirty="0"/>
              <a:t>-Tag</a:t>
            </a:r>
            <a:r>
              <a:rPr lang="zh-CN" altLang="en-US" sz="1300" dirty="0"/>
              <a:t>关系 </a:t>
            </a:r>
            <a:r>
              <a:rPr lang="en-AU" altLang="zh-CN" sz="1300" dirty="0">
                <a:sym typeface="Wingdings" panose="05000000000000000000" pitchFamily="2" charset="2"/>
              </a:rPr>
              <a:t> </a:t>
            </a:r>
            <a:endParaRPr lang="en-AU" altLang="zh-CN" dirty="0"/>
          </a:p>
          <a:p>
            <a:endParaRPr lang="en-AU" dirty="0"/>
          </a:p>
          <a:p>
            <a:r>
              <a:rPr lang="en-US" altLang="zh-CN" dirty="0"/>
              <a:t>Notes</a:t>
            </a:r>
            <a:r>
              <a:rPr lang="zh-CN" altLang="en-US" dirty="0"/>
              <a:t>：</a:t>
            </a:r>
            <a:endParaRPr lang="en-AU" altLang="zh-CN" dirty="0"/>
          </a:p>
          <a:p>
            <a:endParaRPr lang="en-AU" dirty="0"/>
          </a:p>
          <a:p>
            <a:pPr marL="181240" indent="-181240">
              <a:buFontTx/>
              <a:buChar char="-"/>
            </a:pPr>
            <a:r>
              <a:rPr lang="zh-CN" altLang="en-US" dirty="0"/>
              <a:t>运行结束后</a:t>
            </a:r>
            <a:r>
              <a:rPr lang="en-AU" altLang="zh-CN" dirty="0" err="1"/>
              <a:t>apoc.meta.graph</a:t>
            </a:r>
            <a:r>
              <a:rPr lang="zh-CN" altLang="en-US" dirty="0"/>
              <a:t>很久没有运行完成</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6417148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zh-CN" altLang="en-US" dirty="0"/>
              <a:t>这里没有使用</a:t>
            </a:r>
            <a:r>
              <a:rPr lang="en-AU" altLang="zh-CN" dirty="0"/>
              <a:t>parallel: true</a:t>
            </a:r>
            <a:r>
              <a:rPr lang="zh-CN" altLang="en-US" dirty="0"/>
              <a:t>是因为可能出现</a:t>
            </a:r>
            <a:r>
              <a:rPr lang="en-AU" altLang="zh-CN" dirty="0"/>
              <a:t>Java </a:t>
            </a:r>
            <a:r>
              <a:rPr lang="en-AU" altLang="zh-CN" dirty="0" err="1"/>
              <a:t>NullPointer</a:t>
            </a:r>
            <a:r>
              <a:rPr lang="en-AU" altLang="zh-CN" dirty="0"/>
              <a:t> </a:t>
            </a:r>
            <a:r>
              <a:rPr lang="zh-CN" altLang="en-US" dirty="0"/>
              <a:t>错误</a:t>
            </a:r>
            <a:endParaRPr lang="en-AU" altLang="zh-CN" dirty="0"/>
          </a:p>
          <a:p>
            <a:pPr marL="181240" indent="-181240">
              <a:buFontTx/>
              <a:buChar char="-"/>
            </a:pPr>
            <a:endParaRPr lang="en-AU" dirty="0"/>
          </a:p>
          <a:p>
            <a:r>
              <a:rPr lang="zh-CN" altLang="en-US" dirty="0"/>
              <a:t>总运行时间：</a:t>
            </a:r>
            <a:r>
              <a:rPr lang="en-US" altLang="zh-CN" dirty="0"/>
              <a:t>1133</a:t>
            </a:r>
            <a:r>
              <a:rPr lang="zh-CN" altLang="en-US" dirty="0"/>
              <a:t>秒，</a:t>
            </a:r>
            <a:r>
              <a:rPr lang="en-US" altLang="zh-CN" dirty="0"/>
              <a:t>12233</a:t>
            </a:r>
            <a:r>
              <a:rPr lang="zh-CN" altLang="en-US" dirty="0"/>
              <a:t>个任务，创建</a:t>
            </a:r>
            <a:r>
              <a:rPr lang="en-US" altLang="zh-CN" dirty="0"/>
              <a:t>300</a:t>
            </a:r>
            <a:r>
              <a:rPr lang="zh-CN" altLang="en-US" dirty="0"/>
              <a:t>多万关系，遍历</a:t>
            </a:r>
            <a:r>
              <a:rPr lang="en-AU" sz="1300" dirty="0"/>
              <a:t>35774429 P</a:t>
            </a:r>
            <a:r>
              <a:rPr lang="en-US" altLang="zh-CN" sz="1300" dirty="0" err="1"/>
              <a:t>ost</a:t>
            </a:r>
            <a:r>
              <a:rPr lang="en-US" altLang="zh-CN" sz="1300" dirty="0"/>
              <a:t>-Tag</a:t>
            </a:r>
            <a:r>
              <a:rPr lang="zh-CN" altLang="en-US" sz="1300" dirty="0"/>
              <a:t>关系 </a:t>
            </a:r>
            <a:r>
              <a:rPr lang="en-AU" altLang="zh-CN" sz="1300" dirty="0">
                <a:sym typeface="Wingdings" panose="05000000000000000000" pitchFamily="2" charset="2"/>
              </a:rPr>
              <a:t> </a:t>
            </a:r>
            <a:endParaRPr lang="en-AU" altLang="zh-CN" dirty="0"/>
          </a:p>
          <a:p>
            <a:endParaRPr lang="en-AU" dirty="0"/>
          </a:p>
          <a:p>
            <a:r>
              <a:rPr lang="en-US" altLang="zh-CN" dirty="0"/>
              <a:t>Notes</a:t>
            </a:r>
            <a:r>
              <a:rPr lang="zh-CN" altLang="en-US" dirty="0"/>
              <a:t>：</a:t>
            </a:r>
            <a:endParaRPr lang="en-AU" altLang="zh-CN" dirty="0"/>
          </a:p>
          <a:p>
            <a:endParaRPr lang="en-AU" dirty="0"/>
          </a:p>
          <a:p>
            <a:pPr marL="181240" indent="-181240">
              <a:buFontTx/>
              <a:buChar char="-"/>
            </a:pPr>
            <a:r>
              <a:rPr lang="zh-CN" altLang="en-US" dirty="0"/>
              <a:t>运行结束后</a:t>
            </a:r>
            <a:r>
              <a:rPr lang="en-AU" altLang="zh-CN" dirty="0" err="1"/>
              <a:t>apoc.meta.graph</a:t>
            </a:r>
            <a:r>
              <a:rPr lang="zh-CN" altLang="en-US" dirty="0"/>
              <a:t>很久没有运行完成</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34408788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zh-CN" altLang="en-US" dirty="0"/>
              <a:t>这里没有使用</a:t>
            </a:r>
            <a:r>
              <a:rPr lang="en-AU" altLang="zh-CN" dirty="0"/>
              <a:t>parallel: true</a:t>
            </a:r>
            <a:r>
              <a:rPr lang="zh-CN" altLang="en-US" dirty="0"/>
              <a:t>是因为可能出现</a:t>
            </a:r>
            <a:r>
              <a:rPr lang="en-AU" altLang="zh-CN" dirty="0"/>
              <a:t>Java </a:t>
            </a:r>
            <a:r>
              <a:rPr lang="en-AU" altLang="zh-CN" dirty="0" err="1"/>
              <a:t>NullPointer</a:t>
            </a:r>
            <a:r>
              <a:rPr lang="en-AU" altLang="zh-CN" dirty="0"/>
              <a:t> </a:t>
            </a:r>
            <a:r>
              <a:rPr lang="zh-CN" altLang="en-US" dirty="0"/>
              <a:t>错误</a:t>
            </a:r>
            <a:endParaRPr lang="en-AU" altLang="zh-CN" dirty="0"/>
          </a:p>
          <a:p>
            <a:pPr marL="181240" indent="-181240">
              <a:buFontTx/>
              <a:buChar char="-"/>
            </a:pPr>
            <a:endParaRPr lang="en-AU" dirty="0"/>
          </a:p>
          <a:p>
            <a:r>
              <a:rPr lang="zh-CN" altLang="en-US" dirty="0"/>
              <a:t>总运行时间：</a:t>
            </a:r>
            <a:r>
              <a:rPr lang="en-US" altLang="zh-CN" dirty="0"/>
              <a:t>1133</a:t>
            </a:r>
            <a:r>
              <a:rPr lang="zh-CN" altLang="en-US" dirty="0"/>
              <a:t>秒，</a:t>
            </a:r>
            <a:r>
              <a:rPr lang="en-US" altLang="zh-CN" dirty="0"/>
              <a:t>12233</a:t>
            </a:r>
            <a:r>
              <a:rPr lang="zh-CN" altLang="en-US" dirty="0"/>
              <a:t>个任务，创建</a:t>
            </a:r>
            <a:r>
              <a:rPr lang="en-US" altLang="zh-CN" dirty="0"/>
              <a:t>300</a:t>
            </a:r>
            <a:r>
              <a:rPr lang="zh-CN" altLang="en-US" dirty="0"/>
              <a:t>多万关系，遍历</a:t>
            </a:r>
            <a:r>
              <a:rPr lang="en-AU" sz="1300" dirty="0"/>
              <a:t>35774429 P</a:t>
            </a:r>
            <a:r>
              <a:rPr lang="en-US" altLang="zh-CN" sz="1300" dirty="0" err="1"/>
              <a:t>ost</a:t>
            </a:r>
            <a:r>
              <a:rPr lang="en-US" altLang="zh-CN" sz="1300" dirty="0"/>
              <a:t>-Tag</a:t>
            </a:r>
            <a:r>
              <a:rPr lang="zh-CN" altLang="en-US" sz="1300" dirty="0"/>
              <a:t>关系 </a:t>
            </a:r>
            <a:r>
              <a:rPr lang="en-AU" altLang="zh-CN" sz="1300" dirty="0">
                <a:sym typeface="Wingdings" panose="05000000000000000000" pitchFamily="2" charset="2"/>
              </a:rPr>
              <a:t> </a:t>
            </a:r>
            <a:endParaRPr lang="en-AU" altLang="zh-CN" dirty="0"/>
          </a:p>
          <a:p>
            <a:endParaRPr lang="en-AU" dirty="0"/>
          </a:p>
          <a:p>
            <a:r>
              <a:rPr lang="en-US" altLang="zh-CN" dirty="0"/>
              <a:t>Notes</a:t>
            </a:r>
            <a:r>
              <a:rPr lang="zh-CN" altLang="en-US" dirty="0"/>
              <a:t>：</a:t>
            </a:r>
            <a:endParaRPr lang="en-AU" altLang="zh-CN" dirty="0"/>
          </a:p>
          <a:p>
            <a:endParaRPr lang="en-AU" dirty="0"/>
          </a:p>
          <a:p>
            <a:pPr marL="181240" indent="-181240">
              <a:buFontTx/>
              <a:buChar char="-"/>
            </a:pPr>
            <a:r>
              <a:rPr lang="zh-CN" altLang="en-US" dirty="0"/>
              <a:t>运行结束后</a:t>
            </a:r>
            <a:r>
              <a:rPr lang="en-AU" altLang="zh-CN" dirty="0" err="1"/>
              <a:t>apoc.meta.graph</a:t>
            </a:r>
            <a:r>
              <a:rPr lang="zh-CN" altLang="en-US" dirty="0"/>
              <a:t>很久没有运行完成</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8776765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zh-CN" altLang="en-US" dirty="0"/>
              <a:t>这里没有使用</a:t>
            </a:r>
            <a:r>
              <a:rPr lang="en-AU" altLang="zh-CN" dirty="0"/>
              <a:t>parallel: true</a:t>
            </a:r>
            <a:r>
              <a:rPr lang="zh-CN" altLang="en-US" dirty="0"/>
              <a:t>是因为可能出现</a:t>
            </a:r>
            <a:r>
              <a:rPr lang="en-AU" altLang="zh-CN" dirty="0"/>
              <a:t>Java </a:t>
            </a:r>
            <a:r>
              <a:rPr lang="en-AU" altLang="zh-CN" dirty="0" err="1"/>
              <a:t>NullPointer</a:t>
            </a:r>
            <a:r>
              <a:rPr lang="en-AU" altLang="zh-CN" dirty="0"/>
              <a:t> </a:t>
            </a:r>
            <a:r>
              <a:rPr lang="zh-CN" altLang="en-US" dirty="0"/>
              <a:t>错误</a:t>
            </a:r>
            <a:endParaRPr lang="en-AU" altLang="zh-CN" dirty="0"/>
          </a:p>
          <a:p>
            <a:pPr marL="181240" indent="-181240">
              <a:buFontTx/>
              <a:buChar char="-"/>
            </a:pPr>
            <a:endParaRPr lang="en-AU" dirty="0"/>
          </a:p>
          <a:p>
            <a:r>
              <a:rPr lang="zh-CN" altLang="en-US" dirty="0"/>
              <a:t>总运行时间：</a:t>
            </a:r>
            <a:r>
              <a:rPr lang="en-US" altLang="zh-CN" dirty="0"/>
              <a:t>1133</a:t>
            </a:r>
            <a:r>
              <a:rPr lang="zh-CN" altLang="en-US" dirty="0"/>
              <a:t>秒，</a:t>
            </a:r>
            <a:r>
              <a:rPr lang="en-US" altLang="zh-CN" dirty="0"/>
              <a:t>12233</a:t>
            </a:r>
            <a:r>
              <a:rPr lang="zh-CN" altLang="en-US" dirty="0"/>
              <a:t>个任务，创建</a:t>
            </a:r>
            <a:r>
              <a:rPr lang="en-US" altLang="zh-CN" dirty="0"/>
              <a:t>300</a:t>
            </a:r>
            <a:r>
              <a:rPr lang="zh-CN" altLang="en-US" dirty="0"/>
              <a:t>多万关系，遍历</a:t>
            </a:r>
            <a:r>
              <a:rPr lang="en-AU" sz="1300" dirty="0"/>
              <a:t>35774429 P</a:t>
            </a:r>
            <a:r>
              <a:rPr lang="en-US" altLang="zh-CN" sz="1300" dirty="0" err="1"/>
              <a:t>ost</a:t>
            </a:r>
            <a:r>
              <a:rPr lang="en-US" altLang="zh-CN" sz="1300" dirty="0"/>
              <a:t>-Tag</a:t>
            </a:r>
            <a:r>
              <a:rPr lang="zh-CN" altLang="en-US" sz="1300" dirty="0"/>
              <a:t>关系 </a:t>
            </a:r>
            <a:r>
              <a:rPr lang="en-AU" altLang="zh-CN" sz="1300" dirty="0">
                <a:sym typeface="Wingdings" panose="05000000000000000000" pitchFamily="2" charset="2"/>
              </a:rPr>
              <a:t> </a:t>
            </a:r>
            <a:endParaRPr lang="en-AU" altLang="zh-CN" dirty="0"/>
          </a:p>
          <a:p>
            <a:endParaRPr lang="en-AU" dirty="0"/>
          </a:p>
          <a:p>
            <a:r>
              <a:rPr lang="en-US" altLang="zh-CN" dirty="0"/>
              <a:t>Notes</a:t>
            </a:r>
            <a:r>
              <a:rPr lang="zh-CN" altLang="en-US" dirty="0"/>
              <a:t>：</a:t>
            </a:r>
            <a:endParaRPr lang="en-AU" altLang="zh-CN" dirty="0"/>
          </a:p>
          <a:p>
            <a:endParaRPr lang="en-AU" dirty="0"/>
          </a:p>
          <a:p>
            <a:pPr marL="181240" indent="-181240">
              <a:buFontTx/>
              <a:buChar char="-"/>
            </a:pPr>
            <a:r>
              <a:rPr lang="zh-CN" altLang="en-US" dirty="0"/>
              <a:t>运行结束后</a:t>
            </a:r>
            <a:r>
              <a:rPr lang="en-AU" altLang="zh-CN" dirty="0" err="1"/>
              <a:t>apoc.meta.graph</a:t>
            </a:r>
            <a:r>
              <a:rPr lang="zh-CN" altLang="en-US" dirty="0"/>
              <a:t>很久没有运行完成</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7390374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zh-CN" altLang="en-US" dirty="0"/>
              <a:t>这里没有使用</a:t>
            </a:r>
            <a:r>
              <a:rPr lang="en-AU" altLang="zh-CN" dirty="0"/>
              <a:t>parallel: true</a:t>
            </a:r>
            <a:r>
              <a:rPr lang="zh-CN" altLang="en-US" dirty="0"/>
              <a:t>是因为可能出现</a:t>
            </a:r>
            <a:r>
              <a:rPr lang="en-AU" altLang="zh-CN" dirty="0"/>
              <a:t>Java </a:t>
            </a:r>
            <a:r>
              <a:rPr lang="en-AU" altLang="zh-CN" dirty="0" err="1"/>
              <a:t>NullPointer</a:t>
            </a:r>
            <a:r>
              <a:rPr lang="en-AU" altLang="zh-CN" dirty="0"/>
              <a:t> </a:t>
            </a:r>
            <a:r>
              <a:rPr lang="zh-CN" altLang="en-US" dirty="0"/>
              <a:t>错误</a:t>
            </a:r>
            <a:endParaRPr lang="en-AU" altLang="zh-CN" dirty="0"/>
          </a:p>
          <a:p>
            <a:pPr marL="181240" indent="-181240">
              <a:buFontTx/>
              <a:buChar char="-"/>
            </a:pPr>
            <a:endParaRPr lang="en-AU" dirty="0"/>
          </a:p>
          <a:p>
            <a:r>
              <a:rPr lang="zh-CN" altLang="en-US" dirty="0"/>
              <a:t>总运行时间：</a:t>
            </a:r>
            <a:r>
              <a:rPr lang="en-US" altLang="zh-CN" dirty="0"/>
              <a:t>1133</a:t>
            </a:r>
            <a:r>
              <a:rPr lang="zh-CN" altLang="en-US" dirty="0"/>
              <a:t>秒，</a:t>
            </a:r>
            <a:r>
              <a:rPr lang="en-US" altLang="zh-CN" dirty="0"/>
              <a:t>12233</a:t>
            </a:r>
            <a:r>
              <a:rPr lang="zh-CN" altLang="en-US" dirty="0"/>
              <a:t>个任务，创建</a:t>
            </a:r>
            <a:r>
              <a:rPr lang="en-US" altLang="zh-CN" dirty="0"/>
              <a:t>300</a:t>
            </a:r>
            <a:r>
              <a:rPr lang="zh-CN" altLang="en-US" dirty="0"/>
              <a:t>多万关系，遍历</a:t>
            </a:r>
            <a:r>
              <a:rPr lang="en-AU" sz="1300" dirty="0"/>
              <a:t>35774429 P</a:t>
            </a:r>
            <a:r>
              <a:rPr lang="en-US" altLang="zh-CN" sz="1300" dirty="0" err="1"/>
              <a:t>ost</a:t>
            </a:r>
            <a:r>
              <a:rPr lang="en-US" altLang="zh-CN" sz="1300" dirty="0"/>
              <a:t>-Tag</a:t>
            </a:r>
            <a:r>
              <a:rPr lang="zh-CN" altLang="en-US" sz="1300" dirty="0"/>
              <a:t>关系 </a:t>
            </a:r>
            <a:r>
              <a:rPr lang="en-AU" altLang="zh-CN" sz="1300" dirty="0">
                <a:sym typeface="Wingdings" panose="05000000000000000000" pitchFamily="2" charset="2"/>
              </a:rPr>
              <a:t> </a:t>
            </a:r>
            <a:endParaRPr lang="en-AU" altLang="zh-CN" dirty="0"/>
          </a:p>
          <a:p>
            <a:endParaRPr lang="en-AU" dirty="0"/>
          </a:p>
          <a:p>
            <a:r>
              <a:rPr lang="en-US" altLang="zh-CN" dirty="0"/>
              <a:t>Notes</a:t>
            </a:r>
            <a:r>
              <a:rPr lang="zh-CN" altLang="en-US" dirty="0"/>
              <a:t>：</a:t>
            </a:r>
            <a:endParaRPr lang="en-AU" altLang="zh-CN" dirty="0"/>
          </a:p>
          <a:p>
            <a:endParaRPr lang="en-AU" dirty="0"/>
          </a:p>
          <a:p>
            <a:pPr marL="181240" indent="-181240">
              <a:buFontTx/>
              <a:buChar char="-"/>
            </a:pPr>
            <a:r>
              <a:rPr lang="zh-CN" altLang="en-US" dirty="0"/>
              <a:t>运行结束后</a:t>
            </a:r>
            <a:r>
              <a:rPr lang="en-AU" altLang="zh-CN" dirty="0" err="1"/>
              <a:t>apoc.meta.graph</a:t>
            </a:r>
            <a:r>
              <a:rPr lang="zh-CN" altLang="en-US" dirty="0"/>
              <a:t>很久没有运行完成</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0513082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zh-CN" altLang="en-US" dirty="0"/>
              <a:t>这里没有使用</a:t>
            </a:r>
            <a:r>
              <a:rPr lang="en-AU" altLang="zh-CN" dirty="0"/>
              <a:t>parallel: true</a:t>
            </a:r>
            <a:r>
              <a:rPr lang="zh-CN" altLang="en-US" dirty="0"/>
              <a:t>是因为可能出现</a:t>
            </a:r>
            <a:r>
              <a:rPr lang="en-AU" altLang="zh-CN" dirty="0"/>
              <a:t>Java </a:t>
            </a:r>
            <a:r>
              <a:rPr lang="en-AU" altLang="zh-CN" dirty="0" err="1"/>
              <a:t>NullPointer</a:t>
            </a:r>
            <a:r>
              <a:rPr lang="en-AU" altLang="zh-CN" dirty="0"/>
              <a:t> </a:t>
            </a:r>
            <a:r>
              <a:rPr lang="zh-CN" altLang="en-US" dirty="0"/>
              <a:t>错误</a:t>
            </a:r>
            <a:endParaRPr lang="en-AU" altLang="zh-CN" dirty="0"/>
          </a:p>
          <a:p>
            <a:pPr marL="181240" indent="-181240">
              <a:buFontTx/>
              <a:buChar char="-"/>
            </a:pPr>
            <a:endParaRPr lang="en-AU" dirty="0"/>
          </a:p>
          <a:p>
            <a:r>
              <a:rPr lang="zh-CN" altLang="en-US" dirty="0"/>
              <a:t>总运行时间：</a:t>
            </a:r>
            <a:r>
              <a:rPr lang="en-US" altLang="zh-CN" dirty="0"/>
              <a:t>1133</a:t>
            </a:r>
            <a:r>
              <a:rPr lang="zh-CN" altLang="en-US" dirty="0"/>
              <a:t>秒，</a:t>
            </a:r>
            <a:r>
              <a:rPr lang="en-US" altLang="zh-CN" dirty="0"/>
              <a:t>12233</a:t>
            </a:r>
            <a:r>
              <a:rPr lang="zh-CN" altLang="en-US" dirty="0"/>
              <a:t>个任务，创建</a:t>
            </a:r>
            <a:r>
              <a:rPr lang="en-US" altLang="zh-CN" dirty="0"/>
              <a:t>300</a:t>
            </a:r>
            <a:r>
              <a:rPr lang="zh-CN" altLang="en-US" dirty="0"/>
              <a:t>多万关系，遍历</a:t>
            </a:r>
            <a:r>
              <a:rPr lang="en-AU" sz="1300" dirty="0"/>
              <a:t>35774429 P</a:t>
            </a:r>
            <a:r>
              <a:rPr lang="en-US" altLang="zh-CN" sz="1300" dirty="0" err="1"/>
              <a:t>ost</a:t>
            </a:r>
            <a:r>
              <a:rPr lang="en-US" altLang="zh-CN" sz="1300" dirty="0"/>
              <a:t>-Tag</a:t>
            </a:r>
            <a:r>
              <a:rPr lang="zh-CN" altLang="en-US" sz="1300" dirty="0"/>
              <a:t>关系 </a:t>
            </a:r>
            <a:r>
              <a:rPr lang="en-AU" altLang="zh-CN" sz="1300" dirty="0">
                <a:sym typeface="Wingdings" panose="05000000000000000000" pitchFamily="2" charset="2"/>
              </a:rPr>
              <a:t> </a:t>
            </a:r>
            <a:endParaRPr lang="en-AU" altLang="zh-CN" dirty="0"/>
          </a:p>
          <a:p>
            <a:endParaRPr lang="en-AU" dirty="0"/>
          </a:p>
          <a:p>
            <a:r>
              <a:rPr lang="en-US" altLang="zh-CN" dirty="0"/>
              <a:t>Notes</a:t>
            </a:r>
            <a:r>
              <a:rPr lang="zh-CN" altLang="en-US" dirty="0"/>
              <a:t>：</a:t>
            </a:r>
            <a:endParaRPr lang="en-AU" altLang="zh-CN" dirty="0"/>
          </a:p>
          <a:p>
            <a:endParaRPr lang="en-AU" dirty="0"/>
          </a:p>
          <a:p>
            <a:pPr marL="181240" indent="-181240">
              <a:buFontTx/>
              <a:buChar char="-"/>
            </a:pPr>
            <a:r>
              <a:rPr lang="zh-CN" altLang="en-US" dirty="0"/>
              <a:t>运行结束后</a:t>
            </a:r>
            <a:r>
              <a:rPr lang="en-AU" altLang="zh-CN" dirty="0" err="1"/>
              <a:t>apoc.meta.graph</a:t>
            </a:r>
            <a:r>
              <a:rPr lang="zh-CN" altLang="en-US" dirty="0"/>
              <a:t>很久没有运行完成</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39395469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讨论：</a:t>
            </a:r>
            <a:endParaRPr lang="en-AU" altLang="zh-CN" dirty="0"/>
          </a:p>
          <a:p>
            <a:endParaRPr lang="en-AU" dirty="0"/>
          </a:p>
          <a:p>
            <a:pPr marL="181240" indent="-181240">
              <a:buFontTx/>
              <a:buChar char="-"/>
            </a:pPr>
            <a:r>
              <a:rPr lang="zh-CN" altLang="en-US" dirty="0"/>
              <a:t>这里没有使用</a:t>
            </a:r>
            <a:r>
              <a:rPr lang="en-AU" altLang="zh-CN" dirty="0"/>
              <a:t>parallel: true</a:t>
            </a:r>
            <a:r>
              <a:rPr lang="zh-CN" altLang="en-US" dirty="0"/>
              <a:t>是因为可能出现</a:t>
            </a:r>
            <a:r>
              <a:rPr lang="en-AU" altLang="zh-CN" dirty="0"/>
              <a:t>Java </a:t>
            </a:r>
            <a:r>
              <a:rPr lang="en-AU" altLang="zh-CN" dirty="0" err="1"/>
              <a:t>NullPointer</a:t>
            </a:r>
            <a:r>
              <a:rPr lang="en-AU" altLang="zh-CN" dirty="0"/>
              <a:t> </a:t>
            </a:r>
            <a:r>
              <a:rPr lang="zh-CN" altLang="en-US" dirty="0"/>
              <a:t>错误</a:t>
            </a:r>
            <a:endParaRPr lang="en-AU" altLang="zh-CN" dirty="0"/>
          </a:p>
          <a:p>
            <a:pPr marL="181240" indent="-181240">
              <a:buFontTx/>
              <a:buChar char="-"/>
            </a:pPr>
            <a:endParaRPr lang="en-AU" dirty="0"/>
          </a:p>
          <a:p>
            <a:r>
              <a:rPr lang="zh-CN" altLang="en-US" dirty="0"/>
              <a:t>总运行时间：</a:t>
            </a:r>
            <a:r>
              <a:rPr lang="en-US" altLang="zh-CN" dirty="0"/>
              <a:t>1133</a:t>
            </a:r>
            <a:r>
              <a:rPr lang="zh-CN" altLang="en-US" dirty="0"/>
              <a:t>秒，</a:t>
            </a:r>
            <a:r>
              <a:rPr lang="en-US" altLang="zh-CN" dirty="0"/>
              <a:t>12233</a:t>
            </a:r>
            <a:r>
              <a:rPr lang="zh-CN" altLang="en-US" dirty="0"/>
              <a:t>个任务，创建</a:t>
            </a:r>
            <a:r>
              <a:rPr lang="en-US" altLang="zh-CN" dirty="0"/>
              <a:t>300</a:t>
            </a:r>
            <a:r>
              <a:rPr lang="zh-CN" altLang="en-US" dirty="0"/>
              <a:t>多万关系，遍历</a:t>
            </a:r>
            <a:r>
              <a:rPr lang="en-AU" sz="1300" dirty="0"/>
              <a:t>35774429 P</a:t>
            </a:r>
            <a:r>
              <a:rPr lang="en-US" altLang="zh-CN" sz="1300" dirty="0" err="1"/>
              <a:t>ost</a:t>
            </a:r>
            <a:r>
              <a:rPr lang="en-US" altLang="zh-CN" sz="1300" dirty="0"/>
              <a:t>-Tag</a:t>
            </a:r>
            <a:r>
              <a:rPr lang="zh-CN" altLang="en-US" sz="1300" dirty="0"/>
              <a:t>关系 </a:t>
            </a:r>
            <a:r>
              <a:rPr lang="en-AU" altLang="zh-CN" sz="1300" dirty="0">
                <a:sym typeface="Wingdings" panose="05000000000000000000" pitchFamily="2" charset="2"/>
              </a:rPr>
              <a:t> </a:t>
            </a:r>
            <a:endParaRPr lang="en-AU" altLang="zh-CN" dirty="0"/>
          </a:p>
          <a:p>
            <a:endParaRPr lang="en-AU" dirty="0"/>
          </a:p>
          <a:p>
            <a:r>
              <a:rPr lang="en-US" altLang="zh-CN" dirty="0"/>
              <a:t>Notes</a:t>
            </a:r>
            <a:r>
              <a:rPr lang="zh-CN" altLang="en-US" dirty="0"/>
              <a:t>：</a:t>
            </a:r>
            <a:endParaRPr lang="en-AU" altLang="zh-CN" dirty="0"/>
          </a:p>
          <a:p>
            <a:endParaRPr lang="en-AU" dirty="0"/>
          </a:p>
          <a:p>
            <a:pPr marL="181240" indent="-181240">
              <a:buFontTx/>
              <a:buChar char="-"/>
            </a:pPr>
            <a:r>
              <a:rPr lang="zh-CN" altLang="en-US" dirty="0"/>
              <a:t>运行结束后</a:t>
            </a:r>
            <a:r>
              <a:rPr lang="en-AU" altLang="zh-CN" dirty="0" err="1"/>
              <a:t>apoc.meta.graph</a:t>
            </a:r>
            <a:r>
              <a:rPr lang="zh-CN" altLang="en-US" dirty="0"/>
              <a:t>很久没有运行完成</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3764473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US" dirty="0"/>
              <a:t>Urban Operations Research:  http://web.mit.edu/urban_or_book/www/book/  </a:t>
            </a:r>
          </a:p>
          <a:p>
            <a:pPr marL="181240" indent="-181240">
              <a:buFontTx/>
              <a:buChar char="-"/>
            </a:pPr>
            <a:r>
              <a:rPr lang="en-US" dirty="0"/>
              <a:t>An Optimization-based Framework for Data Center Network Design: https://cs.uwaterloo.ca/research/tr/2011/CS-2011-21.pdf</a:t>
            </a:r>
          </a:p>
          <a:p>
            <a:pPr marL="181240" indent="-181240">
              <a:buFontTx/>
              <a:buChar char="-"/>
            </a:pPr>
            <a:endParaRPr lang="en-AU" dirty="0"/>
          </a:p>
        </p:txBody>
      </p:sp>
    </p:spTree>
    <p:extLst>
      <p:ext uri="{BB962C8B-B14F-4D97-AF65-F5344CB8AC3E}">
        <p14:creationId xmlns:p14="http://schemas.microsoft.com/office/powerpoint/2010/main" val="4965561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Notes</a:t>
            </a:r>
          </a:p>
          <a:p>
            <a:endParaRPr lang="en-US" dirty="0"/>
          </a:p>
          <a:p>
            <a:r>
              <a:rPr lang="en-US" dirty="0"/>
              <a:t>1</a:t>
            </a:r>
            <a:r>
              <a:rPr lang="en-AU" dirty="0"/>
              <a:t>) </a:t>
            </a:r>
            <a:r>
              <a:rPr lang="zh-CN" altLang="en-US" dirty="0"/>
              <a:t>紧密中心性：排名前三的是</a:t>
            </a:r>
            <a:r>
              <a:rPr lang="en-US" altLang="zh-CN" dirty="0"/>
              <a:t>java</a:t>
            </a:r>
            <a:r>
              <a:rPr lang="zh-CN" altLang="en-US" dirty="0"/>
              <a:t>、</a:t>
            </a:r>
            <a:r>
              <a:rPr lang="en-AU" altLang="zh-CN" dirty="0" err="1"/>
              <a:t>c#</a:t>
            </a:r>
            <a:r>
              <a:rPr lang="zh-CN" altLang="en-US" dirty="0"/>
              <a:t>、</a:t>
            </a:r>
            <a:r>
              <a:rPr lang="en-US" altLang="zh-CN" dirty="0" err="1"/>
              <a:t>javascript</a:t>
            </a:r>
            <a:endParaRPr lang="en-US" altLang="zh-CN" dirty="0"/>
          </a:p>
          <a:p>
            <a:endParaRPr lang="en-US" altLang="zh-CN" dirty="0"/>
          </a:p>
          <a:p>
            <a:r>
              <a:rPr lang="en-US" altLang="zh-CN" dirty="0"/>
              <a:t>2) </a:t>
            </a:r>
            <a:r>
              <a:rPr lang="zh-CN" altLang="en-US" dirty="0"/>
              <a:t>页面排行：</a:t>
            </a:r>
            <a:r>
              <a:rPr lang="en-US" altLang="zh-CN" dirty="0" err="1"/>
              <a:t>ios</a:t>
            </a:r>
            <a:r>
              <a:rPr lang="zh-CN" altLang="en-US" dirty="0"/>
              <a:t>，</a:t>
            </a:r>
            <a:r>
              <a:rPr lang="en-AU" altLang="zh-CN" dirty="0"/>
              <a:t>swift</a:t>
            </a:r>
            <a:r>
              <a:rPr lang="zh-CN" altLang="en-US" dirty="0"/>
              <a:t>，</a:t>
            </a:r>
            <a:r>
              <a:rPr lang="en-AU" altLang="zh-CN" dirty="0"/>
              <a:t>ios8</a:t>
            </a:r>
          </a:p>
          <a:p>
            <a:endParaRPr lang="en-US" altLang="zh-CN" dirty="0"/>
          </a:p>
          <a:p>
            <a:r>
              <a:rPr lang="zh-CN" altLang="en-US" dirty="0"/>
              <a:t>对结果的讨论</a:t>
            </a:r>
            <a:endParaRPr lang="en-US" altLang="zh-CN" dirty="0"/>
          </a:p>
          <a:p>
            <a:endParaRPr lang="en-AU" dirty="0"/>
          </a:p>
        </p:txBody>
      </p:sp>
    </p:spTree>
    <p:extLst>
      <p:ext uri="{BB962C8B-B14F-4D97-AF65-F5344CB8AC3E}">
        <p14:creationId xmlns:p14="http://schemas.microsoft.com/office/powerpoint/2010/main" val="24831619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Notes</a:t>
            </a:r>
          </a:p>
          <a:p>
            <a:endParaRPr lang="en-US" dirty="0"/>
          </a:p>
          <a:p>
            <a:r>
              <a:rPr lang="en-US" dirty="0"/>
              <a:t>1</a:t>
            </a:r>
            <a:r>
              <a:rPr lang="en-AU" dirty="0"/>
              <a:t>) </a:t>
            </a:r>
            <a:r>
              <a:rPr lang="zh-CN" altLang="en-US" dirty="0"/>
              <a:t>紧密中心性：排名前三的是</a:t>
            </a:r>
            <a:r>
              <a:rPr lang="en-US" altLang="zh-CN" dirty="0"/>
              <a:t>java</a:t>
            </a:r>
            <a:r>
              <a:rPr lang="zh-CN" altLang="en-US" dirty="0"/>
              <a:t>、</a:t>
            </a:r>
            <a:r>
              <a:rPr lang="en-AU" altLang="zh-CN" dirty="0" err="1"/>
              <a:t>c#</a:t>
            </a:r>
            <a:r>
              <a:rPr lang="zh-CN" altLang="en-US" dirty="0"/>
              <a:t>、</a:t>
            </a:r>
            <a:r>
              <a:rPr lang="en-US" altLang="zh-CN" dirty="0" err="1"/>
              <a:t>javascript</a:t>
            </a:r>
            <a:endParaRPr lang="en-US" altLang="zh-CN" dirty="0"/>
          </a:p>
          <a:p>
            <a:endParaRPr lang="en-US" altLang="zh-CN" dirty="0"/>
          </a:p>
          <a:p>
            <a:r>
              <a:rPr lang="en-US" altLang="zh-CN" dirty="0"/>
              <a:t>2) </a:t>
            </a:r>
            <a:r>
              <a:rPr lang="zh-CN" altLang="en-US" dirty="0"/>
              <a:t>页面排行：</a:t>
            </a:r>
            <a:r>
              <a:rPr lang="en-US" altLang="zh-CN" dirty="0" err="1"/>
              <a:t>ios</a:t>
            </a:r>
            <a:r>
              <a:rPr lang="zh-CN" altLang="en-US" dirty="0"/>
              <a:t>，</a:t>
            </a:r>
            <a:r>
              <a:rPr lang="en-AU" altLang="zh-CN" dirty="0"/>
              <a:t>swift</a:t>
            </a:r>
            <a:r>
              <a:rPr lang="zh-CN" altLang="en-US" dirty="0"/>
              <a:t>，</a:t>
            </a:r>
            <a:r>
              <a:rPr lang="en-AU" altLang="zh-CN" dirty="0"/>
              <a:t>ios8</a:t>
            </a:r>
          </a:p>
          <a:p>
            <a:endParaRPr lang="en-US" altLang="zh-CN" dirty="0"/>
          </a:p>
          <a:p>
            <a:r>
              <a:rPr lang="zh-CN" altLang="en-US" dirty="0"/>
              <a:t>对结果的讨论</a:t>
            </a:r>
            <a:endParaRPr lang="en-US" altLang="zh-CN" dirty="0"/>
          </a:p>
          <a:p>
            <a:endParaRPr lang="en-AU" dirty="0"/>
          </a:p>
        </p:txBody>
      </p:sp>
    </p:spTree>
    <p:extLst>
      <p:ext uri="{BB962C8B-B14F-4D97-AF65-F5344CB8AC3E}">
        <p14:creationId xmlns:p14="http://schemas.microsoft.com/office/powerpoint/2010/main" val="1087858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Notes</a:t>
            </a:r>
          </a:p>
          <a:p>
            <a:endParaRPr lang="en-US" dirty="0"/>
          </a:p>
          <a:p>
            <a:r>
              <a:rPr lang="en-US" dirty="0"/>
              <a:t>1</a:t>
            </a:r>
            <a:r>
              <a:rPr lang="en-AU" dirty="0"/>
              <a:t>) </a:t>
            </a:r>
            <a:r>
              <a:rPr lang="zh-CN" altLang="en-US" dirty="0"/>
              <a:t>紧密中心性：排名前三的是</a:t>
            </a:r>
            <a:r>
              <a:rPr lang="en-US" altLang="zh-CN" dirty="0"/>
              <a:t>java</a:t>
            </a:r>
            <a:r>
              <a:rPr lang="zh-CN" altLang="en-US" dirty="0"/>
              <a:t>、</a:t>
            </a:r>
            <a:r>
              <a:rPr lang="en-AU" altLang="zh-CN" dirty="0" err="1"/>
              <a:t>c#</a:t>
            </a:r>
            <a:r>
              <a:rPr lang="zh-CN" altLang="en-US" dirty="0"/>
              <a:t>、</a:t>
            </a:r>
            <a:r>
              <a:rPr lang="en-US" altLang="zh-CN" dirty="0" err="1"/>
              <a:t>javascript</a:t>
            </a:r>
            <a:endParaRPr lang="en-US" altLang="zh-CN" dirty="0"/>
          </a:p>
          <a:p>
            <a:endParaRPr lang="en-US" altLang="zh-CN" dirty="0"/>
          </a:p>
          <a:p>
            <a:r>
              <a:rPr lang="en-US" altLang="zh-CN" dirty="0"/>
              <a:t>2) </a:t>
            </a:r>
            <a:r>
              <a:rPr lang="zh-CN" altLang="en-US" dirty="0"/>
              <a:t>页面排行：</a:t>
            </a:r>
            <a:r>
              <a:rPr lang="en-US" altLang="zh-CN" dirty="0" err="1"/>
              <a:t>ios</a:t>
            </a:r>
            <a:r>
              <a:rPr lang="zh-CN" altLang="en-US" dirty="0"/>
              <a:t>，</a:t>
            </a:r>
            <a:r>
              <a:rPr lang="en-AU" altLang="zh-CN" dirty="0"/>
              <a:t>swift</a:t>
            </a:r>
            <a:r>
              <a:rPr lang="zh-CN" altLang="en-US" dirty="0"/>
              <a:t>，</a:t>
            </a:r>
            <a:r>
              <a:rPr lang="en-AU" altLang="zh-CN" dirty="0"/>
              <a:t>ios8</a:t>
            </a:r>
          </a:p>
          <a:p>
            <a:endParaRPr lang="en-US" altLang="zh-CN" dirty="0"/>
          </a:p>
          <a:p>
            <a:r>
              <a:rPr lang="zh-CN" altLang="en-US" dirty="0"/>
              <a:t>对结果的讨论</a:t>
            </a:r>
            <a:endParaRPr lang="en-US" altLang="zh-CN" dirty="0"/>
          </a:p>
          <a:p>
            <a:endParaRPr lang="en-AU" dirty="0"/>
          </a:p>
        </p:txBody>
      </p:sp>
    </p:spTree>
    <p:extLst>
      <p:ext uri="{BB962C8B-B14F-4D97-AF65-F5344CB8AC3E}">
        <p14:creationId xmlns:p14="http://schemas.microsoft.com/office/powerpoint/2010/main" val="27793503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5489026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重要考虑：</a:t>
            </a:r>
            <a:endParaRPr lang="en-AU" altLang="zh-CN" dirty="0"/>
          </a:p>
          <a:p>
            <a:pPr marL="181240" indent="-181240">
              <a:buFontTx/>
              <a:buChar char="-"/>
            </a:pPr>
            <a:r>
              <a:rPr lang="zh-CN" altLang="en-US" dirty="0"/>
              <a:t>找到实体</a:t>
            </a:r>
            <a:r>
              <a:rPr lang="en-US" altLang="zh-CN" dirty="0"/>
              <a:t>/</a:t>
            </a:r>
            <a:r>
              <a:rPr lang="zh-CN" altLang="en-US" dirty="0"/>
              <a:t>节点及其标识符</a:t>
            </a:r>
            <a:r>
              <a:rPr lang="en-US" altLang="zh-CN" dirty="0"/>
              <a:t>/ID</a:t>
            </a:r>
          </a:p>
          <a:p>
            <a:pPr marL="181240" indent="-181240">
              <a:buFontTx/>
              <a:buChar char="-"/>
            </a:pPr>
            <a:r>
              <a:rPr lang="zh-CN" altLang="en-US" dirty="0"/>
              <a:t>识别关系</a:t>
            </a:r>
            <a:endParaRPr lang="en-US" altLang="zh-CN" dirty="0"/>
          </a:p>
          <a:p>
            <a:pPr marL="181240" indent="-181240">
              <a:buFontTx/>
              <a:buChar char="-"/>
            </a:pPr>
            <a:r>
              <a:rPr lang="zh-CN" altLang="en-US" dirty="0"/>
              <a:t>数据存在重复</a:t>
            </a:r>
            <a:endParaRPr lang="en-AU" altLang="zh-CN" dirty="0"/>
          </a:p>
          <a:p>
            <a:pPr marL="181240" indent="-181240">
              <a:buFontTx/>
              <a:buChar char="-"/>
            </a:pPr>
            <a:r>
              <a:rPr lang="zh-CN" altLang="en-US" dirty="0"/>
              <a:t>文件有标题行</a:t>
            </a:r>
            <a:endParaRPr lang="en-AU" dirty="0"/>
          </a:p>
        </p:txBody>
      </p:sp>
    </p:spTree>
    <p:extLst>
      <p:ext uri="{BB962C8B-B14F-4D97-AF65-F5344CB8AC3E}">
        <p14:creationId xmlns:p14="http://schemas.microsoft.com/office/powerpoint/2010/main" val="11893621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18745268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18745268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18745268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18745268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3546643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Tx/>
              <a:buChar char="-"/>
            </a:pPr>
            <a:endParaRPr lang="en-AU" dirty="0"/>
          </a:p>
        </p:txBody>
      </p:sp>
    </p:spTree>
    <p:extLst>
      <p:ext uri="{BB962C8B-B14F-4D97-AF65-F5344CB8AC3E}">
        <p14:creationId xmlns:p14="http://schemas.microsoft.com/office/powerpoint/2010/main" val="35402594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3248863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584609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34101716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34920041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pPr marL="181240" indent="-181240">
              <a:buFontTx/>
              <a:buChar char="-"/>
            </a:pPr>
            <a:r>
              <a:rPr lang="en-AU" dirty="0"/>
              <a:t>https://www.cnblogs.com/qq952693358/p/7354070.html</a:t>
            </a:r>
          </a:p>
          <a:p>
            <a:pPr marL="181240" indent="-181240">
              <a:buFontTx/>
              <a:buChar char="-"/>
            </a:pPr>
            <a:r>
              <a:rPr lang="en-AU" dirty="0"/>
              <a:t>https://en.wikipedia.org/wiki/Yen%27s_algorithm</a:t>
            </a:r>
          </a:p>
          <a:p>
            <a:pPr marL="181240" indent="-181240">
              <a:buFontTx/>
              <a:buChar char="-"/>
            </a:pPr>
            <a:endParaRPr lang="en-AU" dirty="0"/>
          </a:p>
        </p:txBody>
      </p:sp>
    </p:spTree>
    <p:extLst>
      <p:ext uri="{BB962C8B-B14F-4D97-AF65-F5344CB8AC3E}">
        <p14:creationId xmlns:p14="http://schemas.microsoft.com/office/powerpoint/2010/main" val="14062853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US" dirty="0"/>
              <a:t>Urban Operations Research:  http://web.mit.edu/urban_or_book/www/book/  </a:t>
            </a:r>
          </a:p>
          <a:p>
            <a:pPr marL="181240" indent="-181240">
              <a:buFontTx/>
              <a:buChar char="-"/>
            </a:pPr>
            <a:r>
              <a:rPr lang="en-US" dirty="0"/>
              <a:t>An Optimization-based Framework for Data Center Network Design: https://cs.uwaterloo.ca/research/tr/2011/CS-2011-21.pdf</a:t>
            </a:r>
          </a:p>
          <a:p>
            <a:pPr marL="181240" indent="-181240">
              <a:buFontTx/>
              <a:buChar char="-"/>
            </a:pPr>
            <a:r>
              <a:rPr lang="en-US" dirty="0"/>
              <a:t>https://zh.wikipedia.org/wiki/%E6%9C%80%E5%B0%8F%E7%94%9F%E6%88%90%E6%A0%91</a:t>
            </a:r>
          </a:p>
          <a:p>
            <a:pPr marL="181240" indent="-181240">
              <a:buFontTx/>
              <a:buChar char="-"/>
            </a:pPr>
            <a:endParaRPr lang="en-AU" dirty="0"/>
          </a:p>
          <a:p>
            <a:r>
              <a:rPr lang="en-US" altLang="zh-CN" dirty="0"/>
              <a:t>Prim</a:t>
            </a:r>
            <a:r>
              <a:rPr lang="zh-CN" altLang="en-US" dirty="0"/>
              <a:t>算法的时间复杂度是</a:t>
            </a:r>
            <a:r>
              <a:rPr lang="en-US" altLang="zh-CN" dirty="0"/>
              <a:t>O(E+V*</a:t>
            </a:r>
            <a:r>
              <a:rPr lang="en-US" altLang="zh-CN" dirty="0" err="1"/>
              <a:t>LogV</a:t>
            </a:r>
            <a:r>
              <a:rPr lang="en-US" altLang="zh-CN" dirty="0"/>
              <a:t>)</a:t>
            </a:r>
          </a:p>
          <a:p>
            <a:endParaRPr lang="en-US" dirty="0"/>
          </a:p>
          <a:p>
            <a:r>
              <a:rPr lang="zh-CN" altLang="en-US" sz="1300" dirty="0"/>
              <a:t> </a:t>
            </a:r>
            <a:r>
              <a:rPr lang="en-US" altLang="zh-CN" sz="1300" dirty="0">
                <a:hlinkClick r:id="rId3"/>
              </a:rPr>
              <a:t>Karger</a:t>
            </a:r>
            <a:r>
              <a:rPr lang="zh-CN" altLang="en-US" sz="1300" dirty="0">
                <a:hlinkClick r:id="rId3"/>
              </a:rPr>
              <a:t>， </a:t>
            </a:r>
            <a:r>
              <a:rPr lang="en-US" altLang="zh-CN" sz="1300" dirty="0">
                <a:hlinkClick r:id="rId3"/>
              </a:rPr>
              <a:t>Klein &amp; </a:t>
            </a:r>
            <a:r>
              <a:rPr lang="en-US" altLang="zh-CN" sz="1300" dirty="0" err="1">
                <a:hlinkClick r:id="rId3"/>
              </a:rPr>
              <a:t>Tarjan</a:t>
            </a:r>
            <a:r>
              <a:rPr lang="en-US" altLang="zh-CN" sz="1300" dirty="0">
                <a:hlinkClick r:id="rId3"/>
              </a:rPr>
              <a:t> (1995)</a:t>
            </a:r>
            <a:r>
              <a:rPr lang="zh-CN" altLang="en-US" sz="1300" dirty="0"/>
              <a:t>针对边的权值可以成对比较的特殊模型提出了一个基于</a:t>
            </a:r>
            <a:r>
              <a:rPr lang="en-US" altLang="zh-CN" sz="1300" dirty="0" err="1"/>
              <a:t>Borůvka</a:t>
            </a:r>
            <a:r>
              <a:rPr lang="zh-CN" altLang="en-US" sz="1300" dirty="0"/>
              <a:t>算法和翻转删除算法的可以在线性时间内解决最小生成树的算法。</a:t>
            </a:r>
            <a:endParaRPr lang="en-AU" altLang="zh-CN" sz="1300" dirty="0"/>
          </a:p>
          <a:p>
            <a:endParaRPr lang="en-AU" sz="1300" dirty="0"/>
          </a:p>
          <a:p>
            <a:endParaRPr lang="en-AU" dirty="0"/>
          </a:p>
        </p:txBody>
      </p:sp>
    </p:spTree>
    <p:extLst>
      <p:ext uri="{BB962C8B-B14F-4D97-AF65-F5344CB8AC3E}">
        <p14:creationId xmlns:p14="http://schemas.microsoft.com/office/powerpoint/2010/main" val="241318238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US" dirty="0"/>
              <a:t> http://www.dwu.ac.pg/en/images/Research_Journal/2010_Vol_12/1_Fitina_et_al_span ning_trees_for_travel_planning.pdf </a:t>
            </a:r>
          </a:p>
          <a:p>
            <a:pPr marL="181240" indent="-181240">
              <a:buFontTx/>
              <a:buChar char="-"/>
            </a:pPr>
            <a:r>
              <a:rPr lang="en-US" dirty="0"/>
              <a:t> https://www.ncbi.nlm.nih.gov/pmc/articles/PMC516344/</a:t>
            </a:r>
          </a:p>
          <a:p>
            <a:pPr marL="181240" indent="-181240">
              <a:buFontTx/>
              <a:buChar char="-"/>
            </a:pPr>
            <a:endParaRPr lang="en-US" dirty="0"/>
          </a:p>
          <a:p>
            <a:endParaRPr lang="en-US" dirty="0"/>
          </a:p>
          <a:p>
            <a:r>
              <a:rPr lang="zh-CN" altLang="en-US" dirty="0"/>
              <a:t>讨论：每个应用场景中什么是节点、什么是边、什么是权重？</a:t>
            </a:r>
            <a:endParaRPr lang="en-AU" altLang="zh-CN" dirty="0"/>
          </a:p>
          <a:p>
            <a:endParaRPr lang="en-AU" dirty="0"/>
          </a:p>
        </p:txBody>
      </p:sp>
    </p:spTree>
    <p:extLst>
      <p:ext uri="{BB962C8B-B14F-4D97-AF65-F5344CB8AC3E}">
        <p14:creationId xmlns:p14="http://schemas.microsoft.com/office/powerpoint/2010/main" val="135725400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214566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US" dirty="0"/>
              <a:t> http://www.dwu.ac.pg/en/images/Research_Journal/2010_Vol_12/1_Fitina_et_al_span ning_trees_for_travel_planning.pdf </a:t>
            </a:r>
          </a:p>
          <a:p>
            <a:pPr marL="181240" indent="-181240">
              <a:buFontTx/>
              <a:buChar char="-"/>
            </a:pPr>
            <a:r>
              <a:rPr lang="en-US" dirty="0"/>
              <a:t> https://www.ncbi.nlm.nih.gov/pmc/articles/PMC516344/</a:t>
            </a:r>
          </a:p>
          <a:p>
            <a:pPr marL="181240" indent="-181240">
              <a:buFontTx/>
              <a:buChar char="-"/>
            </a:pPr>
            <a:endParaRPr lang="en-US" dirty="0"/>
          </a:p>
          <a:p>
            <a:endParaRPr lang="en-US" dirty="0"/>
          </a:p>
          <a:p>
            <a:r>
              <a:rPr lang="zh-CN" altLang="en-US" dirty="0"/>
              <a:t>讨论：每个应用场景中什么是节点、什么是边、什么是权重？</a:t>
            </a:r>
            <a:endParaRPr lang="en-AU" altLang="zh-CN" dirty="0"/>
          </a:p>
          <a:p>
            <a:endParaRPr lang="en-AU" dirty="0"/>
          </a:p>
        </p:txBody>
      </p:sp>
    </p:spTree>
    <p:extLst>
      <p:ext uri="{BB962C8B-B14F-4D97-AF65-F5344CB8AC3E}">
        <p14:creationId xmlns:p14="http://schemas.microsoft.com/office/powerpoint/2010/main" val="124265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US" dirty="0"/>
              <a:t> http://www.dwu.ac.pg/en/images/Research_Journal/2010_Vol_12/1_Fitina_et_al_span ning_trees_for_travel_planning.pdf </a:t>
            </a:r>
          </a:p>
          <a:p>
            <a:pPr marL="181240" indent="-181240">
              <a:buFontTx/>
              <a:buChar char="-"/>
            </a:pPr>
            <a:r>
              <a:rPr lang="en-US" dirty="0"/>
              <a:t> https://www.ncbi.nlm.nih.gov/pmc/articles/PMC516344/</a:t>
            </a:r>
          </a:p>
          <a:p>
            <a:pPr marL="181240" indent="-181240">
              <a:buFontTx/>
              <a:buChar char="-"/>
            </a:pPr>
            <a:endParaRPr lang="en-US" dirty="0"/>
          </a:p>
          <a:p>
            <a:endParaRPr lang="en-US" dirty="0"/>
          </a:p>
          <a:p>
            <a:r>
              <a:rPr lang="zh-CN" altLang="en-US" dirty="0"/>
              <a:t>讨论：每个应用场景中什么是节点、什么是边、什么是权重？</a:t>
            </a:r>
            <a:endParaRPr lang="en-AU" altLang="zh-CN" dirty="0"/>
          </a:p>
          <a:p>
            <a:endParaRPr lang="en-AU" dirty="0"/>
          </a:p>
        </p:txBody>
      </p:sp>
    </p:spTree>
    <p:extLst>
      <p:ext uri="{BB962C8B-B14F-4D97-AF65-F5344CB8AC3E}">
        <p14:creationId xmlns:p14="http://schemas.microsoft.com/office/powerpoint/2010/main" val="3288478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pPr marL="181240" indent="-181240">
              <a:buFontTx/>
              <a:buChar char="-"/>
            </a:pPr>
            <a:r>
              <a:rPr lang="en-AU" dirty="0">
                <a:hlinkClick r:id="rId3"/>
              </a:rPr>
              <a:t>https://neo4j.com/docs/graph-algorithms/3.5/algorithms/random-walk/</a:t>
            </a:r>
            <a:r>
              <a:rPr lang="en-AU" dirty="0"/>
              <a:t> </a:t>
            </a:r>
            <a:endParaRPr lang="en-US" dirty="0"/>
          </a:p>
          <a:p>
            <a:pPr marL="181240" indent="-181240">
              <a:buFontTx/>
              <a:buChar char="-"/>
            </a:pPr>
            <a:r>
              <a:rPr lang="en-US" altLang="zh-CN" dirty="0"/>
              <a:t>Use cases: </a:t>
            </a:r>
            <a:r>
              <a:rPr lang="en-US" dirty="0"/>
              <a:t>https://arxiv.org/pdf/1612.03281.pdf </a:t>
            </a:r>
          </a:p>
          <a:p>
            <a:pPr marL="181240" indent="-181240">
              <a:buFontTx/>
              <a:buChar char="-"/>
            </a:pPr>
            <a:r>
              <a:rPr lang="en-US" dirty="0"/>
              <a:t>https://medium.com/octavian-ai/review-prediction-with-neo4j-and-tensorflow-1cd33996632a </a:t>
            </a:r>
          </a:p>
          <a:p>
            <a:pPr marL="181240" indent="-181240">
              <a:buFontTx/>
              <a:buChar char="-"/>
            </a:pPr>
            <a:endParaRPr lang="en-US" dirty="0"/>
          </a:p>
          <a:p>
            <a:pPr marL="181240" indent="-181240">
              <a:buFontTx/>
              <a:buChar char="-"/>
            </a:pPr>
            <a:endParaRPr lang="en-US" dirty="0"/>
          </a:p>
          <a:p>
            <a:endParaRPr lang="en-AU" dirty="0"/>
          </a:p>
        </p:txBody>
      </p:sp>
    </p:spTree>
    <p:extLst>
      <p:ext uri="{BB962C8B-B14F-4D97-AF65-F5344CB8AC3E}">
        <p14:creationId xmlns:p14="http://schemas.microsoft.com/office/powerpoint/2010/main" val="4258262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说明：</a:t>
            </a:r>
            <a:endParaRPr lang="en-AU" altLang="zh-CN" dirty="0"/>
          </a:p>
          <a:p>
            <a:pPr marL="181240" indent="-181240">
              <a:buFontTx/>
              <a:buChar char="-"/>
            </a:pPr>
            <a:r>
              <a:rPr lang="zh-CN" altLang="en-US" dirty="0"/>
              <a:t>理解</a:t>
            </a:r>
            <a:r>
              <a:rPr lang="en-AU" altLang="zh-CN" dirty="0"/>
              <a:t>path</a:t>
            </a:r>
            <a:r>
              <a:rPr lang="zh-CN" altLang="en-US" dirty="0"/>
              <a:t>返回的数据结构</a:t>
            </a:r>
            <a:endParaRPr lang="en-AU" altLang="zh-CN" dirty="0"/>
          </a:p>
          <a:p>
            <a:pPr marL="181240" indent="-181240">
              <a:buFontTx/>
              <a:buChar char="-"/>
            </a:pPr>
            <a:r>
              <a:rPr lang="zh-CN" altLang="en-US" dirty="0"/>
              <a:t>从结果理解遍历顺序</a:t>
            </a:r>
            <a:endParaRPr lang="en-AU" dirty="0"/>
          </a:p>
        </p:txBody>
      </p:sp>
    </p:spTree>
    <p:extLst>
      <p:ext uri="{BB962C8B-B14F-4D97-AF65-F5344CB8AC3E}">
        <p14:creationId xmlns:p14="http://schemas.microsoft.com/office/powerpoint/2010/main" val="3039234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pPr marL="181240" indent="-181240">
              <a:buFontTx/>
              <a:buChar char="-"/>
            </a:pPr>
            <a:r>
              <a:rPr lang="en-AU" dirty="0">
                <a:hlinkClick r:id="rId3"/>
              </a:rPr>
              <a:t>https://neo4j.com/docs/graph-algorithms/3.5/algorithms/random-walk/</a:t>
            </a:r>
            <a:r>
              <a:rPr lang="en-AU" dirty="0"/>
              <a:t> </a:t>
            </a:r>
            <a:endParaRPr lang="en-US" dirty="0"/>
          </a:p>
          <a:p>
            <a:pPr marL="181240" indent="-181240">
              <a:buFontTx/>
              <a:buChar char="-"/>
            </a:pPr>
            <a:r>
              <a:rPr lang="en-US" altLang="zh-CN" dirty="0"/>
              <a:t>Use cases: </a:t>
            </a:r>
            <a:r>
              <a:rPr lang="en-US" dirty="0"/>
              <a:t>https://arxiv.org/pdf/1612.03281.pdf </a:t>
            </a:r>
          </a:p>
          <a:p>
            <a:pPr marL="181240" indent="-181240">
              <a:buFontTx/>
              <a:buChar char="-"/>
            </a:pPr>
            <a:r>
              <a:rPr lang="en-US" dirty="0"/>
              <a:t>https://medium.com/octavian-ai/review-prediction-with-neo4j-and-tensorflow-1cd33996632a </a:t>
            </a:r>
          </a:p>
          <a:p>
            <a:pPr marL="181240" indent="-181240">
              <a:buFontTx/>
              <a:buChar char="-"/>
            </a:pPr>
            <a:endParaRPr lang="en-US" dirty="0"/>
          </a:p>
          <a:p>
            <a:pPr marL="181240" indent="-181240">
              <a:buFontTx/>
              <a:buChar char="-"/>
            </a:pPr>
            <a:endParaRPr lang="en-US" dirty="0"/>
          </a:p>
          <a:p>
            <a:endParaRPr lang="en-AU" dirty="0"/>
          </a:p>
        </p:txBody>
      </p:sp>
    </p:spTree>
    <p:extLst>
      <p:ext uri="{BB962C8B-B14F-4D97-AF65-F5344CB8AC3E}">
        <p14:creationId xmlns:p14="http://schemas.microsoft.com/office/powerpoint/2010/main" val="562146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r>
              <a:rPr lang="en-US" dirty="0"/>
              <a:t>- </a:t>
            </a:r>
            <a:r>
              <a:rPr lang="en-AU" dirty="0">
                <a:hlinkClick r:id="rId3"/>
              </a:rPr>
              <a:t>https://en.wikipedia.org/wiki/Centrality</a:t>
            </a:r>
            <a:r>
              <a:rPr lang="en-AU" dirty="0"/>
              <a:t> </a:t>
            </a:r>
          </a:p>
        </p:txBody>
      </p:sp>
    </p:spTree>
    <p:extLst>
      <p:ext uri="{BB962C8B-B14F-4D97-AF65-F5344CB8AC3E}">
        <p14:creationId xmlns:p14="http://schemas.microsoft.com/office/powerpoint/2010/main" val="1540450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https://en.wikipedia.org/wiki/Centrality</a:t>
            </a:r>
            <a:r>
              <a:rPr lang="en-AU" dirty="0"/>
              <a:t> </a:t>
            </a:r>
          </a:p>
          <a:p>
            <a:pPr marL="181240" indent="-181240">
              <a:buFontTx/>
              <a:buChar char="-"/>
            </a:pPr>
            <a:endParaRPr lang="en-AU" dirty="0"/>
          </a:p>
          <a:p>
            <a:r>
              <a:rPr lang="zh-CN" altLang="en-US" dirty="0"/>
              <a:t>对重要性不同的定义可以得到不同的计算中心性的方法。图解：六种中心性计算的结果，从蓝到红代表中心性评分越来越高。</a:t>
            </a:r>
            <a:endParaRPr lang="en-AU" altLang="zh-CN" dirty="0"/>
          </a:p>
          <a:p>
            <a:endParaRPr lang="en-AU" altLang="zh-CN" dirty="0"/>
          </a:p>
          <a:p>
            <a:r>
              <a:rPr lang="zh-CN" altLang="en-US" dirty="0"/>
              <a:t>说明：</a:t>
            </a:r>
            <a:endParaRPr lang="en-AU" altLang="zh-CN" dirty="0"/>
          </a:p>
          <a:p>
            <a:pPr marL="181240" indent="-181240">
              <a:buFontTx/>
              <a:buChar char="-"/>
            </a:pPr>
            <a:r>
              <a:rPr lang="zh-CN" altLang="en-US" dirty="0"/>
              <a:t>特征向量中心性： 特征向量中心性（也称为</a:t>
            </a:r>
            <a:r>
              <a:rPr lang="en-US" altLang="zh-CN" dirty="0" err="1"/>
              <a:t>eigencentrality</a:t>
            </a:r>
            <a:r>
              <a:rPr lang="zh-CN" altLang="en-US" dirty="0"/>
              <a:t>）是衡量网络中节点影响的指标。 基于以下概念将相对分数分配给网络中的所有节点：与高得分节点的连接对所讨论的节点的分数贡献比与低分节点的相等连接更多。 高特征向量分数意味着节点连接到自身具有高分数的许多节点。</a:t>
            </a:r>
            <a:r>
              <a:rPr lang="en-AU" altLang="zh-CN" dirty="0"/>
              <a:t>Katz</a:t>
            </a:r>
            <a:r>
              <a:rPr lang="zh-CN" altLang="en-US" dirty="0"/>
              <a:t>中心性和页面排行都是特征向量中心性衍生出来的。</a:t>
            </a:r>
            <a:endParaRPr lang="en-AU" altLang="zh-CN" dirty="0"/>
          </a:p>
          <a:p>
            <a:pPr marL="181240" indent="-181240">
              <a:buFontTx/>
              <a:buChar char="-"/>
            </a:pPr>
            <a:r>
              <a:rPr lang="en-AU" altLang="zh-CN" dirty="0"/>
              <a:t>Katz</a:t>
            </a:r>
            <a:r>
              <a:rPr lang="zh-CN" altLang="en-US" dirty="0"/>
              <a:t>中心性：由</a:t>
            </a:r>
            <a:r>
              <a:rPr lang="en-US" altLang="zh-CN" dirty="0"/>
              <a:t>Leo Katz</a:t>
            </a:r>
            <a:r>
              <a:rPr lang="zh-CN" altLang="en-US" dirty="0"/>
              <a:t>于</a:t>
            </a:r>
            <a:r>
              <a:rPr lang="en-US" altLang="zh-CN" dirty="0"/>
              <a:t>1953</a:t>
            </a:r>
            <a:r>
              <a:rPr lang="zh-CN" altLang="en-US" dirty="0"/>
              <a:t>年引入，用于衡量社交网络中参与者（或节点）的相对影响程度。与仅考虑一对参与者之间的最短路径（位置和距离）的典型中心性测量不同，</a:t>
            </a:r>
            <a:r>
              <a:rPr lang="en-AU" altLang="zh-CN" dirty="0"/>
              <a:t>Katz</a:t>
            </a:r>
            <a:r>
              <a:rPr lang="zh-CN" altLang="en-US" dirty="0"/>
              <a:t>中心性通过考虑一对节点之间的</a:t>
            </a:r>
            <a:r>
              <a:rPr lang="zh-CN" altLang="en-US" dirty="0">
                <a:solidFill>
                  <a:srgbClr val="0070C0"/>
                </a:solidFill>
              </a:rPr>
              <a:t>总行走次数</a:t>
            </a:r>
            <a:r>
              <a:rPr lang="en-AU" altLang="zh-CN" dirty="0">
                <a:solidFill>
                  <a:srgbClr val="0070C0"/>
                </a:solidFill>
              </a:rPr>
              <a:t>(walk</a:t>
            </a:r>
            <a:r>
              <a:rPr lang="zh-CN" altLang="en-US" dirty="0">
                <a:solidFill>
                  <a:srgbClr val="0070C0"/>
                </a:solidFill>
              </a:rPr>
              <a:t>，指可节点和边重复的路径</a:t>
            </a:r>
            <a:r>
              <a:rPr lang="en-AU" altLang="zh-CN" dirty="0">
                <a:solidFill>
                  <a:srgbClr val="0070C0"/>
                </a:solidFill>
              </a:rPr>
              <a:t>)</a:t>
            </a:r>
            <a:r>
              <a:rPr lang="zh-CN" altLang="en-US" dirty="0"/>
              <a:t>来衡量影响。</a:t>
            </a:r>
            <a:endParaRPr lang="en-AU" altLang="zh-CN" dirty="0"/>
          </a:p>
          <a:p>
            <a:endParaRPr lang="en-AU" dirty="0"/>
          </a:p>
          <a:p>
            <a:r>
              <a:rPr lang="zh-CN" altLang="en-US" dirty="0"/>
              <a:t>通常，这些方法之间是不通用的。以一种中心性计算得到的结果，并不能匹配另一种计算方法得到的结果；针对特定中心性计算实现的优化方法，并不能在其他中心性计算中得到同样的优化结果。</a:t>
            </a:r>
            <a:endParaRPr lang="en-AU" altLang="zh-CN" dirty="0"/>
          </a:p>
          <a:p>
            <a:endParaRPr lang="en-AU" dirty="0"/>
          </a:p>
          <a:p>
            <a:endParaRPr lang="en-AU" dirty="0"/>
          </a:p>
          <a:p>
            <a:endParaRPr lang="en-AU" dirty="0"/>
          </a:p>
        </p:txBody>
      </p:sp>
    </p:spTree>
    <p:extLst>
      <p:ext uri="{BB962C8B-B14F-4D97-AF65-F5344CB8AC3E}">
        <p14:creationId xmlns:p14="http://schemas.microsoft.com/office/powerpoint/2010/main" val="32706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https://en.wikipedia.org/wiki/Centrality</a:t>
            </a:r>
            <a:r>
              <a:rPr lang="en-AU" dirty="0"/>
              <a:t> </a:t>
            </a:r>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3712413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t>https://neo4j.com/docs/graph-algorithms/3.5/algorithms/degree-centrality/</a:t>
            </a:r>
          </a:p>
          <a:p>
            <a:pPr marL="181240" indent="-181240">
              <a:buFontTx/>
              <a:buChar char="-"/>
            </a:pPr>
            <a:r>
              <a:rPr lang="en-AU" dirty="0"/>
              <a:t>https://www.brandwatch.com/blog/react-influential-men-and-women-2017/ </a:t>
            </a:r>
          </a:p>
          <a:p>
            <a:pPr marL="181240" indent="-181240">
              <a:buFontTx/>
              <a:buChar char="-"/>
            </a:pPr>
            <a:r>
              <a:rPr lang="en-AU" dirty="0"/>
              <a:t>https://link.springer.com/chapter/10.1007/978-3-319-23461-8_11</a:t>
            </a:r>
          </a:p>
          <a:p>
            <a:pPr marL="181240" indent="-181240">
              <a:buFontTx/>
              <a:buChar char="-"/>
            </a:pPr>
            <a:endParaRPr lang="en-AU" dirty="0"/>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3225229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t>https://neo4j.com/docs/graph-algorithms/3.5/algorithms/degree-centrality/</a:t>
            </a:r>
          </a:p>
          <a:p>
            <a:pPr marL="181240" indent="-181240">
              <a:buFontTx/>
              <a:buChar char="-"/>
            </a:pPr>
            <a:r>
              <a:rPr lang="en-AU" dirty="0"/>
              <a:t>https://www.brandwatch.com/blog/react-influential-men-and-women-2017/ </a:t>
            </a:r>
          </a:p>
          <a:p>
            <a:pPr marL="181240" indent="-181240">
              <a:buFontTx/>
              <a:buChar char="-"/>
            </a:pPr>
            <a:r>
              <a:rPr lang="en-AU" dirty="0"/>
              <a:t>https://link.springer.com/chapter/10.1007/978-3-319-23461-8_11</a:t>
            </a:r>
          </a:p>
          <a:p>
            <a:pPr marL="181240" indent="-181240">
              <a:buFontTx/>
              <a:buChar char="-"/>
            </a:pPr>
            <a:endParaRPr lang="en-AU" dirty="0"/>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2921700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Tx/>
              <a:buChar char="-"/>
            </a:pPr>
            <a:endParaRPr lang="en-AU" dirty="0"/>
          </a:p>
        </p:txBody>
      </p:sp>
    </p:spTree>
    <p:extLst>
      <p:ext uri="{BB962C8B-B14F-4D97-AF65-F5344CB8AC3E}">
        <p14:creationId xmlns:p14="http://schemas.microsoft.com/office/powerpoint/2010/main" val="3450052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https://en.wikipedia.org/wiki/Centrality</a:t>
            </a:r>
            <a:r>
              <a:rPr lang="en-AU" dirty="0"/>
              <a:t> </a:t>
            </a:r>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1213936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https://en.wikipedia.org/wiki/Centrality</a:t>
            </a:r>
            <a:r>
              <a:rPr lang="en-AU" dirty="0"/>
              <a:t> </a:t>
            </a:r>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2111549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对结果的解释：</a:t>
            </a:r>
            <a:endParaRPr lang="en-AU" altLang="zh-CN" dirty="0"/>
          </a:p>
          <a:p>
            <a:pPr marL="181240" indent="-181240">
              <a:buFontTx/>
              <a:buChar char="-"/>
            </a:pPr>
            <a:r>
              <a:rPr lang="zh-CN" altLang="en-US" dirty="0"/>
              <a:t>非连通图</a:t>
            </a:r>
            <a:endParaRPr lang="en-AU" altLang="zh-CN" dirty="0"/>
          </a:p>
          <a:p>
            <a:pPr marL="181240" indent="-181240">
              <a:buFontTx/>
              <a:buChar char="-"/>
            </a:pPr>
            <a:r>
              <a:rPr lang="zh-CN" altLang="en-US" dirty="0"/>
              <a:t>计算的过程</a:t>
            </a:r>
            <a:endParaRPr lang="en-AU" altLang="zh-CN" dirty="0"/>
          </a:p>
          <a:p>
            <a:pPr marL="181240" indent="-181240">
              <a:buFontTx/>
              <a:buChar char="-"/>
            </a:pPr>
            <a:endParaRPr lang="en-AU" dirty="0"/>
          </a:p>
          <a:p>
            <a:r>
              <a:rPr lang="zh-CN" altLang="en-US" dirty="0"/>
              <a:t>获得一个连通子图：</a:t>
            </a:r>
            <a:endParaRPr lang="en-AU" altLang="zh-CN" dirty="0"/>
          </a:p>
          <a:p>
            <a:endParaRPr lang="en-AU" dirty="0"/>
          </a:p>
        </p:txBody>
      </p:sp>
    </p:spTree>
    <p:extLst>
      <p:ext uri="{BB962C8B-B14F-4D97-AF65-F5344CB8AC3E}">
        <p14:creationId xmlns:p14="http://schemas.microsoft.com/office/powerpoint/2010/main" val="2722363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说明：</a:t>
            </a:r>
            <a:endParaRPr lang="en-AU" altLang="zh-CN" dirty="0"/>
          </a:p>
          <a:p>
            <a:pPr marL="181240" indent="-181240">
              <a:buFontTx/>
              <a:buChar char="-"/>
            </a:pPr>
            <a:r>
              <a:rPr lang="en-US" altLang="zh-CN" dirty="0" err="1"/>
              <a:t>Bfs</a:t>
            </a:r>
            <a:endParaRPr lang="en-US" altLang="zh-CN" dirty="0"/>
          </a:p>
          <a:p>
            <a:pPr marL="181240" indent="-181240">
              <a:buFontTx/>
              <a:buChar char="-"/>
            </a:pPr>
            <a:r>
              <a:rPr lang="en-US" dirty="0" err="1"/>
              <a:t>labelFilter</a:t>
            </a:r>
            <a:r>
              <a:rPr lang="zh-CN" altLang="en-US" dirty="0"/>
              <a:t>的用法</a:t>
            </a:r>
            <a:endParaRPr lang="en-AU" altLang="zh-CN" dirty="0"/>
          </a:p>
          <a:p>
            <a:pPr marL="181240" indent="-181240">
              <a:buFontTx/>
              <a:buChar char="-"/>
            </a:pPr>
            <a:r>
              <a:rPr lang="en-AU" dirty="0" err="1"/>
              <a:t>relationshipFilter</a:t>
            </a:r>
            <a:r>
              <a:rPr lang="zh-CN" altLang="en-US" dirty="0"/>
              <a:t>的用法</a:t>
            </a:r>
            <a:endParaRPr lang="en-AU" altLang="zh-CN" dirty="0"/>
          </a:p>
          <a:p>
            <a:pPr marL="181240" indent="-181240">
              <a:buFontTx/>
              <a:buChar char="-"/>
            </a:pPr>
            <a:r>
              <a:rPr lang="en-AU" altLang="zh-CN" dirty="0"/>
              <a:t>filter()</a:t>
            </a:r>
            <a:r>
              <a:rPr lang="zh-CN" altLang="en-US" dirty="0"/>
              <a:t>的用法</a:t>
            </a:r>
            <a:endParaRPr lang="en-AU" altLang="zh-CN" dirty="0"/>
          </a:p>
          <a:p>
            <a:pPr marL="181240" indent="-181240">
              <a:buFontTx/>
              <a:buChar char="-"/>
            </a:pPr>
            <a:r>
              <a:rPr lang="en-AU" altLang="zh-CN" dirty="0"/>
              <a:t>extract()</a:t>
            </a:r>
            <a:r>
              <a:rPr lang="zh-CN" altLang="en-US" dirty="0"/>
              <a:t>的用法</a:t>
            </a:r>
            <a:endParaRPr lang="en-AU" altLang="zh-CN" dirty="0"/>
          </a:p>
          <a:p>
            <a:pPr marL="181240" indent="-181240">
              <a:buFontTx/>
              <a:buChar char="-"/>
            </a:pPr>
            <a:r>
              <a:rPr lang="zh-CN" altLang="en-US" dirty="0"/>
              <a:t>在结果中出现的城市：中转城市</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1783706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对结果的解释：</a:t>
            </a:r>
            <a:endParaRPr lang="en-AU" altLang="zh-CN" dirty="0"/>
          </a:p>
          <a:p>
            <a:pPr marL="181240" indent="-181240">
              <a:buFontTx/>
              <a:buChar char="-"/>
            </a:pPr>
            <a:r>
              <a:rPr lang="zh-CN" altLang="en-US" dirty="0"/>
              <a:t>非连通图</a:t>
            </a:r>
            <a:endParaRPr lang="en-AU" altLang="zh-CN" dirty="0"/>
          </a:p>
          <a:p>
            <a:pPr marL="181240" indent="-181240">
              <a:buFontTx/>
              <a:buChar char="-"/>
            </a:pPr>
            <a:r>
              <a:rPr lang="zh-CN" altLang="en-US" dirty="0"/>
              <a:t>计算的过程</a:t>
            </a:r>
            <a:endParaRPr lang="en-AU" altLang="zh-CN" dirty="0"/>
          </a:p>
          <a:p>
            <a:pPr marL="181240" indent="-181240">
              <a:buFontTx/>
              <a:buChar char="-"/>
            </a:pPr>
            <a:endParaRPr lang="en-AU" dirty="0"/>
          </a:p>
          <a:p>
            <a:r>
              <a:rPr lang="zh-CN" altLang="en-US" dirty="0"/>
              <a:t>获得一个连通子图：</a:t>
            </a:r>
            <a:endParaRPr lang="en-AU" altLang="zh-CN" dirty="0"/>
          </a:p>
          <a:p>
            <a:endParaRPr lang="en-AU" dirty="0"/>
          </a:p>
        </p:txBody>
      </p:sp>
    </p:spTree>
    <p:extLst>
      <p:ext uri="{BB962C8B-B14F-4D97-AF65-F5344CB8AC3E}">
        <p14:creationId xmlns:p14="http://schemas.microsoft.com/office/powerpoint/2010/main" val="4174089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对结果的解释：</a:t>
            </a:r>
            <a:endParaRPr lang="en-AU" altLang="zh-CN" dirty="0"/>
          </a:p>
          <a:p>
            <a:pPr marL="181240" indent="-181240">
              <a:buFontTx/>
              <a:buChar char="-"/>
            </a:pPr>
            <a:r>
              <a:rPr lang="zh-CN" altLang="en-US" dirty="0"/>
              <a:t>非连通图</a:t>
            </a:r>
            <a:endParaRPr lang="en-AU" altLang="zh-CN" dirty="0"/>
          </a:p>
          <a:p>
            <a:pPr marL="181240" indent="-181240">
              <a:buFontTx/>
              <a:buChar char="-"/>
            </a:pPr>
            <a:r>
              <a:rPr lang="zh-CN" altLang="en-US" dirty="0"/>
              <a:t>计算的过程</a:t>
            </a:r>
            <a:endParaRPr lang="en-AU" altLang="zh-CN" dirty="0"/>
          </a:p>
          <a:p>
            <a:pPr marL="181240" indent="-181240">
              <a:buFontTx/>
              <a:buChar char="-"/>
            </a:pPr>
            <a:endParaRPr lang="en-AU" dirty="0"/>
          </a:p>
          <a:p>
            <a:r>
              <a:rPr lang="zh-CN" altLang="en-US" dirty="0"/>
              <a:t>获得一个连通子图：</a:t>
            </a:r>
            <a:endParaRPr lang="en-AU" altLang="zh-CN" dirty="0"/>
          </a:p>
          <a:p>
            <a:endParaRPr lang="en-AU" dirty="0"/>
          </a:p>
        </p:txBody>
      </p:sp>
    </p:spTree>
    <p:extLst>
      <p:ext uri="{BB962C8B-B14F-4D97-AF65-F5344CB8AC3E}">
        <p14:creationId xmlns:p14="http://schemas.microsoft.com/office/powerpoint/2010/main" val="840445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 NOTE ** </a:t>
            </a:r>
          </a:p>
          <a:p>
            <a:endParaRPr lang="en-US" dirty="0"/>
          </a:p>
          <a:p>
            <a:r>
              <a:rPr lang="zh-CN" altLang="en-US" dirty="0"/>
              <a:t>这里的返回结果中心性指标均大于</a:t>
            </a:r>
            <a:r>
              <a:rPr lang="en-US" altLang="zh-CN" dirty="0"/>
              <a:t>1</a:t>
            </a:r>
            <a:r>
              <a:rPr lang="zh-CN" altLang="en-US" dirty="0"/>
              <a:t>，可能是什么地方不对？</a:t>
            </a:r>
            <a:endParaRPr lang="en-AU" dirty="0"/>
          </a:p>
        </p:txBody>
      </p:sp>
    </p:spTree>
    <p:extLst>
      <p:ext uri="{BB962C8B-B14F-4D97-AF65-F5344CB8AC3E}">
        <p14:creationId xmlns:p14="http://schemas.microsoft.com/office/powerpoint/2010/main" val="887205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https://en.wikipedia.org/wiki/Centrality</a:t>
            </a:r>
            <a:r>
              <a:rPr lang="en-AU" dirty="0"/>
              <a:t> </a:t>
            </a:r>
          </a:p>
          <a:p>
            <a:pPr marL="181240" indent="-181240">
              <a:buFontTx/>
              <a:buChar char="-"/>
            </a:pPr>
            <a:r>
              <a:rPr lang="en-AU" dirty="0"/>
              <a:t>https://arxiv.org/pdf/cond-mat/0008357.pdf</a:t>
            </a:r>
          </a:p>
          <a:p>
            <a:pPr marL="181240" indent="-181240">
              <a:buFontTx/>
              <a:buChar char="-"/>
            </a:pPr>
            <a:endParaRPr lang="en-AU" dirty="0"/>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4249012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https://en.wikipedia.org/wiki/Centrality</a:t>
            </a:r>
            <a:r>
              <a:rPr lang="en-AU" dirty="0"/>
              <a:t> </a:t>
            </a:r>
          </a:p>
          <a:p>
            <a:pPr marL="181240" indent="-181240">
              <a:buFontTx/>
              <a:buChar char="-"/>
            </a:pPr>
            <a:r>
              <a:rPr lang="en-AU" dirty="0">
                <a:hlinkClick r:id="rId4"/>
              </a:rPr>
              <a:t>https://neo4j.com/docs/graph-algorithms/3.5/algorithms/betweenness-centrality/</a:t>
            </a:r>
            <a:r>
              <a:rPr lang="en-AU" dirty="0"/>
              <a:t> </a:t>
            </a:r>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1266838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t>https://global.oup.com/academic/product/networks-9780199206650?cc=us&amp;lang=en&amp; </a:t>
            </a:r>
          </a:p>
          <a:p>
            <a:pPr marL="181240" indent="-181240">
              <a:buFontTx/>
              <a:buChar char="-"/>
            </a:pPr>
            <a:endParaRPr lang="en-AU" dirty="0"/>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2521646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https://neo4j.com/docs/graph-algorithms/3.5/algorithms/betweenness-centrality/</a:t>
            </a:r>
            <a:r>
              <a:rPr lang="en-AU" dirty="0"/>
              <a:t> </a:t>
            </a:r>
          </a:p>
          <a:p>
            <a:pPr marL="181240" indent="-181240">
              <a:buFontTx/>
              <a:buChar char="-"/>
            </a:pPr>
            <a:r>
              <a:rPr lang="en-US" altLang="zh-CN" dirty="0" err="1"/>
              <a:t>Brandes</a:t>
            </a:r>
            <a:r>
              <a:rPr lang="zh-CN" altLang="en-US" dirty="0"/>
              <a:t>算法：</a:t>
            </a:r>
            <a:r>
              <a:rPr lang="en-AU" altLang="zh-CN" dirty="0"/>
              <a:t>https://www.cl.cam.ac.uk/teaching/1617/MLRD/handbook/brandes.pdf </a:t>
            </a:r>
            <a:endParaRPr lang="en-AU" dirty="0"/>
          </a:p>
          <a:p>
            <a:endParaRPr lang="en-AU" dirty="0"/>
          </a:p>
          <a:p>
            <a:endParaRPr lang="en-AU" dirty="0"/>
          </a:p>
          <a:p>
            <a:endParaRPr lang="en-AU" dirty="0"/>
          </a:p>
        </p:txBody>
      </p:sp>
    </p:spTree>
    <p:extLst>
      <p:ext uri="{BB962C8B-B14F-4D97-AF65-F5344CB8AC3E}">
        <p14:creationId xmlns:p14="http://schemas.microsoft.com/office/powerpoint/2010/main" val="27851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对结果的解释：</a:t>
            </a:r>
            <a:endParaRPr lang="en-AU" altLang="zh-CN" dirty="0"/>
          </a:p>
          <a:p>
            <a:endParaRPr lang="en-AU" dirty="0"/>
          </a:p>
          <a:p>
            <a:pPr marL="181240" indent="-181240">
              <a:buFontTx/>
              <a:buChar char="-"/>
            </a:pPr>
            <a:r>
              <a:rPr lang="zh-CN" altLang="en-US" dirty="0"/>
              <a:t>无向关系：天津</a:t>
            </a:r>
            <a:r>
              <a:rPr lang="en-US" altLang="zh-CN" dirty="0"/>
              <a:t>&gt;</a:t>
            </a:r>
            <a:r>
              <a:rPr lang="zh-CN" altLang="en-US" dirty="0"/>
              <a:t>北京</a:t>
            </a:r>
            <a:r>
              <a:rPr lang="en-AU" altLang="zh-CN" dirty="0"/>
              <a:t>&gt;</a:t>
            </a:r>
            <a:r>
              <a:rPr lang="zh-CN" altLang="en-US" dirty="0"/>
              <a:t>石家庄</a:t>
            </a:r>
            <a:endParaRPr lang="en-AU" altLang="zh-CN" dirty="0"/>
          </a:p>
          <a:p>
            <a:pPr marL="181240" indent="-181240">
              <a:buFontTx/>
              <a:buChar char="-"/>
            </a:pPr>
            <a:r>
              <a:rPr lang="zh-CN" altLang="en-US" dirty="0"/>
              <a:t>有向关系：徐州</a:t>
            </a:r>
            <a:r>
              <a:rPr lang="en-AU" altLang="zh-CN" dirty="0"/>
              <a:t>&gt;</a:t>
            </a:r>
            <a:r>
              <a:rPr lang="zh-CN" altLang="en-US" dirty="0"/>
              <a:t>济南</a:t>
            </a:r>
            <a:r>
              <a:rPr lang="en-AU" altLang="zh-CN" dirty="0"/>
              <a:t>&gt;</a:t>
            </a:r>
            <a:r>
              <a:rPr lang="zh-CN" altLang="en-US" dirty="0"/>
              <a:t>天津</a:t>
            </a:r>
            <a:endParaRPr lang="en-AU" dirty="0"/>
          </a:p>
        </p:txBody>
      </p:sp>
    </p:spTree>
    <p:extLst>
      <p:ext uri="{BB962C8B-B14F-4D97-AF65-F5344CB8AC3E}">
        <p14:creationId xmlns:p14="http://schemas.microsoft.com/office/powerpoint/2010/main" val="645382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https://en.wikipedia.org/wiki/Centrality</a:t>
            </a:r>
            <a:r>
              <a:rPr lang="en-AU" dirty="0"/>
              <a:t> </a:t>
            </a:r>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786648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https://neo4j.com/docs/graph-algorithms/current/algorithms/shortest-path/ </a:t>
            </a:r>
          </a:p>
          <a:p>
            <a:endParaRPr lang="en-AU" dirty="0"/>
          </a:p>
        </p:txBody>
      </p:sp>
    </p:spTree>
    <p:extLst>
      <p:ext uri="{BB962C8B-B14F-4D97-AF65-F5344CB8AC3E}">
        <p14:creationId xmlns:p14="http://schemas.microsoft.com/office/powerpoint/2010/main" val="4268177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B901B1B4-38A2-456D-8AD7-B9DF1AA41439}"/>
              </a:ext>
            </a:extLst>
          </p:cNvPr>
          <p:cNvSpPr>
            <a:spLocks noGrp="1"/>
          </p:cNvSpPr>
          <p:nvPr>
            <p:ph type="body" idx="1"/>
          </p:nvPr>
        </p:nvSpPr>
        <p:spPr/>
        <p:txBody>
          <a:bodyPr/>
          <a:lstStyle/>
          <a:p>
            <a:r>
              <a:rPr lang="zh-CN" altLang="en-US"/>
              <a:t>从高到低：天津</a:t>
            </a:r>
            <a:r>
              <a:rPr lang="en-AU" altLang="zh-CN"/>
              <a:t> &gt; </a:t>
            </a:r>
            <a:r>
              <a:rPr lang="zh-CN" altLang="en-US"/>
              <a:t>石家庄 </a:t>
            </a:r>
            <a:r>
              <a:rPr lang="en-AU" altLang="zh-CN"/>
              <a:t>&gt; </a:t>
            </a:r>
            <a:r>
              <a:rPr lang="zh-CN" altLang="en-US"/>
              <a:t>九江 </a:t>
            </a:r>
            <a:r>
              <a:rPr lang="en-AU" altLang="zh-CN"/>
              <a:t>&gt; </a:t>
            </a:r>
            <a:r>
              <a:rPr lang="zh-CN" altLang="en-US"/>
              <a:t>北京</a:t>
            </a:r>
            <a:endParaRPr lang="en-AU" altLang="zh-CN"/>
          </a:p>
          <a:p>
            <a:endParaRPr lang="en-AU"/>
          </a:p>
          <a:p>
            <a:r>
              <a:rPr lang="zh-CN" altLang="en-US"/>
              <a:t>如果不考虑关系的方向，那么结果会变成：北京 </a:t>
            </a:r>
            <a:r>
              <a:rPr lang="en-AU" altLang="zh-CN"/>
              <a:t>&gt; </a:t>
            </a:r>
            <a:r>
              <a:rPr lang="zh-CN" altLang="en-US"/>
              <a:t>天津 </a:t>
            </a:r>
            <a:r>
              <a:rPr lang="en-AU" altLang="zh-CN"/>
              <a:t>&gt; </a:t>
            </a:r>
            <a:r>
              <a:rPr lang="zh-CN" altLang="en-US"/>
              <a:t>石家庄 </a:t>
            </a:r>
            <a:r>
              <a:rPr lang="en-AU" altLang="zh-CN"/>
              <a:t>&gt; </a:t>
            </a:r>
            <a:r>
              <a:rPr lang="zh-CN" altLang="en-US"/>
              <a:t>九江 和度中心性一样的结果。</a:t>
            </a:r>
            <a:endParaRPr lang="en-AU"/>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4C605D26-403F-4FA4-9386-76C875260C6E}"/>
              </a:ext>
            </a:extLst>
          </p:cNvPr>
          <p:cNvSpPr>
            <a:spLocks noGrp="1"/>
          </p:cNvSpPr>
          <p:nvPr>
            <p:ph type="body" idx="1"/>
          </p:nvPr>
        </p:nvSpPr>
        <p:spPr/>
        <p:txBody>
          <a:bodyPr/>
          <a:lstStyle/>
          <a:p>
            <a:r>
              <a:rPr lang="zh-CN" altLang="en-US" dirty="0"/>
              <a:t>讨论</a:t>
            </a:r>
            <a:endParaRPr lang="en-AU" altLang="zh-CN" dirty="0"/>
          </a:p>
          <a:p>
            <a:endParaRPr lang="en-AU" dirty="0"/>
          </a:p>
          <a:p>
            <a:r>
              <a:rPr lang="zh-CN" altLang="en-US" dirty="0"/>
              <a:t>在这个图上，各种中心性度量的排名是怎样的：</a:t>
            </a:r>
            <a:endParaRPr lang="en-AU" altLang="zh-CN" dirty="0"/>
          </a:p>
          <a:p>
            <a:pPr marL="181240" indent="-181240">
              <a:buFontTx/>
              <a:buChar char="-"/>
            </a:pPr>
            <a:r>
              <a:rPr lang="zh-CN" altLang="en-US" dirty="0"/>
              <a:t>度中心性</a:t>
            </a:r>
            <a:endParaRPr lang="en-AU" altLang="zh-CN" dirty="0"/>
          </a:p>
          <a:p>
            <a:pPr marL="181240" indent="-181240">
              <a:buFontTx/>
              <a:buChar char="-"/>
            </a:pPr>
            <a:r>
              <a:rPr lang="zh-CN" altLang="en-US" dirty="0"/>
              <a:t>紧密中心性</a:t>
            </a:r>
            <a:endParaRPr lang="en-AU" altLang="zh-CN" dirty="0"/>
          </a:p>
          <a:p>
            <a:pPr marL="181240" indent="-181240">
              <a:buFontTx/>
              <a:buChar char="-"/>
            </a:pPr>
            <a:r>
              <a:rPr lang="zh-CN" altLang="en-US" dirty="0"/>
              <a:t>协调中心性</a:t>
            </a:r>
            <a:endParaRPr lang="en-AU" altLang="zh-CN" dirty="0"/>
          </a:p>
          <a:p>
            <a:pPr marL="181240" indent="-181240">
              <a:buFontTx/>
              <a:buChar char="-"/>
            </a:pPr>
            <a:r>
              <a:rPr lang="zh-CN" altLang="en-US" dirty="0"/>
              <a:t>间接中心性</a:t>
            </a:r>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https://en.wikipedia.org/wiki/Centrality</a:t>
            </a:r>
            <a:r>
              <a:rPr lang="en-AU" dirty="0"/>
              <a:t> </a:t>
            </a:r>
          </a:p>
          <a:p>
            <a:pPr marL="181240" indent="-181240">
              <a:buFontTx/>
              <a:buChar char="-"/>
            </a:pPr>
            <a:endParaRPr lang="en-AU" dirty="0"/>
          </a:p>
          <a:p>
            <a:endParaRPr lang="en-AU" dirty="0"/>
          </a:p>
          <a:p>
            <a:endParaRPr lang="en-AU" dirty="0"/>
          </a:p>
          <a:p>
            <a:endParaRPr lang="en-AU" dirty="0"/>
          </a:p>
        </p:txBody>
      </p:sp>
    </p:spTree>
    <p:extLst>
      <p:ext uri="{BB962C8B-B14F-4D97-AF65-F5344CB8AC3E}">
        <p14:creationId xmlns:p14="http://schemas.microsoft.com/office/powerpoint/2010/main" val="982124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3A080880-4C87-4BFE-8B67-A646BA1A3C73}"/>
              </a:ext>
            </a:extLst>
          </p:cNvPr>
          <p:cNvSpPr>
            <a:spLocks noGrp="1"/>
          </p:cNvSpPr>
          <p:nvPr>
            <p:ph type="body" idx="1"/>
          </p:nvPr>
        </p:nvSpPr>
        <p:spPr/>
        <p:txBody>
          <a:bodyPr/>
          <a:lstStyle/>
          <a:p>
            <a:r>
              <a:rPr lang="zh-CN" altLang="en-US" dirty="0"/>
              <a:t>讨论：</a:t>
            </a:r>
            <a:endParaRPr lang="en-AU" altLang="zh-CN" dirty="0"/>
          </a:p>
          <a:p>
            <a:r>
              <a:rPr lang="en-US" altLang="zh-CN" dirty="0"/>
              <a:t>1</a:t>
            </a:r>
            <a:r>
              <a:rPr lang="zh-CN" altLang="en-US" dirty="0"/>
              <a:t>）推测节点的页面排行顺序</a:t>
            </a:r>
            <a:endParaRPr lang="en-AU" altLang="zh-CN" dirty="0"/>
          </a:p>
          <a:p>
            <a:r>
              <a:rPr lang="en-US" altLang="zh-CN" dirty="0"/>
              <a:t>2</a:t>
            </a:r>
            <a:r>
              <a:rPr lang="zh-CN" altLang="en-US" dirty="0"/>
              <a:t>）分析页面排行顺序的结果；</a:t>
            </a:r>
            <a:endParaRPr lang="en-AU" altLang="zh-CN" dirty="0"/>
          </a:p>
          <a:p>
            <a:r>
              <a:rPr lang="en-US" altLang="zh-CN" dirty="0"/>
              <a:t>3</a:t>
            </a:r>
            <a:r>
              <a:rPr lang="zh-CN" altLang="en-US" dirty="0"/>
              <a:t>）</a:t>
            </a:r>
            <a:r>
              <a:rPr lang="en-AU" altLang="zh-CN" dirty="0"/>
              <a:t>iteration</a:t>
            </a:r>
            <a:r>
              <a:rPr lang="zh-CN" altLang="en-US" dirty="0"/>
              <a:t>的作用</a:t>
            </a:r>
            <a:endParaRPr lang="en-AU" altLang="zh-CN" dirty="0"/>
          </a:p>
          <a:p>
            <a:r>
              <a:rPr lang="en-US" altLang="zh-CN" dirty="0"/>
              <a:t>4</a:t>
            </a:r>
            <a:r>
              <a:rPr lang="zh-CN" altLang="en-US" dirty="0"/>
              <a:t>）如果删除从</a:t>
            </a:r>
            <a:r>
              <a:rPr lang="en-AU" altLang="zh-CN" dirty="0"/>
              <a:t>Product</a:t>
            </a:r>
            <a:r>
              <a:rPr lang="zh-CN" altLang="en-US" dirty="0"/>
              <a:t>到</a:t>
            </a:r>
            <a:r>
              <a:rPr lang="en-AU" altLang="zh-CN" dirty="0"/>
              <a:t>Home</a:t>
            </a:r>
            <a:r>
              <a:rPr lang="zh-CN" altLang="en-US" dirty="0"/>
              <a:t>的边，那么哪个节点会拥有最高的页面排行？</a:t>
            </a:r>
            <a:endParaRPr lang="en-AU" altLang="zh-CN" dirty="0"/>
          </a:p>
          <a:p>
            <a:endParaRPr lang="en-AU" dirty="0"/>
          </a:p>
        </p:txBody>
      </p:sp>
    </p:spTree>
    <p:extLst>
      <p:ext uri="{BB962C8B-B14F-4D97-AF65-F5344CB8AC3E}">
        <p14:creationId xmlns:p14="http://schemas.microsoft.com/office/powerpoint/2010/main" val="3261215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References: </a:t>
            </a:r>
          </a:p>
          <a:p>
            <a:endParaRPr lang="en-US" dirty="0"/>
          </a:p>
          <a:p>
            <a:pPr marL="181240" indent="-181240">
              <a:buFontTx/>
              <a:buChar char="-"/>
            </a:pPr>
            <a:r>
              <a:rPr lang="en-AU" dirty="0">
                <a:hlinkClick r:id="rId3"/>
              </a:rPr>
              <a:t>https://en.wikipedia.org/wiki/Centrality</a:t>
            </a:r>
            <a:r>
              <a:rPr lang="en-AU" dirty="0"/>
              <a:t> </a:t>
            </a:r>
          </a:p>
          <a:p>
            <a:pPr marL="181240" indent="-181240">
              <a:buFontTx/>
              <a:buChar char="-"/>
            </a:pPr>
            <a:endParaRPr lang="en-AU" dirty="0"/>
          </a:p>
          <a:p>
            <a:r>
              <a:rPr lang="zh-CN" altLang="en-US" dirty="0"/>
              <a:t>对重要性不同的定义可以得到不同的计算中心性的方法。图解：六种中心性计算的结果，从蓝到红代表中心性评分越来越高。</a:t>
            </a:r>
            <a:endParaRPr lang="en-AU" altLang="zh-CN" dirty="0"/>
          </a:p>
          <a:p>
            <a:endParaRPr lang="en-AU" altLang="zh-CN" dirty="0"/>
          </a:p>
          <a:p>
            <a:r>
              <a:rPr lang="zh-CN" altLang="en-US" dirty="0"/>
              <a:t>说明：</a:t>
            </a:r>
            <a:endParaRPr lang="en-AU" altLang="zh-CN" dirty="0"/>
          </a:p>
          <a:p>
            <a:pPr marL="181240" indent="-181240">
              <a:buFontTx/>
              <a:buChar char="-"/>
            </a:pPr>
            <a:r>
              <a:rPr lang="zh-CN" altLang="en-US" dirty="0"/>
              <a:t>特征向量中心性： 特征向量中心性（也称为</a:t>
            </a:r>
            <a:r>
              <a:rPr lang="en-US" altLang="zh-CN" dirty="0" err="1"/>
              <a:t>eigencentrality</a:t>
            </a:r>
            <a:r>
              <a:rPr lang="zh-CN" altLang="en-US" dirty="0"/>
              <a:t>）是衡量网络中节点影响的指标。 基于以下概念将相对分数分配给网络中的所有节点：与高得分节点的连接对所讨论的节点的分数贡献比与低分节点的相等连接更多。 高特征向量分数意味着节点连接到自身具有高分数的许多节点。</a:t>
            </a:r>
            <a:r>
              <a:rPr lang="en-AU" altLang="zh-CN" dirty="0"/>
              <a:t>Katz</a:t>
            </a:r>
            <a:r>
              <a:rPr lang="zh-CN" altLang="en-US" dirty="0"/>
              <a:t>中心性和页面排行都是特征向量中心性衍生出来的。</a:t>
            </a:r>
            <a:endParaRPr lang="en-AU" altLang="zh-CN" dirty="0"/>
          </a:p>
          <a:p>
            <a:pPr marL="181240" indent="-181240">
              <a:buFontTx/>
              <a:buChar char="-"/>
            </a:pPr>
            <a:r>
              <a:rPr lang="en-AU" altLang="zh-CN" dirty="0"/>
              <a:t>Katz</a:t>
            </a:r>
            <a:r>
              <a:rPr lang="zh-CN" altLang="en-US" dirty="0"/>
              <a:t>中心性：由</a:t>
            </a:r>
            <a:r>
              <a:rPr lang="en-US" altLang="zh-CN" dirty="0"/>
              <a:t>Leo Katz</a:t>
            </a:r>
            <a:r>
              <a:rPr lang="zh-CN" altLang="en-US" dirty="0"/>
              <a:t>于</a:t>
            </a:r>
            <a:r>
              <a:rPr lang="en-US" altLang="zh-CN" dirty="0"/>
              <a:t>1953</a:t>
            </a:r>
            <a:r>
              <a:rPr lang="zh-CN" altLang="en-US" dirty="0"/>
              <a:t>年引入，用于衡量社交网络中参与者（或节点）的相对影响程度。与仅考虑一对参与者之间的最短路径（位置和距离）的典型中心性测量不同，</a:t>
            </a:r>
            <a:r>
              <a:rPr lang="en-AU" altLang="zh-CN" dirty="0"/>
              <a:t>Katz</a:t>
            </a:r>
            <a:r>
              <a:rPr lang="zh-CN" altLang="en-US" dirty="0"/>
              <a:t>中心性通过考虑一对节点之间的</a:t>
            </a:r>
            <a:r>
              <a:rPr lang="zh-CN" altLang="en-US" dirty="0">
                <a:solidFill>
                  <a:srgbClr val="0070C0"/>
                </a:solidFill>
              </a:rPr>
              <a:t>总行走次数</a:t>
            </a:r>
            <a:r>
              <a:rPr lang="en-AU" altLang="zh-CN" dirty="0">
                <a:solidFill>
                  <a:srgbClr val="0070C0"/>
                </a:solidFill>
              </a:rPr>
              <a:t>(walk</a:t>
            </a:r>
            <a:r>
              <a:rPr lang="zh-CN" altLang="en-US" dirty="0">
                <a:solidFill>
                  <a:srgbClr val="0070C0"/>
                </a:solidFill>
              </a:rPr>
              <a:t>，指可节点和边重复的路径</a:t>
            </a:r>
            <a:r>
              <a:rPr lang="en-AU" altLang="zh-CN" dirty="0">
                <a:solidFill>
                  <a:srgbClr val="0070C0"/>
                </a:solidFill>
              </a:rPr>
              <a:t>)</a:t>
            </a:r>
            <a:r>
              <a:rPr lang="zh-CN" altLang="en-US" dirty="0"/>
              <a:t>来衡量影响。</a:t>
            </a:r>
            <a:endParaRPr lang="en-AU" altLang="zh-CN" dirty="0"/>
          </a:p>
          <a:p>
            <a:endParaRPr lang="en-AU" dirty="0"/>
          </a:p>
          <a:p>
            <a:r>
              <a:rPr lang="zh-CN" altLang="en-US" dirty="0"/>
              <a:t>通常，这些方法之间是不通用的。以一种中心性计算得到的结果，并不能匹配另一种计算方法得到的结果；针对特定中心性计算实现的优化方法，并不能在其他中心性计算中得到同样的优化结果。</a:t>
            </a:r>
            <a:endParaRPr lang="en-AU" altLang="zh-CN" dirty="0"/>
          </a:p>
          <a:p>
            <a:endParaRPr lang="en-AU" dirty="0"/>
          </a:p>
          <a:p>
            <a:endParaRPr lang="en-AU" dirty="0"/>
          </a:p>
          <a:p>
            <a:endParaRPr lang="en-AU" dirty="0"/>
          </a:p>
        </p:txBody>
      </p:sp>
    </p:spTree>
    <p:extLst>
      <p:ext uri="{BB962C8B-B14F-4D97-AF65-F5344CB8AC3E}">
        <p14:creationId xmlns:p14="http://schemas.microsoft.com/office/powerpoint/2010/main" val="1124166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76962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参考：</a:t>
            </a:r>
            <a:endParaRPr lang="en-AU" altLang="zh-CN" dirty="0"/>
          </a:p>
          <a:p>
            <a:endParaRPr lang="en-AU" dirty="0"/>
          </a:p>
          <a:p>
            <a:pPr marL="181240" indent="-181240">
              <a:buFontTx/>
              <a:buChar char="-"/>
            </a:pPr>
            <a:r>
              <a:rPr lang="en-AU" dirty="0">
                <a:hlinkClick r:id="rId3"/>
              </a:rPr>
              <a:t>https://neo4j.com/docs/graph-algorithms/3.5/algorithms/community/</a:t>
            </a:r>
            <a:endParaRPr lang="en-AU" dirty="0"/>
          </a:p>
          <a:p>
            <a:pPr marL="181240" indent="-181240">
              <a:buFontTx/>
              <a:buChar char="-"/>
            </a:pPr>
            <a:endParaRPr lang="en-AU" dirty="0"/>
          </a:p>
        </p:txBody>
      </p:sp>
    </p:spTree>
    <p:extLst>
      <p:ext uri="{BB962C8B-B14F-4D97-AF65-F5344CB8AC3E}">
        <p14:creationId xmlns:p14="http://schemas.microsoft.com/office/powerpoint/2010/main" val="3736747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48BCD114-BB74-4BC8-869C-6C1277B9E17E}"/>
              </a:ext>
            </a:extLst>
          </p:cNvPr>
          <p:cNvSpPr>
            <a:spLocks noGrp="1"/>
          </p:cNvSpPr>
          <p:nvPr>
            <p:ph type="body" idx="1"/>
          </p:nvPr>
        </p:nvSpPr>
        <p:spPr/>
        <p:txBody>
          <a:bodyPr/>
          <a:lstStyle/>
          <a:p>
            <a:endParaRPr lang="en-AU"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1657FEC8-4FCA-4D25-90B5-4833F2F3237C}"/>
              </a:ext>
            </a:extLst>
          </p:cNvPr>
          <p:cNvSpPr>
            <a:spLocks noGrp="1"/>
          </p:cNvSpPr>
          <p:nvPr>
            <p:ph type="body" idx="1"/>
          </p:nvPr>
        </p:nvSpPr>
        <p:spPr/>
        <p:txBody>
          <a:bodyPr/>
          <a:lstStyle/>
          <a:p>
            <a:r>
              <a:rPr lang="en-US" dirty="0"/>
              <a:t>References </a:t>
            </a:r>
          </a:p>
          <a:p>
            <a:endParaRPr lang="en-US" dirty="0"/>
          </a:p>
          <a:p>
            <a:pPr marL="181240" indent="-181240">
              <a:buFontTx/>
              <a:buChar char="-"/>
            </a:pPr>
            <a:r>
              <a:rPr lang="en-US" dirty="0" err="1"/>
              <a:t>Tarjan</a:t>
            </a:r>
            <a:r>
              <a:rPr lang="zh-CN" altLang="en-US" dirty="0"/>
              <a:t>算法：</a:t>
            </a:r>
            <a:r>
              <a:rPr lang="en-US" dirty="0"/>
              <a:t> </a:t>
            </a:r>
            <a:r>
              <a:rPr lang="en-AU" dirty="0">
                <a:hlinkClick r:id="rId3"/>
              </a:rPr>
              <a:t>https://zh.wikipedia.org/wiki/Tarjan%E7%AE%97%E6%B3%95</a:t>
            </a:r>
            <a:r>
              <a:rPr lang="en-AU" dirty="0"/>
              <a:t> </a:t>
            </a:r>
          </a:p>
          <a:p>
            <a:pPr marL="181240" indent="-181240">
              <a:buFontTx/>
              <a:buChar char="-"/>
            </a:pPr>
            <a:endParaRPr lang="en-AU" dirty="0"/>
          </a:p>
          <a:p>
            <a:r>
              <a:rPr lang="zh-CN" altLang="en-US" dirty="0"/>
              <a:t>讨论：</a:t>
            </a:r>
            <a:endParaRPr lang="en-AU" altLang="zh-CN" dirty="0"/>
          </a:p>
          <a:p>
            <a:pPr marL="181240" indent="-181240">
              <a:buFontTx/>
              <a:buChar char="-"/>
            </a:pPr>
            <a:r>
              <a:rPr lang="zh-CN" altLang="en-US" dirty="0"/>
              <a:t>桥 </a:t>
            </a:r>
            <a:r>
              <a:rPr lang="en-US" altLang="zh-CN" dirty="0"/>
              <a:t>/ </a:t>
            </a:r>
            <a:r>
              <a:rPr lang="zh-CN" altLang="en-US" dirty="0"/>
              <a:t>割边的定义和例子：</a:t>
            </a:r>
            <a:endParaRPr lang="en-AU" altLang="zh-CN" dirty="0"/>
          </a:p>
          <a:p>
            <a:pPr marL="181240" indent="-181240">
              <a:buFontTx/>
              <a:buChar char="-"/>
            </a:pPr>
            <a:r>
              <a:rPr lang="zh-CN" altLang="en-US" dirty="0"/>
              <a:t>割点的定义和例子：</a:t>
            </a:r>
            <a:endParaRPr lang="en-AU"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r>
              <a:rPr lang="en-AU" dirty="0"/>
              <a:t>- Union Find or Disjoint-set:</a:t>
            </a:r>
            <a:r>
              <a:rPr lang="zh-CN" altLang="en-US" dirty="0"/>
              <a:t> </a:t>
            </a:r>
            <a:r>
              <a:rPr lang="en-AU" altLang="zh-CN" dirty="0"/>
              <a:t>https://www.cs.princeton.edu/~rs/AlgsDS07/01UnionFind.pdf </a:t>
            </a:r>
          </a:p>
          <a:p>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目前基于</a:t>
            </a:r>
            <a:r>
              <a:rPr lang="en-AU" altLang="zh-CN" dirty="0"/>
              <a:t>Dijkstra</a:t>
            </a:r>
            <a:r>
              <a:rPr lang="zh-CN" altLang="en-US" dirty="0"/>
              <a:t>的最短路径算法都要求一对节点之间只有一个关系，因此： </a:t>
            </a:r>
            <a:endParaRPr lang="en-AU" altLang="zh-CN" dirty="0"/>
          </a:p>
          <a:p>
            <a:endParaRPr lang="en-AU" altLang="zh-CN" dirty="0"/>
          </a:p>
          <a:p>
            <a:pPr marL="181240" indent="-181240">
              <a:buFont typeface="Arial" panose="020B0604020202020204" pitchFamily="34" charset="0"/>
              <a:buChar char="•"/>
            </a:pPr>
            <a:r>
              <a:rPr lang="zh-CN" altLang="en-US" dirty="0"/>
              <a:t>当节点之间存在多个关系时，似乎只有先基于节点对、然后</a:t>
            </a:r>
            <a:r>
              <a:rPr lang="en-AU" altLang="zh-CN" dirty="0"/>
              <a:t>cost</a:t>
            </a:r>
            <a:r>
              <a:rPr lang="zh-CN" altLang="en-US" dirty="0"/>
              <a:t>属性值进行降序排序：</a:t>
            </a:r>
            <a:r>
              <a:rPr lang="en-AU" altLang="zh-CN" dirty="0" err="1"/>
              <a:t>r.cost</a:t>
            </a:r>
            <a:r>
              <a:rPr lang="en-AU" altLang="zh-CN" dirty="0"/>
              <a:t> DESC</a:t>
            </a:r>
            <a:r>
              <a:rPr lang="zh-CN" altLang="en-US" dirty="0"/>
              <a:t>才能得到正确结果。</a:t>
            </a:r>
            <a:endParaRPr lang="en-AU" altLang="zh-CN" dirty="0"/>
          </a:p>
          <a:p>
            <a:pPr marL="181240" indent="-181240">
              <a:buFont typeface="Arial" panose="020B0604020202020204" pitchFamily="34" charset="0"/>
              <a:buChar char="•"/>
            </a:pPr>
            <a:endParaRPr lang="en-AU" altLang="zh-CN" dirty="0"/>
          </a:p>
          <a:p>
            <a:r>
              <a:rPr lang="zh-CN" altLang="en-US" dirty="0"/>
              <a:t>但是这样还是不能确保对所有的过程都能返回正确结果，而且向</a:t>
            </a:r>
            <a:r>
              <a:rPr lang="en-AU" altLang="zh-CN" dirty="0" err="1"/>
              <a:t>spanningtree</a:t>
            </a:r>
            <a:r>
              <a:rPr lang="zh-CN" altLang="en-US" dirty="0"/>
              <a:t>算法不能传递子图</a:t>
            </a:r>
            <a:r>
              <a:rPr lang="en-AU" altLang="zh-CN" dirty="0"/>
              <a:t>(projection)</a:t>
            </a:r>
            <a:r>
              <a:rPr lang="zh-CN" altLang="en-US" dirty="0"/>
              <a:t>。</a:t>
            </a:r>
            <a:endParaRPr lang="en-AU" altLang="zh-CN" dirty="0"/>
          </a:p>
          <a:p>
            <a:endParaRPr lang="en-AU" altLang="zh-CN" dirty="0"/>
          </a:p>
          <a:p>
            <a:r>
              <a:rPr lang="zh-CN" altLang="en-US" dirty="0"/>
              <a:t>解决方法是为每个路径建立额外的连接节点，然后将这些连接节点和开始</a:t>
            </a:r>
            <a:r>
              <a:rPr lang="en-US" altLang="zh-CN" dirty="0"/>
              <a:t>/</a:t>
            </a:r>
            <a:r>
              <a:rPr lang="zh-CN" altLang="en-US" dirty="0"/>
              <a:t>结束节点之间建立</a:t>
            </a:r>
            <a:r>
              <a:rPr lang="en-US" altLang="zh-CN" dirty="0"/>
              <a:t>cost=0</a:t>
            </a:r>
            <a:r>
              <a:rPr lang="zh-CN" altLang="en-US" dirty="0"/>
              <a:t>的关系。 </a:t>
            </a:r>
            <a:endParaRPr lang="en-AU" altLang="zh-CN" dirty="0"/>
          </a:p>
          <a:p>
            <a:endParaRPr lang="en-AU" dirty="0"/>
          </a:p>
          <a:p>
            <a:r>
              <a:rPr lang="zh-CN" altLang="en-US" dirty="0"/>
              <a:t>* 当使用</a:t>
            </a:r>
            <a:r>
              <a:rPr lang="en-AU" altLang="zh-CN" dirty="0"/>
              <a:t>graph:</a:t>
            </a:r>
            <a:r>
              <a:rPr lang="en-US" altLang="zh-CN" sz="1300" dirty="0">
                <a:latin typeface="Courier New" panose="02070309020205020404" pitchFamily="49" charset="0"/>
                <a:cs typeface="Courier New" panose="02070309020205020404" pitchFamily="49" charset="0"/>
              </a:rPr>
              <a:t>'</a:t>
            </a:r>
            <a:r>
              <a:rPr lang="en-AU" altLang="zh-CN" dirty="0"/>
              <a:t>cypher</a:t>
            </a:r>
            <a:r>
              <a:rPr lang="en-US" altLang="zh-CN" sz="1300" dirty="0">
                <a:latin typeface="Courier New" panose="02070309020205020404" pitchFamily="49" charset="0"/>
                <a:cs typeface="Courier New" panose="02070309020205020404" pitchFamily="49" charset="0"/>
              </a:rPr>
              <a:t>' </a:t>
            </a:r>
            <a:r>
              <a:rPr lang="zh-CN" altLang="en-US" dirty="0"/>
              <a:t>时必须同时指定</a:t>
            </a:r>
            <a:r>
              <a:rPr lang="en-AU" altLang="zh-CN" dirty="0" err="1"/>
              <a:t>nodeQuery</a:t>
            </a:r>
            <a:r>
              <a:rPr lang="zh-CN" altLang="en-US" dirty="0"/>
              <a:t>和</a:t>
            </a:r>
            <a:r>
              <a:rPr lang="en-AU" altLang="zh-CN" dirty="0" err="1"/>
              <a:t>relationshipQuery</a:t>
            </a:r>
            <a:r>
              <a:rPr lang="zh-CN" altLang="en-US" dirty="0"/>
              <a:t>。</a:t>
            </a:r>
            <a:endParaRPr lang="en-AU" altLang="zh-CN" dirty="0"/>
          </a:p>
          <a:p>
            <a:endParaRPr lang="en-AU" dirty="0"/>
          </a:p>
          <a:p>
            <a:r>
              <a:rPr lang="zh-CN" altLang="en-US" dirty="0"/>
              <a:t>* 在</a:t>
            </a:r>
            <a:r>
              <a:rPr lang="en-AU" altLang="zh-CN" dirty="0" err="1"/>
              <a:t>relationshipQuery</a:t>
            </a:r>
            <a:r>
              <a:rPr lang="zh-CN" altLang="en-US" dirty="0"/>
              <a:t>中，似乎必须要把</a:t>
            </a:r>
            <a:r>
              <a:rPr lang="en-AU" altLang="zh-CN" dirty="0" err="1"/>
              <a:t>r.cost</a:t>
            </a:r>
            <a:r>
              <a:rPr lang="zh-CN" altLang="en-US" dirty="0"/>
              <a:t>取名为</a:t>
            </a:r>
            <a:r>
              <a:rPr lang="en-AU" altLang="zh-CN" dirty="0"/>
              <a:t>weight</a:t>
            </a:r>
            <a:r>
              <a:rPr lang="zh-CN" altLang="en-US" dirty="0"/>
              <a:t>才有效。</a:t>
            </a:r>
            <a:endParaRPr lang="en-AU" dirty="0"/>
          </a:p>
        </p:txBody>
      </p:sp>
    </p:spTree>
    <p:extLst>
      <p:ext uri="{BB962C8B-B14F-4D97-AF65-F5344CB8AC3E}">
        <p14:creationId xmlns:p14="http://schemas.microsoft.com/office/powerpoint/2010/main" val="4033569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pPr marL="181240" indent="-181240">
              <a:buFontTx/>
              <a:buChar char="-"/>
            </a:pPr>
            <a:r>
              <a:rPr lang="en-AU" dirty="0"/>
              <a:t>http://citeseerx.ist.psu.edu/viewdoc/summary?doi=10.1.1.28.8405</a:t>
            </a:r>
          </a:p>
          <a:p>
            <a:pPr marL="181240" indent="-181240">
              <a:buFontTx/>
              <a:buChar char="-"/>
            </a:pPr>
            <a:r>
              <a:rPr lang="en-AU" dirty="0"/>
              <a:t>https://pdfs.semanticscholar.org/a8e0/5f803312032569688005acadaa4d4abf0136.pdf</a:t>
            </a:r>
          </a:p>
          <a:p>
            <a:pPr marL="181240" indent="-181240">
              <a:buFontTx/>
              <a:buChar char="-"/>
            </a:pPr>
            <a:r>
              <a:rPr lang="en-AU" dirty="0">
                <a:hlinkClick r:id="rId3"/>
              </a:rPr>
              <a:t>https://www.geeksforgeeks.org/union-find/</a:t>
            </a:r>
            <a:endParaRPr lang="en-AU" dirty="0"/>
          </a:p>
          <a:p>
            <a:pPr marL="181240" indent="-181240">
              <a:buFontTx/>
              <a:buChar char="-"/>
            </a:pPr>
            <a:r>
              <a:rPr lang="en-AU" dirty="0">
                <a:hlinkClick r:id="rId4"/>
              </a:rPr>
              <a:t>https://blog.csdn.net/dm_vincent/article/details/7655764</a:t>
            </a:r>
            <a:r>
              <a:rPr lang="en-AU" dirty="0"/>
              <a:t> </a:t>
            </a:r>
          </a:p>
          <a:p>
            <a:pPr marL="181240" indent="-181240">
              <a:buFontTx/>
              <a:buChar char="-"/>
            </a:pPr>
            <a:endParaRPr lang="en-AU" dirty="0"/>
          </a:p>
          <a:p>
            <a:r>
              <a:rPr lang="en-AU" dirty="0"/>
              <a:t> </a:t>
            </a:r>
          </a:p>
        </p:txBody>
      </p:sp>
    </p:spTree>
    <p:extLst>
      <p:ext uri="{BB962C8B-B14F-4D97-AF65-F5344CB8AC3E}">
        <p14:creationId xmlns:p14="http://schemas.microsoft.com/office/powerpoint/2010/main" val="1492836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0C531E43-0BC4-4E20-8CCE-9E24894ADB39}"/>
              </a:ext>
            </a:extLst>
          </p:cNvPr>
          <p:cNvSpPr>
            <a:spLocks noGrp="1"/>
          </p:cNvSpPr>
          <p:nvPr>
            <p:ph type="body" idx="1"/>
          </p:nvPr>
        </p:nvSpPr>
        <p:spPr/>
        <p:txBody>
          <a:bodyPr/>
          <a:lstStyle/>
          <a:p>
            <a:r>
              <a:rPr lang="en-AU" dirty="0"/>
              <a:t>Note: </a:t>
            </a:r>
          </a:p>
          <a:p>
            <a:endParaRPr lang="en-AU" dirty="0"/>
          </a:p>
          <a:p>
            <a:pPr marL="181240" indent="-181240">
              <a:buFontTx/>
              <a:buChar char="-"/>
            </a:pPr>
            <a:r>
              <a:rPr lang="en-AU" dirty="0" err="1"/>
              <a:t>unionFind.queue</a:t>
            </a:r>
            <a:r>
              <a:rPr lang="en-AU" dirty="0"/>
              <a:t> </a:t>
            </a:r>
            <a:r>
              <a:rPr lang="zh-CN" altLang="en-US" dirty="0"/>
              <a:t>对</a:t>
            </a:r>
            <a:r>
              <a:rPr lang="en-AU" altLang="zh-CN" dirty="0"/>
              <a:t>Heap space </a:t>
            </a:r>
            <a:r>
              <a:rPr lang="zh-CN" altLang="en-US" dirty="0"/>
              <a:t>的要求</a:t>
            </a:r>
            <a:endParaRPr lang="en-AU" altLang="zh-CN"/>
          </a:p>
          <a:p>
            <a:pPr marL="181240" indent="-181240">
              <a:buFontTx/>
              <a:buChar char="-"/>
            </a:pPr>
            <a:endParaRPr lang="en-AU"/>
          </a:p>
        </p:txBody>
      </p:sp>
    </p:spTree>
    <p:extLst>
      <p:ext uri="{BB962C8B-B14F-4D97-AF65-F5344CB8AC3E}">
        <p14:creationId xmlns:p14="http://schemas.microsoft.com/office/powerpoint/2010/main" val="15328723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pPr marL="181240" indent="-181240">
              <a:buFontTx/>
              <a:buChar char="-"/>
            </a:pPr>
            <a:r>
              <a:rPr lang="en-US" dirty="0"/>
              <a:t>2007 by U. N. Raghavan, R. Albert, and S. Kumara, in a paper titled “Near Linear Time Algorithm to Detect Community Structures in Large-Scale Networks”. https://arxiv.org/pdf/0709.2938.pdf </a:t>
            </a:r>
          </a:p>
          <a:p>
            <a:pPr marL="181240" indent="-181240">
              <a:buFontTx/>
              <a:buChar char="-"/>
            </a:pPr>
            <a:endParaRPr lang="en-US" dirty="0"/>
          </a:p>
          <a:p>
            <a:pPr marL="181240" indent="-181240">
              <a:buFontTx/>
              <a:buChar char="-"/>
            </a:pPr>
            <a:endParaRPr lang="en-AU" dirty="0"/>
          </a:p>
        </p:txBody>
      </p:sp>
    </p:spTree>
    <p:extLst>
      <p:ext uri="{BB962C8B-B14F-4D97-AF65-F5344CB8AC3E}">
        <p14:creationId xmlns:p14="http://schemas.microsoft.com/office/powerpoint/2010/main" val="30122386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endParaRPr lang="en-AU" dirty="0"/>
          </a:p>
          <a:p>
            <a:endParaRPr lang="en-AU" dirty="0"/>
          </a:p>
        </p:txBody>
      </p:sp>
    </p:spTree>
    <p:extLst>
      <p:ext uri="{BB962C8B-B14F-4D97-AF65-F5344CB8AC3E}">
        <p14:creationId xmlns:p14="http://schemas.microsoft.com/office/powerpoint/2010/main" val="2736543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endParaRPr lang="en-AU" dirty="0"/>
          </a:p>
          <a:p>
            <a:endParaRPr lang="en-AU" dirty="0"/>
          </a:p>
        </p:txBody>
      </p:sp>
    </p:spTree>
    <p:extLst>
      <p:ext uri="{BB962C8B-B14F-4D97-AF65-F5344CB8AC3E}">
        <p14:creationId xmlns:p14="http://schemas.microsoft.com/office/powerpoint/2010/main" val="1855046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endParaRPr lang="en-AU" dirty="0"/>
          </a:p>
          <a:p>
            <a:endParaRPr lang="en-AU" dirty="0"/>
          </a:p>
        </p:txBody>
      </p:sp>
    </p:spTree>
    <p:extLst>
      <p:ext uri="{BB962C8B-B14F-4D97-AF65-F5344CB8AC3E}">
        <p14:creationId xmlns:p14="http://schemas.microsoft.com/office/powerpoint/2010/main" val="5145845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endParaRPr lang="en-AU" dirty="0"/>
          </a:p>
          <a:p>
            <a:pPr marL="181240" indent="-181240">
              <a:buFontTx/>
              <a:buChar char="-"/>
            </a:pPr>
            <a:r>
              <a:rPr lang="en-US" dirty="0"/>
              <a:t>“Twitter Polarity Classification with Label Propagation over Lexical Links and the Follower Graph”, by M. </a:t>
            </a:r>
            <a:r>
              <a:rPr lang="en-US" dirty="0" err="1"/>
              <a:t>Sper</a:t>
            </a:r>
            <a:r>
              <a:rPr lang="en-US" dirty="0"/>
              <a:t>‐ </a:t>
            </a:r>
            <a:r>
              <a:rPr lang="en-US" dirty="0" err="1"/>
              <a:t>iosu</a:t>
            </a:r>
            <a:r>
              <a:rPr lang="en-US" dirty="0"/>
              <a:t> et al.  </a:t>
            </a:r>
          </a:p>
          <a:p>
            <a:pPr marL="181240" indent="-181240">
              <a:buFontTx/>
              <a:buChar char="-"/>
            </a:pPr>
            <a:r>
              <a:rPr lang="en-US" dirty="0"/>
              <a:t>“Label Propagation Prediction of Drug–Drug Interactions Based on Clinical Side Effects” </a:t>
            </a:r>
          </a:p>
          <a:p>
            <a:pPr marL="181240" indent="-181240">
              <a:buFontTx/>
              <a:buChar char="-"/>
            </a:pPr>
            <a:r>
              <a:rPr lang="en-US" dirty="0"/>
              <a:t>“Feature Inference Based on Label Propagation on Wiki‐ data Graph for DST”, a paper by Y. </a:t>
            </a:r>
            <a:r>
              <a:rPr lang="en-US" dirty="0" err="1"/>
              <a:t>Murase</a:t>
            </a:r>
            <a:r>
              <a:rPr lang="en-US" dirty="0"/>
              <a:t> et al.</a:t>
            </a:r>
          </a:p>
          <a:p>
            <a:pPr marL="181240" indent="-181240">
              <a:buFontTx/>
              <a:buChar char="-"/>
            </a:pPr>
            <a:endParaRPr lang="en-US" dirty="0"/>
          </a:p>
          <a:p>
            <a:pPr marL="181240" indent="-181240">
              <a:buFontTx/>
              <a:buChar char="-"/>
            </a:pPr>
            <a:endParaRPr lang="en-US" dirty="0"/>
          </a:p>
          <a:p>
            <a:pPr marL="181240" indent="-181240">
              <a:buFontTx/>
              <a:buChar char="-"/>
            </a:pPr>
            <a:endParaRPr lang="en-AU" dirty="0"/>
          </a:p>
          <a:p>
            <a:endParaRPr lang="en-AU" dirty="0"/>
          </a:p>
        </p:txBody>
      </p:sp>
    </p:spTree>
    <p:extLst>
      <p:ext uri="{BB962C8B-B14F-4D97-AF65-F5344CB8AC3E}">
        <p14:creationId xmlns:p14="http://schemas.microsoft.com/office/powerpoint/2010/main" val="2519084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897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1591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9047AFD8-96E2-4CE6-81A6-8E6F35DD3411}"/>
              </a:ext>
            </a:extLst>
          </p:cNvPr>
          <p:cNvSpPr>
            <a:spLocks noGrp="1"/>
          </p:cNvSpPr>
          <p:nvPr>
            <p:ph type="body" idx="1"/>
          </p:nvPr>
        </p:nvSpPr>
        <p:spPr/>
        <p:txBody>
          <a:bodyPr/>
          <a:lstStyle/>
          <a:p>
            <a:r>
              <a:rPr lang="zh-CN" altLang="en-US" dirty="0"/>
              <a:t>讨论：</a:t>
            </a:r>
            <a:endParaRPr lang="en-AU" altLang="zh-CN" dirty="0"/>
          </a:p>
          <a:p>
            <a:endParaRPr lang="en-AU" dirty="0"/>
          </a:p>
          <a:p>
            <a:r>
              <a:rPr lang="en-US" altLang="zh-CN" dirty="0"/>
              <a:t>1</a:t>
            </a:r>
            <a:r>
              <a:rPr lang="zh-CN" altLang="en-US" dirty="0"/>
              <a:t>）为</a:t>
            </a:r>
            <a:r>
              <a:rPr lang="en-AU" altLang="zh-CN" dirty="0"/>
              <a:t>Home</a:t>
            </a:r>
            <a:r>
              <a:rPr lang="zh-CN" altLang="en-US" dirty="0"/>
              <a:t>指定</a:t>
            </a:r>
            <a:r>
              <a:rPr lang="en-AU" altLang="zh-CN" dirty="0"/>
              <a:t>community</a:t>
            </a:r>
            <a:r>
              <a:rPr lang="zh-CN" altLang="en-US" dirty="0"/>
              <a:t>属性值为、</a:t>
            </a:r>
            <a:r>
              <a:rPr lang="en-AU" altLang="zh-CN" dirty="0"/>
              <a:t>Silo</a:t>
            </a:r>
            <a:r>
              <a:rPr lang="zh-CN" altLang="en-US" dirty="0"/>
              <a:t>的该属性值为</a:t>
            </a:r>
            <a:r>
              <a:rPr lang="en-US" altLang="zh-CN" dirty="0"/>
              <a:t>2</a:t>
            </a:r>
            <a:r>
              <a:rPr lang="zh-CN" altLang="en-US" dirty="0"/>
              <a:t>；</a:t>
            </a:r>
            <a:endParaRPr lang="en-AU" altLang="zh-CN" dirty="0"/>
          </a:p>
          <a:p>
            <a:r>
              <a:rPr lang="en-US" altLang="zh-CN" dirty="0"/>
              <a:t>2</a:t>
            </a:r>
            <a:r>
              <a:rPr lang="zh-CN" altLang="en-US" dirty="0"/>
              <a:t>） 执行</a:t>
            </a:r>
            <a:endParaRPr lang="en-AU" dirty="0"/>
          </a:p>
        </p:txBody>
      </p:sp>
    </p:spTree>
    <p:extLst>
      <p:ext uri="{BB962C8B-B14F-4D97-AF65-F5344CB8AC3E}">
        <p14:creationId xmlns:p14="http://schemas.microsoft.com/office/powerpoint/2010/main" val="621729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https://neo4j.com/docs/graph-algorithms/current/algorithms/shortest-path/ </a:t>
            </a:r>
          </a:p>
          <a:p>
            <a:endParaRPr lang="en-AU" dirty="0"/>
          </a:p>
        </p:txBody>
      </p:sp>
    </p:spTree>
    <p:extLst>
      <p:ext uri="{BB962C8B-B14F-4D97-AF65-F5344CB8AC3E}">
        <p14:creationId xmlns:p14="http://schemas.microsoft.com/office/powerpoint/2010/main" val="10309554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pPr marL="181240" indent="-181240">
              <a:buFontTx/>
              <a:buChar char="-"/>
            </a:pPr>
            <a:r>
              <a:rPr lang="en-AU" dirty="0">
                <a:hlinkClick r:id="rId3"/>
              </a:rPr>
              <a:t>https://en.wikipedia.org/wiki/Modularity_(networks)</a:t>
            </a:r>
            <a:endParaRPr lang="en-AU" dirty="0"/>
          </a:p>
          <a:p>
            <a:pPr marL="181240" indent="-181240">
              <a:buFontTx/>
              <a:buChar char="-"/>
            </a:pPr>
            <a:r>
              <a:rPr lang="en-US" altLang="zh-CN" sz="1300" dirty="0"/>
              <a:t>Newman, 2003</a:t>
            </a:r>
            <a:r>
              <a:rPr lang="en-US" sz="1300" dirty="0"/>
              <a:t>. Finding and evaluating community structure in networks</a:t>
            </a:r>
          </a:p>
          <a:p>
            <a:endParaRPr lang="en-US" sz="1300" dirty="0"/>
          </a:p>
          <a:p>
            <a:r>
              <a:rPr lang="en-US" sz="1300" dirty="0"/>
              <a:t>Discussio</a:t>
            </a:r>
            <a:r>
              <a:rPr lang="en-US" altLang="zh-CN" sz="1300" dirty="0"/>
              <a:t>n: </a:t>
            </a:r>
          </a:p>
          <a:p>
            <a:r>
              <a:rPr lang="en-US" sz="1300" dirty="0"/>
              <a:t>- </a:t>
            </a:r>
            <a:endParaRPr lang="en-AU" dirty="0"/>
          </a:p>
        </p:txBody>
      </p:sp>
    </p:spTree>
    <p:extLst>
      <p:ext uri="{BB962C8B-B14F-4D97-AF65-F5344CB8AC3E}">
        <p14:creationId xmlns:p14="http://schemas.microsoft.com/office/powerpoint/2010/main" val="19835942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pPr marL="181240" indent="-181240">
              <a:buFontTx/>
              <a:buChar char="-"/>
            </a:pPr>
            <a:r>
              <a:rPr lang="en-AU" dirty="0">
                <a:hlinkClick r:id="rId3"/>
              </a:rPr>
              <a:t>https://en.wikipedia.org/wiki/Modularity_(networks)</a:t>
            </a:r>
            <a:endParaRPr lang="en-AU" dirty="0"/>
          </a:p>
          <a:p>
            <a:pPr marL="181240" indent="-181240">
              <a:buFontTx/>
              <a:buChar char="-"/>
            </a:pPr>
            <a:r>
              <a:rPr lang="en-US" altLang="zh-CN" sz="1300" dirty="0"/>
              <a:t>Newman, 2003</a:t>
            </a:r>
            <a:r>
              <a:rPr lang="en-US" sz="1300" dirty="0"/>
              <a:t>. Finding and evaluating community structure in networks</a:t>
            </a:r>
          </a:p>
          <a:p>
            <a:pPr marL="181240" indent="-181240">
              <a:buFontTx/>
              <a:buChar char="-"/>
            </a:pPr>
            <a:endParaRPr lang="en-US" sz="1300" dirty="0"/>
          </a:p>
          <a:p>
            <a:r>
              <a:rPr lang="en-US" altLang="zh-CN" sz="1300" dirty="0"/>
              <a:t>Discussion:</a:t>
            </a:r>
          </a:p>
          <a:p>
            <a:r>
              <a:rPr lang="en-US" sz="1300" dirty="0"/>
              <a:t>- </a:t>
            </a:r>
            <a:r>
              <a:rPr lang="zh-CN" altLang="en-US" sz="1300" dirty="0"/>
              <a:t>模块度的含义，边界情况</a:t>
            </a:r>
            <a:endParaRPr lang="en-AU" dirty="0"/>
          </a:p>
        </p:txBody>
      </p:sp>
    </p:spTree>
    <p:extLst>
      <p:ext uri="{BB962C8B-B14F-4D97-AF65-F5344CB8AC3E}">
        <p14:creationId xmlns:p14="http://schemas.microsoft.com/office/powerpoint/2010/main" val="12714133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pPr marL="181240" indent="-181240">
              <a:buFontTx/>
              <a:buChar char="-"/>
            </a:pPr>
            <a:r>
              <a:rPr lang="en-AU" dirty="0">
                <a:hlinkClick r:id="rId3"/>
              </a:rPr>
              <a:t>https://en.wikipedia.org/wiki/Modularity_(networks)</a:t>
            </a:r>
            <a:endParaRPr lang="en-AU" dirty="0"/>
          </a:p>
          <a:p>
            <a:pPr marL="181240" indent="-181240">
              <a:buFontTx/>
              <a:buChar char="-"/>
            </a:pPr>
            <a:r>
              <a:rPr lang="en-US" altLang="zh-CN" sz="1300" dirty="0"/>
              <a:t>Newman, 2003</a:t>
            </a:r>
            <a:r>
              <a:rPr lang="en-US" sz="1300" dirty="0"/>
              <a:t>. Finding and evaluating community structure in networks</a:t>
            </a:r>
            <a:endParaRPr lang="en-AU" dirty="0"/>
          </a:p>
        </p:txBody>
      </p:sp>
    </p:spTree>
    <p:extLst>
      <p:ext uri="{BB962C8B-B14F-4D97-AF65-F5344CB8AC3E}">
        <p14:creationId xmlns:p14="http://schemas.microsoft.com/office/powerpoint/2010/main" val="33137094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endParaRPr lang="en-AU" dirty="0"/>
          </a:p>
          <a:p>
            <a:pPr marL="181240" indent="-181240">
              <a:buFontTx/>
              <a:buChar char="-"/>
            </a:pPr>
            <a:r>
              <a:rPr lang="en-US" altLang="zh-CN" dirty="0"/>
              <a:t>Graph Algorithms by Neo4j </a:t>
            </a:r>
          </a:p>
          <a:p>
            <a:pPr marL="181240" indent="-181240">
              <a:buFontTx/>
              <a:buChar char="-"/>
            </a:pPr>
            <a:endParaRPr lang="en-AU" dirty="0"/>
          </a:p>
        </p:txBody>
      </p:sp>
    </p:spTree>
    <p:extLst>
      <p:ext uri="{BB962C8B-B14F-4D97-AF65-F5344CB8AC3E}">
        <p14:creationId xmlns:p14="http://schemas.microsoft.com/office/powerpoint/2010/main" val="3046773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endParaRPr lang="en-AU" dirty="0"/>
          </a:p>
          <a:p>
            <a:pPr marL="181240" indent="-181240">
              <a:buFontTx/>
              <a:buChar char="-"/>
            </a:pPr>
            <a:r>
              <a:rPr lang="en-US" altLang="zh-CN" dirty="0"/>
              <a:t>Graph Algorithms by Neo4j </a:t>
            </a:r>
          </a:p>
          <a:p>
            <a:pPr marL="181240" indent="-181240">
              <a:buFontTx/>
              <a:buChar char="-"/>
            </a:pPr>
            <a:endParaRPr lang="en-AU" dirty="0"/>
          </a:p>
        </p:txBody>
      </p:sp>
    </p:spTree>
    <p:extLst>
      <p:ext uri="{BB962C8B-B14F-4D97-AF65-F5344CB8AC3E}">
        <p14:creationId xmlns:p14="http://schemas.microsoft.com/office/powerpoint/2010/main" val="6650675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endParaRPr lang="en-AU" dirty="0"/>
          </a:p>
          <a:p>
            <a:pPr marL="181240" indent="-181240">
              <a:buFontTx/>
              <a:buChar char="-"/>
            </a:pPr>
            <a:r>
              <a:rPr lang="en-US" altLang="zh-CN" dirty="0"/>
              <a:t>Graph Algorithms by Neo4j </a:t>
            </a:r>
          </a:p>
          <a:p>
            <a:pPr marL="181240" indent="-181240">
              <a:buFontTx/>
              <a:buChar char="-"/>
            </a:pPr>
            <a:r>
              <a:rPr lang="en-US" dirty="0"/>
              <a:t>2016 study by S. V. </a:t>
            </a:r>
            <a:r>
              <a:rPr lang="en-US" dirty="0" err="1"/>
              <a:t>Shanbhaq</a:t>
            </a:r>
            <a:r>
              <a:rPr lang="en-US" dirty="0"/>
              <a:t> of fast community detection</a:t>
            </a:r>
          </a:p>
          <a:p>
            <a:pPr marL="181240" indent="-181240">
              <a:buFontTx/>
              <a:buChar char="-"/>
            </a:pPr>
            <a:r>
              <a:rPr lang="en-US" dirty="0"/>
              <a:t>G. S. Kido, R. A. </a:t>
            </a:r>
            <a:r>
              <a:rPr lang="en-US" dirty="0" err="1"/>
              <a:t>Igawa</a:t>
            </a:r>
            <a:r>
              <a:rPr lang="en-US" dirty="0"/>
              <a:t>, and S. </a:t>
            </a:r>
            <a:r>
              <a:rPr lang="en-US" dirty="0" err="1"/>
              <a:t>Barbon</a:t>
            </a:r>
            <a:r>
              <a:rPr lang="en-US" dirty="0"/>
              <a:t> Jr., “Topic Modeling Based on Louvain Method in Online Social Networks”.</a:t>
            </a:r>
          </a:p>
          <a:p>
            <a:pPr marL="181240" indent="-181240">
              <a:buFontTx/>
              <a:buChar char="-"/>
            </a:pPr>
            <a:r>
              <a:rPr lang="en-US" dirty="0"/>
              <a:t>“Hierarchical Modularity in Human Brain Functional Networks” by D. Meunier et al.</a:t>
            </a:r>
            <a:endParaRPr lang="en-US" altLang="zh-CN" dirty="0"/>
          </a:p>
          <a:p>
            <a:pPr marL="181240" indent="-181240">
              <a:buFontTx/>
              <a:buChar char="-"/>
            </a:pPr>
            <a:endParaRPr lang="en-AU" dirty="0"/>
          </a:p>
        </p:txBody>
      </p:sp>
    </p:spTree>
    <p:extLst>
      <p:ext uri="{BB962C8B-B14F-4D97-AF65-F5344CB8AC3E}">
        <p14:creationId xmlns:p14="http://schemas.microsoft.com/office/powerpoint/2010/main" val="10502205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8CC97F37-C9B5-4907-8B61-19F22DD6B044}"/>
              </a:ext>
            </a:extLst>
          </p:cNvPr>
          <p:cNvSpPr>
            <a:spLocks noGrp="1"/>
          </p:cNvSpPr>
          <p:nvPr>
            <p:ph type="body" idx="1"/>
          </p:nvPr>
        </p:nvSpPr>
        <p:spPr/>
        <p:txBody>
          <a:bodyPr/>
          <a:lstStyle/>
          <a:p>
            <a:r>
              <a:rPr lang="en-AU" dirty="0"/>
              <a:t>References: </a:t>
            </a:r>
          </a:p>
          <a:p>
            <a:endParaRPr lang="en-AU" dirty="0"/>
          </a:p>
          <a:p>
            <a:pPr marL="181240" indent="-181240">
              <a:buFontTx/>
              <a:buChar char="-"/>
            </a:pPr>
            <a:r>
              <a:rPr lang="en-US" altLang="zh-CN" dirty="0"/>
              <a:t>Graph Algorithms by Neo4j </a:t>
            </a:r>
          </a:p>
          <a:p>
            <a:pPr marL="181240" indent="-181240">
              <a:buFontTx/>
              <a:buChar char="-"/>
            </a:pPr>
            <a:r>
              <a:rPr lang="en-US" dirty="0"/>
              <a:t>2016 study by S. V. </a:t>
            </a:r>
            <a:r>
              <a:rPr lang="en-US" dirty="0" err="1"/>
              <a:t>Shanbhaq</a:t>
            </a:r>
            <a:r>
              <a:rPr lang="en-US" dirty="0"/>
              <a:t> of fast community detection</a:t>
            </a:r>
          </a:p>
          <a:p>
            <a:pPr marL="181240" indent="-181240">
              <a:buFontTx/>
              <a:buChar char="-"/>
            </a:pPr>
            <a:r>
              <a:rPr lang="en-US" dirty="0"/>
              <a:t>G. S. Kido, R. A. </a:t>
            </a:r>
            <a:r>
              <a:rPr lang="en-US" dirty="0" err="1"/>
              <a:t>Igawa</a:t>
            </a:r>
            <a:r>
              <a:rPr lang="en-US" dirty="0"/>
              <a:t>, and S. </a:t>
            </a:r>
            <a:r>
              <a:rPr lang="en-US" dirty="0" err="1"/>
              <a:t>Barbon</a:t>
            </a:r>
            <a:r>
              <a:rPr lang="en-US" dirty="0"/>
              <a:t> Jr., “Topic Modeling Based on Louvain Method in Online Social Networks”.</a:t>
            </a:r>
          </a:p>
          <a:p>
            <a:pPr marL="181240" indent="-181240">
              <a:buFontTx/>
              <a:buChar char="-"/>
            </a:pPr>
            <a:r>
              <a:rPr lang="en-US" dirty="0"/>
              <a:t>“Hierarchical Modularity in Human Brain Functional Networks” by D. Meunier et al.</a:t>
            </a:r>
            <a:endParaRPr lang="en-US" altLang="zh-CN" dirty="0"/>
          </a:p>
          <a:p>
            <a:pPr marL="181240" indent="-181240">
              <a:buFontTx/>
              <a:buChar char="-"/>
            </a:pPr>
            <a:endParaRPr lang="en-AU" dirty="0"/>
          </a:p>
        </p:txBody>
      </p:sp>
    </p:spTree>
    <p:extLst>
      <p:ext uri="{BB962C8B-B14F-4D97-AF65-F5344CB8AC3E}">
        <p14:creationId xmlns:p14="http://schemas.microsoft.com/office/powerpoint/2010/main" val="19024949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2430FD14-B05F-4C49-98D5-AD079314F27F}"/>
              </a:ext>
            </a:extLst>
          </p:cNvPr>
          <p:cNvSpPr>
            <a:spLocks noGrp="1"/>
          </p:cNvSpPr>
          <p:nvPr>
            <p:ph type="body" idx="1"/>
          </p:nvPr>
        </p:nvSpPr>
        <p:spPr/>
        <p:txBody>
          <a:bodyPr/>
          <a:lstStyle/>
          <a:p>
            <a:r>
              <a:rPr lang="en-AU" dirty="0"/>
              <a:t>Notes: </a:t>
            </a:r>
          </a:p>
          <a:p>
            <a:endParaRPr lang="en-AU" dirty="0"/>
          </a:p>
          <a:p>
            <a:pPr marL="181240" indent="-181240">
              <a:buFontTx/>
              <a:buChar char="-"/>
            </a:pPr>
            <a:r>
              <a:rPr lang="zh-CN" altLang="en-US" dirty="0"/>
              <a:t>这里的过程接口和</a:t>
            </a:r>
            <a:r>
              <a:rPr lang="en-AU" altLang="zh-CN" dirty="0"/>
              <a:t>Graph Algorithms</a:t>
            </a:r>
            <a:r>
              <a:rPr lang="zh-CN" altLang="en-US" dirty="0"/>
              <a:t>中的不一样</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15913367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2430FD14-B05F-4C49-98D5-AD079314F27F}"/>
              </a:ext>
            </a:extLst>
          </p:cNvPr>
          <p:cNvSpPr>
            <a:spLocks noGrp="1"/>
          </p:cNvSpPr>
          <p:nvPr>
            <p:ph type="body" idx="1"/>
          </p:nvPr>
        </p:nvSpPr>
        <p:spPr/>
        <p:txBody>
          <a:bodyPr/>
          <a:lstStyle/>
          <a:p>
            <a:r>
              <a:rPr lang="en-AU" dirty="0"/>
              <a:t>Notes: </a:t>
            </a:r>
          </a:p>
          <a:p>
            <a:endParaRPr lang="en-AU" dirty="0"/>
          </a:p>
          <a:p>
            <a:pPr marL="181240" indent="-181240">
              <a:buFontTx/>
              <a:buChar char="-"/>
            </a:pPr>
            <a:r>
              <a:rPr lang="zh-CN" altLang="en-US" dirty="0"/>
              <a:t>这里的过程接口和</a:t>
            </a:r>
            <a:r>
              <a:rPr lang="en-AU" altLang="zh-CN" dirty="0"/>
              <a:t>Graph Algorithms</a:t>
            </a:r>
            <a:r>
              <a:rPr lang="zh-CN" altLang="en-US" dirty="0"/>
              <a:t>中的不一样</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3305166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969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https://pdfs.semanticscholar.org/5490/26802766cafe92a717b69054bd31a7d6c9c0.pdf </a:t>
            </a:r>
          </a:p>
        </p:txBody>
      </p:sp>
    </p:spTree>
    <p:extLst>
      <p:ext uri="{BB962C8B-B14F-4D97-AF65-F5344CB8AC3E}">
        <p14:creationId xmlns:p14="http://schemas.microsoft.com/office/powerpoint/2010/main" val="24746845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D6CF0575-A634-43E7-A6BC-E12A4319245F}"/>
              </a:ext>
            </a:extLst>
          </p:cNvPr>
          <p:cNvSpPr>
            <a:spLocks noGrp="1"/>
          </p:cNvSpPr>
          <p:nvPr>
            <p:ph type="body" idx="1"/>
          </p:nvPr>
        </p:nvSpPr>
        <p:spPr/>
        <p:txBody>
          <a:bodyPr/>
          <a:lstStyle/>
          <a:p>
            <a:r>
              <a:rPr lang="en-AU" dirty="0"/>
              <a:t>References: </a:t>
            </a:r>
          </a:p>
          <a:p>
            <a:endParaRPr lang="en-AU" dirty="0"/>
          </a:p>
          <a:p>
            <a:pPr marL="181240" indent="-181240">
              <a:buFontTx/>
              <a:buChar char="-"/>
            </a:pPr>
            <a:r>
              <a:rPr lang="en-US" altLang="zh-CN" dirty="0"/>
              <a:t>Graph Algorithms by Neo4j, p143</a:t>
            </a:r>
          </a:p>
          <a:p>
            <a:pPr marL="181240" indent="-181240">
              <a:buFontTx/>
              <a:buChar char="-"/>
            </a:pPr>
            <a:endParaRPr lang="en-AU" dirty="0"/>
          </a:p>
        </p:txBody>
      </p:sp>
    </p:spTree>
    <p:extLst>
      <p:ext uri="{BB962C8B-B14F-4D97-AF65-F5344CB8AC3E}">
        <p14:creationId xmlns:p14="http://schemas.microsoft.com/office/powerpoint/2010/main" val="40764301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4809717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pPr marL="181240" indent="-181240">
              <a:buFontTx/>
              <a:buChar char="-"/>
            </a:pPr>
            <a:r>
              <a:rPr lang="en-AU" dirty="0">
                <a:hlinkClick r:id="rId3"/>
              </a:rPr>
              <a:t>https://en.wikipedia.org/wiki/Similarity_(network_science)</a:t>
            </a:r>
            <a:r>
              <a:rPr lang="en-AU" dirty="0"/>
              <a:t> </a:t>
            </a:r>
          </a:p>
          <a:p>
            <a:pPr marL="181240" indent="-181240">
              <a:buFontTx/>
              <a:buChar char="-"/>
            </a:pPr>
            <a:endParaRPr lang="en-AU" dirty="0"/>
          </a:p>
          <a:p>
            <a:r>
              <a:rPr lang="en-AU" dirty="0"/>
              <a:t>Explain 3 types of </a:t>
            </a:r>
            <a:r>
              <a:rPr lang="en-AU" dirty="0" err="1"/>
              <a:t>equivelance</a:t>
            </a:r>
            <a:r>
              <a:rPr lang="en-AU" dirty="0"/>
              <a:t>: </a:t>
            </a:r>
          </a:p>
          <a:p>
            <a:pPr marL="241653" indent="-241653">
              <a:buFontTx/>
              <a:buAutoNum type="arabicParenR"/>
            </a:pPr>
            <a:r>
              <a:rPr lang="en-AU" dirty="0"/>
              <a:t>Structural: </a:t>
            </a:r>
            <a:r>
              <a:rPr lang="en-US" sz="1300" dirty="0"/>
              <a:t>Two vertices of a network are structurally equivalent if they share many of the same neighbors.</a:t>
            </a:r>
            <a:endParaRPr lang="en-AU" dirty="0"/>
          </a:p>
          <a:p>
            <a:pPr marL="241653" indent="-241653">
              <a:buFontTx/>
              <a:buAutoNum type="arabicParenR"/>
            </a:pPr>
            <a:r>
              <a:rPr lang="en-AU" dirty="0"/>
              <a:t>Automorphic: </a:t>
            </a:r>
            <a:r>
              <a:rPr lang="zh-CN" altLang="en-US" dirty="0"/>
              <a:t>邻居节点可能不一样，但是结构相同</a:t>
            </a:r>
            <a:r>
              <a:rPr lang="en-US" altLang="zh-CN" dirty="0"/>
              <a:t>/</a:t>
            </a:r>
            <a:r>
              <a:rPr lang="zh-CN" altLang="en-US" dirty="0"/>
              <a:t>节点标签可以交换。例如</a:t>
            </a:r>
            <a:r>
              <a:rPr lang="en-AU" altLang="zh-CN" dirty="0"/>
              <a:t>A</a:t>
            </a:r>
            <a:r>
              <a:rPr lang="zh-CN" altLang="en-US" dirty="0"/>
              <a:t>是公司总部，</a:t>
            </a:r>
            <a:r>
              <a:rPr lang="en-AU" altLang="zh-CN" dirty="0"/>
              <a:t>B</a:t>
            </a:r>
            <a:r>
              <a:rPr lang="zh-CN" altLang="en-US" dirty="0"/>
              <a:t>、</a:t>
            </a:r>
            <a:r>
              <a:rPr lang="en-US" altLang="zh-CN" dirty="0"/>
              <a:t>C</a:t>
            </a:r>
            <a:r>
              <a:rPr lang="zh-CN" altLang="en-US" dirty="0"/>
              <a:t>、</a:t>
            </a:r>
            <a:r>
              <a:rPr lang="en-US" altLang="zh-CN" dirty="0"/>
              <a:t>D</a:t>
            </a:r>
            <a:r>
              <a:rPr lang="zh-CN" altLang="en-US" dirty="0"/>
              <a:t>是经理，</a:t>
            </a:r>
            <a:r>
              <a:rPr lang="en-AU" altLang="zh-CN" dirty="0"/>
              <a:t>E</a:t>
            </a:r>
            <a:r>
              <a:rPr lang="en-US" altLang="zh-CN" dirty="0"/>
              <a:t>~I</a:t>
            </a:r>
            <a:r>
              <a:rPr lang="zh-CN" altLang="en-US" dirty="0"/>
              <a:t>是员工，那么</a:t>
            </a:r>
            <a:r>
              <a:rPr lang="en-US" altLang="zh-CN" dirty="0"/>
              <a:t>{B, D}, {E, F, H, I}, {G} </a:t>
            </a:r>
          </a:p>
          <a:p>
            <a:pPr marL="241653" indent="-241653">
              <a:buFontTx/>
              <a:buAutoNum type="arabicParenR"/>
            </a:pPr>
            <a:r>
              <a:rPr lang="en-US" altLang="zh-CN" dirty="0"/>
              <a:t>Regular: </a:t>
            </a:r>
            <a:r>
              <a:rPr lang="zh-CN" altLang="en-US" dirty="0"/>
              <a:t>拥有相似</a:t>
            </a:r>
            <a:r>
              <a:rPr lang="en-US" altLang="zh-CN" dirty="0"/>
              <a:t>/</a:t>
            </a:r>
            <a:r>
              <a:rPr lang="zh-CN" altLang="en-US" dirty="0"/>
              <a:t>等价邻居的节点，例如母亲都是正则等价的，因为她们都有丈夫、孩子</a:t>
            </a:r>
            <a:endParaRPr lang="en-US" altLang="zh-CN" dirty="0"/>
          </a:p>
          <a:p>
            <a:pPr marL="241653" indent="-241653">
              <a:buFontTx/>
              <a:buAutoNum type="arabicParenR"/>
            </a:pPr>
            <a:endParaRPr lang="en-AU" dirty="0"/>
          </a:p>
        </p:txBody>
      </p:sp>
    </p:spTree>
    <p:extLst>
      <p:ext uri="{BB962C8B-B14F-4D97-AF65-F5344CB8AC3E}">
        <p14:creationId xmlns:p14="http://schemas.microsoft.com/office/powerpoint/2010/main" val="15304923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pPr marL="181240" indent="-181240">
              <a:buFontTx/>
              <a:buChar char="-"/>
            </a:pPr>
            <a:r>
              <a:rPr lang="en-AU" dirty="0">
                <a:hlinkClick r:id="rId3"/>
              </a:rPr>
              <a:t>https://en.wikipedia.org/wiki/Similarity_(network_science)</a:t>
            </a:r>
            <a:r>
              <a:rPr lang="en-AU" dirty="0"/>
              <a:t> </a:t>
            </a:r>
          </a:p>
          <a:p>
            <a:pPr marL="181240" indent="-181240">
              <a:buFontTx/>
              <a:buChar char="-"/>
            </a:pPr>
            <a:endParaRPr lang="en-AU" dirty="0"/>
          </a:p>
          <a:p>
            <a:r>
              <a:rPr lang="en-AU" dirty="0"/>
              <a:t>Explain 3 types of </a:t>
            </a:r>
            <a:r>
              <a:rPr lang="en-AU" dirty="0" err="1"/>
              <a:t>equivelance</a:t>
            </a:r>
            <a:r>
              <a:rPr lang="en-AU" dirty="0"/>
              <a:t>: </a:t>
            </a:r>
          </a:p>
          <a:p>
            <a:pPr marL="241653" indent="-241653">
              <a:buFontTx/>
              <a:buAutoNum type="arabicParenR"/>
            </a:pPr>
            <a:r>
              <a:rPr lang="en-AU" dirty="0"/>
              <a:t>Structural: </a:t>
            </a:r>
            <a:r>
              <a:rPr lang="en-US" sz="1300" dirty="0"/>
              <a:t>Two vertices of a network are structurally equivalent if they share many of the same neighbors.</a:t>
            </a:r>
            <a:endParaRPr lang="en-AU" dirty="0"/>
          </a:p>
          <a:p>
            <a:pPr marL="241653" indent="-241653">
              <a:buFontTx/>
              <a:buAutoNum type="arabicParenR"/>
            </a:pPr>
            <a:r>
              <a:rPr lang="en-AU" dirty="0"/>
              <a:t>Automorphic: </a:t>
            </a:r>
            <a:r>
              <a:rPr lang="zh-CN" altLang="en-US" dirty="0"/>
              <a:t>邻居节点可能不一样，但是结构相同</a:t>
            </a:r>
            <a:r>
              <a:rPr lang="en-US" altLang="zh-CN" dirty="0"/>
              <a:t>/</a:t>
            </a:r>
            <a:r>
              <a:rPr lang="zh-CN" altLang="en-US" dirty="0"/>
              <a:t>节点标签可以交换。例如</a:t>
            </a:r>
            <a:r>
              <a:rPr lang="en-AU" altLang="zh-CN" dirty="0"/>
              <a:t>A</a:t>
            </a:r>
            <a:r>
              <a:rPr lang="zh-CN" altLang="en-US" dirty="0"/>
              <a:t>是公司总部，</a:t>
            </a:r>
            <a:r>
              <a:rPr lang="en-AU" altLang="zh-CN" dirty="0"/>
              <a:t>B</a:t>
            </a:r>
            <a:r>
              <a:rPr lang="zh-CN" altLang="en-US" dirty="0"/>
              <a:t>、</a:t>
            </a:r>
            <a:r>
              <a:rPr lang="en-US" altLang="zh-CN" dirty="0"/>
              <a:t>C</a:t>
            </a:r>
            <a:r>
              <a:rPr lang="zh-CN" altLang="en-US" dirty="0"/>
              <a:t>、</a:t>
            </a:r>
            <a:r>
              <a:rPr lang="en-US" altLang="zh-CN" dirty="0"/>
              <a:t>D</a:t>
            </a:r>
            <a:r>
              <a:rPr lang="zh-CN" altLang="en-US" dirty="0"/>
              <a:t>是经理，</a:t>
            </a:r>
            <a:r>
              <a:rPr lang="en-AU" altLang="zh-CN" dirty="0"/>
              <a:t>E</a:t>
            </a:r>
            <a:r>
              <a:rPr lang="en-US" altLang="zh-CN" dirty="0"/>
              <a:t>~I</a:t>
            </a:r>
            <a:r>
              <a:rPr lang="zh-CN" altLang="en-US" dirty="0"/>
              <a:t>是员工，那么</a:t>
            </a:r>
            <a:r>
              <a:rPr lang="en-US" altLang="zh-CN" dirty="0"/>
              <a:t>{B, D}, {E, F, H, I}, {G} </a:t>
            </a:r>
          </a:p>
          <a:p>
            <a:pPr marL="241653" indent="-241653">
              <a:buFontTx/>
              <a:buAutoNum type="arabicParenR"/>
            </a:pPr>
            <a:r>
              <a:rPr lang="en-US" altLang="zh-CN" dirty="0"/>
              <a:t>Regular: </a:t>
            </a:r>
            <a:r>
              <a:rPr lang="zh-CN" altLang="en-US" dirty="0"/>
              <a:t>拥有相似</a:t>
            </a:r>
            <a:r>
              <a:rPr lang="en-US" altLang="zh-CN" dirty="0"/>
              <a:t>/</a:t>
            </a:r>
            <a:r>
              <a:rPr lang="zh-CN" altLang="en-US" dirty="0"/>
              <a:t>等价邻居的节点，例如母亲都是正则等价的，因为她们都有丈夫、孩子</a:t>
            </a:r>
            <a:endParaRPr lang="en-US" altLang="zh-CN" dirty="0"/>
          </a:p>
          <a:p>
            <a:pPr marL="241653" indent="-241653">
              <a:buFontTx/>
              <a:buAutoNum type="arabicParenR"/>
            </a:pPr>
            <a:endParaRPr lang="en-AU" dirty="0"/>
          </a:p>
        </p:txBody>
      </p:sp>
    </p:spTree>
    <p:extLst>
      <p:ext uri="{BB962C8B-B14F-4D97-AF65-F5344CB8AC3E}">
        <p14:creationId xmlns:p14="http://schemas.microsoft.com/office/powerpoint/2010/main" val="11304678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pPr marL="181240" indent="-181240">
              <a:buFontTx/>
              <a:buChar char="-"/>
            </a:pPr>
            <a:r>
              <a:rPr lang="en-AU" dirty="0">
                <a:hlinkClick r:id="rId3"/>
              </a:rPr>
              <a:t>https://en.wikipedia.org/wiki/Similarity_(network_science)</a:t>
            </a:r>
            <a:r>
              <a:rPr lang="en-AU" dirty="0"/>
              <a:t> </a:t>
            </a:r>
          </a:p>
          <a:p>
            <a:pPr marL="181240" indent="-181240">
              <a:buFontTx/>
              <a:buChar char="-"/>
            </a:pPr>
            <a:r>
              <a:rPr lang="en-AU" dirty="0">
                <a:hlinkClick r:id="rId4"/>
              </a:rPr>
              <a:t>http://dataaspirant.com/2015/04/11/five-most-popular-similarity-measures-implementation-in-python/</a:t>
            </a:r>
            <a:endParaRPr lang="en-AU" dirty="0"/>
          </a:p>
          <a:p>
            <a:pPr marL="181240" indent="-181240">
              <a:buFontTx/>
              <a:buChar char="-"/>
            </a:pPr>
            <a:endParaRPr lang="en-AU" dirty="0"/>
          </a:p>
          <a:p>
            <a:pPr marL="181240" indent="-181240">
              <a:buFontTx/>
              <a:buChar char="-"/>
            </a:pPr>
            <a:endParaRPr lang="en-AU" dirty="0"/>
          </a:p>
          <a:p>
            <a:r>
              <a:rPr lang="zh-CN" altLang="en-US" dirty="0"/>
              <a:t>讨论：</a:t>
            </a:r>
            <a:endParaRPr lang="en-AU" altLang="zh-CN" dirty="0"/>
          </a:p>
          <a:p>
            <a:r>
              <a:rPr lang="en-US" altLang="zh-CN" dirty="0"/>
              <a:t>- </a:t>
            </a:r>
            <a:r>
              <a:rPr lang="zh-CN" altLang="en-US" dirty="0"/>
              <a:t>怎样定义集合：</a:t>
            </a:r>
            <a:r>
              <a:rPr lang="en-US" altLang="zh-CN" dirty="0"/>
              <a:t>1-</a:t>
            </a:r>
            <a:r>
              <a:rPr lang="zh-CN" altLang="en-US" dirty="0"/>
              <a:t>度邻居，关系类型和方向；节点的属性值；</a:t>
            </a:r>
            <a:endParaRPr lang="en-AU" dirty="0"/>
          </a:p>
          <a:p>
            <a:pPr marL="181240" indent="-181240">
              <a:buFontTx/>
              <a:buChar char="-"/>
            </a:pPr>
            <a:endParaRPr lang="en-AU" dirty="0"/>
          </a:p>
        </p:txBody>
      </p:sp>
    </p:spTree>
    <p:extLst>
      <p:ext uri="{BB962C8B-B14F-4D97-AF65-F5344CB8AC3E}">
        <p14:creationId xmlns:p14="http://schemas.microsoft.com/office/powerpoint/2010/main" val="11543585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pPr marL="181240" indent="-181240">
              <a:buFontTx/>
              <a:buChar char="-"/>
            </a:pPr>
            <a:r>
              <a:rPr lang="en-AU" dirty="0">
                <a:hlinkClick r:id="rId3"/>
              </a:rPr>
              <a:t>https://en.wikipedia.org/wiki/Similarity_(network_science)</a:t>
            </a:r>
            <a:r>
              <a:rPr lang="en-AU" dirty="0"/>
              <a:t> </a:t>
            </a:r>
          </a:p>
          <a:p>
            <a:pPr marL="181240" indent="-181240">
              <a:buFontTx/>
              <a:buChar char="-"/>
            </a:pPr>
            <a:r>
              <a:rPr lang="en-AU" dirty="0">
                <a:hlinkClick r:id="rId4"/>
              </a:rPr>
              <a:t>http://dataaspirant.com/2015/04/11/five-most-popular-similarity-measures-implementation-in-python/</a:t>
            </a:r>
            <a:endParaRPr lang="en-AU" dirty="0"/>
          </a:p>
          <a:p>
            <a:pPr marL="181240" indent="-181240">
              <a:buFontTx/>
              <a:buChar char="-"/>
            </a:pPr>
            <a:endParaRPr lang="en-AU" dirty="0"/>
          </a:p>
          <a:p>
            <a:pPr marL="181240" indent="-181240">
              <a:buFontTx/>
              <a:buChar char="-"/>
            </a:pPr>
            <a:endParaRPr lang="en-AU" dirty="0"/>
          </a:p>
          <a:p>
            <a:r>
              <a:rPr lang="zh-CN" altLang="en-US" dirty="0"/>
              <a:t>讨论：</a:t>
            </a:r>
            <a:endParaRPr lang="en-AU" altLang="zh-CN" dirty="0"/>
          </a:p>
          <a:p>
            <a:r>
              <a:rPr lang="en-US" altLang="zh-CN" dirty="0"/>
              <a:t>- </a:t>
            </a:r>
            <a:r>
              <a:rPr lang="zh-CN" altLang="en-US" dirty="0"/>
              <a:t>怎样定义集合：</a:t>
            </a:r>
            <a:r>
              <a:rPr lang="en-US" altLang="zh-CN" dirty="0"/>
              <a:t>1-</a:t>
            </a:r>
            <a:r>
              <a:rPr lang="zh-CN" altLang="en-US" dirty="0"/>
              <a:t>度邻居，关系类型和方向；节点的属性值；</a:t>
            </a:r>
            <a:endParaRPr lang="en-AU" dirty="0"/>
          </a:p>
          <a:p>
            <a:pPr marL="181240" indent="-181240">
              <a:buFontTx/>
              <a:buChar char="-"/>
            </a:pPr>
            <a:endParaRPr lang="en-AU" dirty="0"/>
          </a:p>
          <a:p>
            <a:r>
              <a:rPr lang="en-AU" dirty="0"/>
              <a:t>Explain 3 types of </a:t>
            </a:r>
            <a:r>
              <a:rPr lang="en-AU" dirty="0" err="1"/>
              <a:t>equivelance</a:t>
            </a:r>
            <a:r>
              <a:rPr lang="en-AU" dirty="0"/>
              <a:t>: </a:t>
            </a:r>
          </a:p>
          <a:p>
            <a:pPr marL="241653" indent="-241653">
              <a:buFontTx/>
              <a:buAutoNum type="arabicParenR"/>
            </a:pPr>
            <a:r>
              <a:rPr lang="en-AU" dirty="0"/>
              <a:t>Structural: </a:t>
            </a:r>
            <a:r>
              <a:rPr lang="en-US" sz="1300" dirty="0"/>
              <a:t>Two vertices of a network are structurally equivalent if they share many of the same neighbors.</a:t>
            </a:r>
            <a:endParaRPr lang="en-AU" dirty="0"/>
          </a:p>
          <a:p>
            <a:pPr marL="241653" indent="-241653">
              <a:buFontTx/>
              <a:buAutoNum type="arabicParenR"/>
            </a:pPr>
            <a:r>
              <a:rPr lang="en-AU" dirty="0"/>
              <a:t>Automorphic: </a:t>
            </a:r>
            <a:r>
              <a:rPr lang="zh-CN" altLang="en-US" dirty="0"/>
              <a:t>邻居节点可能不一样，但是结构相同</a:t>
            </a:r>
            <a:r>
              <a:rPr lang="en-US" altLang="zh-CN" dirty="0"/>
              <a:t>/</a:t>
            </a:r>
            <a:r>
              <a:rPr lang="zh-CN" altLang="en-US" dirty="0"/>
              <a:t>节点标签可以交换。例如</a:t>
            </a:r>
            <a:r>
              <a:rPr lang="en-AU" altLang="zh-CN" dirty="0"/>
              <a:t>A</a:t>
            </a:r>
            <a:r>
              <a:rPr lang="zh-CN" altLang="en-US" dirty="0"/>
              <a:t>是公司总部，</a:t>
            </a:r>
            <a:r>
              <a:rPr lang="en-AU" altLang="zh-CN" dirty="0"/>
              <a:t>B</a:t>
            </a:r>
            <a:r>
              <a:rPr lang="zh-CN" altLang="en-US" dirty="0"/>
              <a:t>、</a:t>
            </a:r>
            <a:r>
              <a:rPr lang="en-US" altLang="zh-CN" dirty="0"/>
              <a:t>C</a:t>
            </a:r>
            <a:r>
              <a:rPr lang="zh-CN" altLang="en-US" dirty="0"/>
              <a:t>、</a:t>
            </a:r>
            <a:r>
              <a:rPr lang="en-US" altLang="zh-CN" dirty="0"/>
              <a:t>D</a:t>
            </a:r>
            <a:r>
              <a:rPr lang="zh-CN" altLang="en-US" dirty="0"/>
              <a:t>是经理，</a:t>
            </a:r>
            <a:r>
              <a:rPr lang="en-AU" altLang="zh-CN" dirty="0"/>
              <a:t>E</a:t>
            </a:r>
            <a:r>
              <a:rPr lang="en-US" altLang="zh-CN" dirty="0"/>
              <a:t>~I</a:t>
            </a:r>
            <a:r>
              <a:rPr lang="zh-CN" altLang="en-US" dirty="0"/>
              <a:t>是员工，那么</a:t>
            </a:r>
            <a:r>
              <a:rPr lang="en-US" altLang="zh-CN" dirty="0"/>
              <a:t>{B, D}, {E, F, H, I}, {G} </a:t>
            </a:r>
          </a:p>
          <a:p>
            <a:pPr marL="241653" indent="-241653">
              <a:buFontTx/>
              <a:buAutoNum type="arabicParenR"/>
            </a:pPr>
            <a:r>
              <a:rPr lang="en-US" altLang="zh-CN" dirty="0"/>
              <a:t>Regular: </a:t>
            </a:r>
            <a:r>
              <a:rPr lang="zh-CN" altLang="en-US" dirty="0"/>
              <a:t>拥有相似</a:t>
            </a:r>
            <a:r>
              <a:rPr lang="en-US" altLang="zh-CN" dirty="0"/>
              <a:t>/</a:t>
            </a:r>
            <a:r>
              <a:rPr lang="zh-CN" altLang="en-US" dirty="0"/>
              <a:t>等价邻居的节点，例如母亲都是正则等价的，因为她们都有丈夫、孩子</a:t>
            </a:r>
            <a:endParaRPr lang="en-US" altLang="zh-CN" dirty="0"/>
          </a:p>
          <a:p>
            <a:pPr marL="241653" indent="-241653">
              <a:buFontTx/>
              <a:buAutoNum type="arabicParenR"/>
            </a:pPr>
            <a:endParaRPr lang="en-AU" dirty="0"/>
          </a:p>
        </p:txBody>
      </p:sp>
    </p:spTree>
    <p:extLst>
      <p:ext uri="{BB962C8B-B14F-4D97-AF65-F5344CB8AC3E}">
        <p14:creationId xmlns:p14="http://schemas.microsoft.com/office/powerpoint/2010/main" val="40479298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pPr marL="181240" indent="-181240">
              <a:buFontTx/>
              <a:buChar char="-"/>
            </a:pPr>
            <a:r>
              <a:rPr lang="en-AU" dirty="0">
                <a:hlinkClick r:id="rId3"/>
              </a:rPr>
              <a:t>https://en.wikipedia.org/wiki/Similarity_(network_science)</a:t>
            </a:r>
            <a:r>
              <a:rPr lang="en-AU" dirty="0"/>
              <a:t> </a:t>
            </a:r>
          </a:p>
          <a:p>
            <a:pPr marL="181240" indent="-181240">
              <a:buFontTx/>
              <a:buChar char="-"/>
            </a:pPr>
            <a:r>
              <a:rPr lang="en-AU" dirty="0">
                <a:hlinkClick r:id="rId4"/>
              </a:rPr>
              <a:t>http://dataaspirant.com/2015/04/11/five-most-popular-similarity-measures-implementation-in-python/</a:t>
            </a:r>
            <a:endParaRPr lang="en-AU" dirty="0"/>
          </a:p>
          <a:p>
            <a:pPr marL="181240" indent="-181240">
              <a:buFontTx/>
              <a:buChar char="-"/>
            </a:pPr>
            <a:endParaRPr lang="en-AU" dirty="0"/>
          </a:p>
          <a:p>
            <a:pPr marL="181240" indent="-181240">
              <a:buFontTx/>
              <a:buChar char="-"/>
            </a:pPr>
            <a:endParaRPr lang="en-AU" dirty="0"/>
          </a:p>
          <a:p>
            <a:r>
              <a:rPr lang="zh-CN" altLang="en-US" dirty="0"/>
              <a:t>讨论：</a:t>
            </a:r>
            <a:endParaRPr lang="en-AU" altLang="zh-CN" dirty="0"/>
          </a:p>
          <a:p>
            <a:r>
              <a:rPr lang="en-US" altLang="zh-CN" dirty="0"/>
              <a:t>- </a:t>
            </a:r>
            <a:r>
              <a:rPr lang="zh-CN" altLang="en-US" dirty="0"/>
              <a:t>怎样定义集合：</a:t>
            </a:r>
            <a:r>
              <a:rPr lang="en-US" altLang="zh-CN" dirty="0"/>
              <a:t>1-</a:t>
            </a:r>
            <a:r>
              <a:rPr lang="zh-CN" altLang="en-US" dirty="0"/>
              <a:t>度邻居，关系类型和方向；节点的属性值；</a:t>
            </a:r>
            <a:endParaRPr lang="en-AU" dirty="0"/>
          </a:p>
          <a:p>
            <a:pPr marL="181240" indent="-181240">
              <a:buFontTx/>
              <a:buChar char="-"/>
            </a:pPr>
            <a:endParaRPr lang="en-AU" dirty="0"/>
          </a:p>
          <a:p>
            <a:r>
              <a:rPr lang="en-AU" dirty="0"/>
              <a:t>Explain 3 types of </a:t>
            </a:r>
            <a:r>
              <a:rPr lang="en-AU" dirty="0" err="1"/>
              <a:t>equivelance</a:t>
            </a:r>
            <a:r>
              <a:rPr lang="en-AU" dirty="0"/>
              <a:t>: </a:t>
            </a:r>
          </a:p>
          <a:p>
            <a:pPr marL="241653" indent="-241653">
              <a:buFontTx/>
              <a:buAutoNum type="arabicParenR"/>
            </a:pPr>
            <a:r>
              <a:rPr lang="en-AU" dirty="0"/>
              <a:t>Structural: </a:t>
            </a:r>
            <a:r>
              <a:rPr lang="en-US" sz="1300" dirty="0"/>
              <a:t>Two vertices of a network are structurally equivalent if they share many of the same neighbors.</a:t>
            </a:r>
            <a:endParaRPr lang="en-AU" dirty="0"/>
          </a:p>
          <a:p>
            <a:pPr marL="241653" indent="-241653">
              <a:buFontTx/>
              <a:buAutoNum type="arabicParenR"/>
            </a:pPr>
            <a:r>
              <a:rPr lang="en-AU" dirty="0"/>
              <a:t>Automorphic: </a:t>
            </a:r>
            <a:r>
              <a:rPr lang="zh-CN" altLang="en-US" dirty="0"/>
              <a:t>邻居节点可能不一样，但是结构相同</a:t>
            </a:r>
            <a:r>
              <a:rPr lang="en-US" altLang="zh-CN" dirty="0"/>
              <a:t>/</a:t>
            </a:r>
            <a:r>
              <a:rPr lang="zh-CN" altLang="en-US" dirty="0"/>
              <a:t>节点标签可以交换。例如</a:t>
            </a:r>
            <a:r>
              <a:rPr lang="en-AU" altLang="zh-CN" dirty="0"/>
              <a:t>A</a:t>
            </a:r>
            <a:r>
              <a:rPr lang="zh-CN" altLang="en-US" dirty="0"/>
              <a:t>是公司总部，</a:t>
            </a:r>
            <a:r>
              <a:rPr lang="en-AU" altLang="zh-CN" dirty="0"/>
              <a:t>B</a:t>
            </a:r>
            <a:r>
              <a:rPr lang="zh-CN" altLang="en-US" dirty="0"/>
              <a:t>、</a:t>
            </a:r>
            <a:r>
              <a:rPr lang="en-US" altLang="zh-CN" dirty="0"/>
              <a:t>C</a:t>
            </a:r>
            <a:r>
              <a:rPr lang="zh-CN" altLang="en-US" dirty="0"/>
              <a:t>、</a:t>
            </a:r>
            <a:r>
              <a:rPr lang="en-US" altLang="zh-CN" dirty="0"/>
              <a:t>D</a:t>
            </a:r>
            <a:r>
              <a:rPr lang="zh-CN" altLang="en-US" dirty="0"/>
              <a:t>是经理，</a:t>
            </a:r>
            <a:r>
              <a:rPr lang="en-AU" altLang="zh-CN" dirty="0"/>
              <a:t>E</a:t>
            </a:r>
            <a:r>
              <a:rPr lang="en-US" altLang="zh-CN" dirty="0"/>
              <a:t>~I</a:t>
            </a:r>
            <a:r>
              <a:rPr lang="zh-CN" altLang="en-US" dirty="0"/>
              <a:t>是员工，那么</a:t>
            </a:r>
            <a:r>
              <a:rPr lang="en-US" altLang="zh-CN" dirty="0"/>
              <a:t>{B, D}, {E, F, H, I}, {G} </a:t>
            </a:r>
          </a:p>
          <a:p>
            <a:pPr marL="241653" indent="-241653">
              <a:buFontTx/>
              <a:buAutoNum type="arabicParenR"/>
            </a:pPr>
            <a:r>
              <a:rPr lang="en-US" altLang="zh-CN" dirty="0"/>
              <a:t>Regular: </a:t>
            </a:r>
            <a:r>
              <a:rPr lang="zh-CN" altLang="en-US" dirty="0"/>
              <a:t>拥有相似</a:t>
            </a:r>
            <a:r>
              <a:rPr lang="en-US" altLang="zh-CN" dirty="0"/>
              <a:t>/</a:t>
            </a:r>
            <a:r>
              <a:rPr lang="zh-CN" altLang="en-US" dirty="0"/>
              <a:t>等价邻居的节点，例如母亲都是正则等价的，因为她们都有丈夫、孩子</a:t>
            </a:r>
            <a:endParaRPr lang="en-US" altLang="zh-CN" dirty="0"/>
          </a:p>
          <a:p>
            <a:pPr marL="241653" indent="-241653">
              <a:buFontTx/>
              <a:buAutoNum type="arabicParenR"/>
            </a:pPr>
            <a:endParaRPr lang="en-AU" dirty="0"/>
          </a:p>
        </p:txBody>
      </p:sp>
    </p:spTree>
    <p:extLst>
      <p:ext uri="{BB962C8B-B14F-4D97-AF65-F5344CB8AC3E}">
        <p14:creationId xmlns:p14="http://schemas.microsoft.com/office/powerpoint/2010/main" val="20578085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pPr marL="181240" indent="-181240">
              <a:buFontTx/>
              <a:buChar char="-"/>
            </a:pPr>
            <a:r>
              <a:rPr lang="en-AU" dirty="0">
                <a:hlinkClick r:id="rId3"/>
              </a:rPr>
              <a:t>https://neo4j.com/docs/graph-algorithms/3.5/algorithms/similarity-overlap/</a:t>
            </a:r>
            <a:r>
              <a:rPr lang="en-AU" dirty="0"/>
              <a:t> </a:t>
            </a:r>
          </a:p>
          <a:p>
            <a:pPr marL="181240" indent="-181240">
              <a:buFontTx/>
              <a:buChar char="-"/>
            </a:pPr>
            <a:endParaRPr lang="en-US" dirty="0"/>
          </a:p>
        </p:txBody>
      </p:sp>
    </p:spTree>
    <p:extLst>
      <p:ext uri="{BB962C8B-B14F-4D97-AF65-F5344CB8AC3E}">
        <p14:creationId xmlns:p14="http://schemas.microsoft.com/office/powerpoint/2010/main" val="18600869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2430FD14-B05F-4C49-98D5-AD079314F27F}"/>
              </a:ext>
            </a:extLst>
          </p:cNvPr>
          <p:cNvSpPr>
            <a:spLocks noGrp="1"/>
          </p:cNvSpPr>
          <p:nvPr>
            <p:ph type="body" idx="1"/>
          </p:nvPr>
        </p:nvSpPr>
        <p:spPr/>
        <p:txBody>
          <a:bodyPr/>
          <a:lstStyle/>
          <a:p>
            <a:r>
              <a:rPr lang="en-US" altLang="zh-CN" dirty="0"/>
              <a:t>Discussion</a:t>
            </a:r>
            <a:r>
              <a:rPr lang="en-AU" dirty="0"/>
              <a:t>: </a:t>
            </a:r>
          </a:p>
          <a:p>
            <a:endParaRPr lang="en-AU" dirty="0"/>
          </a:p>
          <a:p>
            <a:pPr marL="181240" indent="-181240">
              <a:buFontTx/>
              <a:buChar char="-"/>
            </a:pPr>
            <a:r>
              <a:rPr lang="zh-CN" altLang="en-US" dirty="0"/>
              <a:t>哪个节点与</a:t>
            </a:r>
            <a:r>
              <a:rPr lang="en-AU" altLang="zh-CN" dirty="0"/>
              <a:t>Home</a:t>
            </a:r>
            <a:r>
              <a:rPr lang="zh-CN" altLang="en-US" dirty="0"/>
              <a:t>最相似？</a:t>
            </a:r>
            <a:endParaRPr lang="en-AU" altLang="zh-CN" dirty="0"/>
          </a:p>
          <a:p>
            <a:pPr marL="181240" indent="-181240">
              <a:buFontTx/>
              <a:buChar char="-"/>
            </a:pPr>
            <a:r>
              <a:rPr lang="zh-CN" altLang="en-US" dirty="0"/>
              <a:t>如果考虑关系的方向结果又会怎么样？</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366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https://pdfs.semanticscholar.org/5490/26802766cafe92a717b69054bd31a7d6c9c0.pdf </a:t>
            </a:r>
          </a:p>
        </p:txBody>
      </p:sp>
    </p:spTree>
    <p:extLst>
      <p:ext uri="{BB962C8B-B14F-4D97-AF65-F5344CB8AC3E}">
        <p14:creationId xmlns:p14="http://schemas.microsoft.com/office/powerpoint/2010/main" val="36776511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2430FD14-B05F-4C49-98D5-AD079314F27F}"/>
              </a:ext>
            </a:extLst>
          </p:cNvPr>
          <p:cNvSpPr>
            <a:spLocks noGrp="1"/>
          </p:cNvSpPr>
          <p:nvPr>
            <p:ph type="body" idx="1"/>
          </p:nvPr>
        </p:nvSpPr>
        <p:spPr/>
        <p:txBody>
          <a:bodyPr/>
          <a:lstStyle/>
          <a:p>
            <a:r>
              <a:rPr lang="en-US" altLang="zh-CN" dirty="0"/>
              <a:t>Discussion</a:t>
            </a:r>
            <a:r>
              <a:rPr lang="en-AU" dirty="0"/>
              <a:t>: </a:t>
            </a:r>
          </a:p>
          <a:p>
            <a:endParaRPr lang="en-AU" dirty="0"/>
          </a:p>
          <a:p>
            <a:pPr marL="181240" indent="-181240">
              <a:buFontTx/>
              <a:buChar char="-"/>
            </a:pPr>
            <a:r>
              <a:rPr lang="zh-CN" altLang="en-US" dirty="0"/>
              <a:t>哪个节点与</a:t>
            </a:r>
            <a:r>
              <a:rPr lang="en-AU" altLang="zh-CN" dirty="0"/>
              <a:t>Home</a:t>
            </a:r>
            <a:r>
              <a:rPr lang="zh-CN" altLang="en-US" dirty="0"/>
              <a:t>最相似？</a:t>
            </a:r>
            <a:endParaRPr lang="en-AU" altLang="zh-CN" dirty="0"/>
          </a:p>
          <a:p>
            <a:pPr marL="181240" indent="-181240">
              <a:buFontTx/>
              <a:buChar char="-"/>
            </a:pPr>
            <a:r>
              <a:rPr lang="zh-CN" altLang="en-US" dirty="0"/>
              <a:t>如果考虑关系的方向结果又会怎么样？</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41241163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pPr marL="241653" indent="-241653">
              <a:buFontTx/>
              <a:buAutoNum type="arabicParenR"/>
            </a:pPr>
            <a:r>
              <a:rPr lang="en-AU" dirty="0">
                <a:hlinkClick r:id="rId3"/>
              </a:rPr>
              <a:t>https://en.wikipedia.org/wiki/Cosine_similarity</a:t>
            </a:r>
            <a:endParaRPr lang="en-AU" dirty="0"/>
          </a:p>
          <a:p>
            <a:pPr marL="241653" indent="-241653">
              <a:buFontTx/>
              <a:buAutoNum type="arabicParenR"/>
            </a:pPr>
            <a:endParaRPr lang="en-AU" dirty="0"/>
          </a:p>
        </p:txBody>
      </p:sp>
    </p:spTree>
    <p:extLst>
      <p:ext uri="{BB962C8B-B14F-4D97-AF65-F5344CB8AC3E}">
        <p14:creationId xmlns:p14="http://schemas.microsoft.com/office/powerpoint/2010/main" val="34448922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2430FD14-B05F-4C49-98D5-AD079314F27F}"/>
              </a:ext>
            </a:extLst>
          </p:cNvPr>
          <p:cNvSpPr>
            <a:spLocks noGrp="1"/>
          </p:cNvSpPr>
          <p:nvPr>
            <p:ph type="body" idx="1"/>
          </p:nvPr>
        </p:nvSpPr>
        <p:spPr/>
        <p:txBody>
          <a:bodyPr/>
          <a:lstStyle/>
          <a:p>
            <a:r>
              <a:rPr lang="en-AU" dirty="0"/>
              <a:t>Notes: </a:t>
            </a:r>
          </a:p>
          <a:p>
            <a:endParaRPr lang="en-AU" dirty="0"/>
          </a:p>
          <a:p>
            <a:pPr marL="181240" indent="-181240">
              <a:buFontTx/>
              <a:buChar char="-"/>
            </a:pPr>
            <a:r>
              <a:rPr lang="zh-CN" altLang="en-US" dirty="0"/>
              <a:t>余弦相似度的计算：向量中元素的顺序相关；邻接矩阵；计算的规模 </a:t>
            </a:r>
            <a:r>
              <a:rPr lang="en-US" altLang="zh-CN" dirty="0"/>
              <a:t>=&gt; </a:t>
            </a:r>
            <a:r>
              <a:rPr lang="zh-CN" altLang="en-US" dirty="0"/>
              <a:t>图中节点特征的提取和嵌入过程</a:t>
            </a:r>
            <a:r>
              <a:rPr lang="en-AU" altLang="zh-CN" dirty="0"/>
              <a:t>(embedding)</a:t>
            </a:r>
            <a:endParaRPr lang="en-AU" dirty="0"/>
          </a:p>
          <a:p>
            <a:pPr marL="181240" indent="-181240">
              <a:buFontTx/>
              <a:buChar char="-"/>
            </a:pPr>
            <a:endParaRPr lang="en-AU" dirty="0"/>
          </a:p>
        </p:txBody>
      </p:sp>
    </p:spTree>
    <p:extLst>
      <p:ext uri="{BB962C8B-B14F-4D97-AF65-F5344CB8AC3E}">
        <p14:creationId xmlns:p14="http://schemas.microsoft.com/office/powerpoint/2010/main" val="36042857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p>
          <a:p>
            <a:endParaRPr lang="en-US" dirty="0"/>
          </a:p>
          <a:p>
            <a:pPr marL="241653" indent="-241653">
              <a:buFontTx/>
              <a:buAutoNum type="arabicParenR"/>
            </a:pPr>
            <a:r>
              <a:rPr lang="en-AU" dirty="0">
                <a:hlinkClick r:id="rId3"/>
              </a:rPr>
              <a:t>https://en.wikipedia.org/wiki/Cosine_similarity</a:t>
            </a:r>
            <a:endParaRPr lang="en-AU" dirty="0"/>
          </a:p>
          <a:p>
            <a:pPr marL="241653" indent="-241653">
              <a:buFontTx/>
              <a:buAutoNum type="arabicParenR"/>
            </a:pPr>
            <a:endParaRPr lang="en-AU" dirty="0"/>
          </a:p>
        </p:txBody>
      </p:sp>
    </p:spTree>
    <p:extLst>
      <p:ext uri="{BB962C8B-B14F-4D97-AF65-F5344CB8AC3E}">
        <p14:creationId xmlns:p14="http://schemas.microsoft.com/office/powerpoint/2010/main" val="1432104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2430FD14-B05F-4C49-98D5-AD079314F27F}"/>
              </a:ext>
            </a:extLst>
          </p:cNvPr>
          <p:cNvSpPr>
            <a:spLocks noGrp="1"/>
          </p:cNvSpPr>
          <p:nvPr>
            <p:ph type="body" idx="1"/>
          </p:nvPr>
        </p:nvSpPr>
        <p:spPr/>
        <p:txBody>
          <a:bodyPr/>
          <a:lstStyle/>
          <a:p>
            <a:r>
              <a:rPr lang="en-AU" dirty="0"/>
              <a:t>Notes: </a:t>
            </a:r>
          </a:p>
          <a:p>
            <a:endParaRPr lang="en-AU" dirty="0"/>
          </a:p>
          <a:p>
            <a:pPr marL="181240" indent="-181240">
              <a:buFontTx/>
              <a:buChar char="-"/>
            </a:pPr>
            <a:r>
              <a:rPr lang="zh-CN" altLang="en-US" dirty="0"/>
              <a:t>这里需要解释一下</a:t>
            </a:r>
            <a:r>
              <a:rPr lang="en-AU" altLang="zh-CN" dirty="0"/>
              <a:t>one-hot</a:t>
            </a:r>
            <a:r>
              <a:rPr lang="zh-CN" altLang="en-US" dirty="0"/>
              <a:t>编码和邻接矩阵的概念</a:t>
            </a:r>
            <a:endParaRPr lang="en-AU" dirty="0"/>
          </a:p>
        </p:txBody>
      </p:sp>
    </p:spTree>
    <p:extLst>
      <p:ext uri="{BB962C8B-B14F-4D97-AF65-F5344CB8AC3E}">
        <p14:creationId xmlns:p14="http://schemas.microsoft.com/office/powerpoint/2010/main" val="7384960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2430FD14-B05F-4C49-98D5-AD079314F27F}"/>
              </a:ext>
            </a:extLst>
          </p:cNvPr>
          <p:cNvSpPr>
            <a:spLocks noGrp="1"/>
          </p:cNvSpPr>
          <p:nvPr>
            <p:ph type="body" idx="1"/>
          </p:nvPr>
        </p:nvSpPr>
        <p:spPr/>
        <p:txBody>
          <a:bodyPr/>
          <a:lstStyle/>
          <a:p>
            <a:r>
              <a:rPr lang="en-AU" dirty="0"/>
              <a:t>Notes: </a:t>
            </a:r>
          </a:p>
          <a:p>
            <a:endParaRPr lang="en-AU" dirty="0"/>
          </a:p>
          <a:p>
            <a:pPr marL="181240" indent="-181240">
              <a:buFontTx/>
              <a:buChar char="-"/>
            </a:pPr>
            <a:r>
              <a:rPr lang="zh-CN" altLang="en-US" dirty="0"/>
              <a:t>这里可以讨论其他的过程，例如</a:t>
            </a:r>
            <a:r>
              <a:rPr lang="en-AU" sz="1300" dirty="0" err="1"/>
              <a:t>algo.similarity.euclidean.stream</a:t>
            </a:r>
            <a:r>
              <a:rPr lang="en-AU" sz="1300" dirty="0"/>
              <a:t> </a:t>
            </a:r>
            <a:r>
              <a:rPr lang="zh-CN" altLang="en-US" sz="1300" dirty="0"/>
              <a:t>的调用格式</a:t>
            </a:r>
            <a:endParaRPr lang="en-AU" altLang="zh-CN" sz="1300" dirty="0"/>
          </a:p>
          <a:p>
            <a:pPr marL="181240" indent="-181240">
              <a:buFontTx/>
              <a:buChar char="-"/>
            </a:pPr>
            <a:r>
              <a:rPr lang="zh-CN" altLang="en-US" sz="1300" dirty="0"/>
              <a:t>这里可以比较余弦相似度的计算结果</a:t>
            </a:r>
            <a:endParaRPr lang="en-AU" dirty="0"/>
          </a:p>
        </p:txBody>
      </p:sp>
    </p:spTree>
    <p:extLst>
      <p:ext uri="{BB962C8B-B14F-4D97-AF65-F5344CB8AC3E}">
        <p14:creationId xmlns:p14="http://schemas.microsoft.com/office/powerpoint/2010/main" val="29881311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8518060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重要考虑：</a:t>
            </a:r>
            <a:endParaRPr lang="en-AU" altLang="zh-CN" dirty="0"/>
          </a:p>
          <a:p>
            <a:pPr marL="181240" indent="-181240">
              <a:buFontTx/>
              <a:buChar char="-"/>
            </a:pPr>
            <a:r>
              <a:rPr lang="zh-CN" altLang="en-US" dirty="0"/>
              <a:t>找到实体</a:t>
            </a:r>
            <a:r>
              <a:rPr lang="en-US" altLang="zh-CN" dirty="0"/>
              <a:t>/</a:t>
            </a:r>
            <a:r>
              <a:rPr lang="zh-CN" altLang="en-US" dirty="0"/>
              <a:t>节点及其标识符</a:t>
            </a:r>
            <a:r>
              <a:rPr lang="en-US" altLang="zh-CN" dirty="0"/>
              <a:t>/ID</a:t>
            </a:r>
          </a:p>
          <a:p>
            <a:pPr marL="181240" indent="-181240">
              <a:buFontTx/>
              <a:buChar char="-"/>
            </a:pPr>
            <a:r>
              <a:rPr lang="zh-CN" altLang="en-US" dirty="0"/>
              <a:t>识别关系</a:t>
            </a:r>
            <a:endParaRPr lang="en-US" altLang="zh-CN" dirty="0"/>
          </a:p>
          <a:p>
            <a:pPr marL="181240" indent="-181240">
              <a:buFontTx/>
              <a:buChar char="-"/>
            </a:pPr>
            <a:r>
              <a:rPr lang="zh-CN" altLang="en-US" dirty="0"/>
              <a:t>数据存在重复</a:t>
            </a:r>
            <a:endParaRPr lang="en-AU" altLang="zh-CN" dirty="0"/>
          </a:p>
          <a:p>
            <a:pPr marL="181240" indent="-181240">
              <a:buFontTx/>
              <a:buChar char="-"/>
            </a:pPr>
            <a:r>
              <a:rPr lang="zh-CN" altLang="en-US" dirty="0"/>
              <a:t>文件有标题行</a:t>
            </a:r>
            <a:endParaRPr lang="en-AU" dirty="0"/>
          </a:p>
        </p:txBody>
      </p:sp>
    </p:spTree>
    <p:extLst>
      <p:ext uri="{BB962C8B-B14F-4D97-AF65-F5344CB8AC3E}">
        <p14:creationId xmlns:p14="http://schemas.microsoft.com/office/powerpoint/2010/main" val="31851960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29489646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限制和索引的含义和作用</a:t>
            </a:r>
            <a:endParaRPr lang="en-AU" altLang="zh-CN" dirty="0"/>
          </a:p>
          <a:p>
            <a:pPr marL="181240" indent="-181240">
              <a:buFontTx/>
              <a:buChar char="-"/>
            </a:pPr>
            <a:r>
              <a:rPr lang="zh-CN" altLang="en-US" dirty="0"/>
              <a:t>唯一性</a:t>
            </a:r>
            <a:r>
              <a:rPr lang="en-US" altLang="zh-CN" dirty="0"/>
              <a:t>/</a:t>
            </a:r>
            <a:r>
              <a:rPr lang="zh-CN" altLang="en-US" dirty="0"/>
              <a:t>引用完整性</a:t>
            </a:r>
            <a:endParaRPr lang="en-AU" altLang="zh-CN" dirty="0"/>
          </a:p>
          <a:p>
            <a:pPr marL="181240" indent="-181240">
              <a:buFontTx/>
              <a:buChar char="-"/>
            </a:pPr>
            <a:r>
              <a:rPr lang="zh-CN" altLang="en-US" dirty="0"/>
              <a:t>匹配效率</a:t>
            </a:r>
            <a:endParaRPr lang="en-AU" altLang="zh-CN" dirty="0"/>
          </a:p>
          <a:p>
            <a:pPr marL="181240" indent="-181240">
              <a:buFontTx/>
              <a:buChar char="-"/>
            </a:pPr>
            <a:endParaRPr lang="en-AU" dirty="0"/>
          </a:p>
        </p:txBody>
      </p:sp>
    </p:spTree>
    <p:extLst>
      <p:ext uri="{BB962C8B-B14F-4D97-AF65-F5344CB8AC3E}">
        <p14:creationId xmlns:p14="http://schemas.microsoft.com/office/powerpoint/2010/main" val="3571907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dirty="0"/>
              <a:t>Edit Master</a:t>
            </a:r>
            <a:br>
              <a:rPr lang="en-US" dirty="0"/>
            </a:br>
            <a:r>
              <a:rPr lang="en-US" dirty="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CLICK TO EDIT TITLE</a:t>
            </a:r>
            <a:endParaRPr lang="ru-RU" dirty="0"/>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a:t>Click icon to add picture</a:t>
            </a:r>
            <a:endParaRPr lang="ru-RU"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dirty="0"/>
              <a:t>1</a:t>
            </a:r>
            <a:endParaRPr lang="ru-RU" dirty="0"/>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dirty="0"/>
              <a:t>2</a:t>
            </a:r>
            <a:endParaRPr lang="ru-RU" dirty="0"/>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dirty="0"/>
              <a:t>3</a:t>
            </a:r>
            <a:endParaRPr lang="ru-RU" dirty="0"/>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66252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624405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r>
              <a:rPr lang="ru-RU" dirty="0"/>
              <a:t>2</a:t>
            </a:r>
            <a:r>
              <a:rPr lang="en-US" dirty="0"/>
              <a:t>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a:t>
            </a:r>
            <a:br>
              <a:rPr lang="en-US" dirty="0"/>
            </a:br>
            <a:r>
              <a:rPr lang="en-US" dirty="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2</a:t>
            </a:r>
            <a:br>
              <a:rPr lang="en-US" dirty="0"/>
            </a:br>
            <a:r>
              <a:rPr lang="en-US" dirty="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3</a:t>
            </a:r>
            <a:br>
              <a:rPr lang="en-US" dirty="0"/>
            </a:br>
            <a:r>
              <a:rPr lang="en-US" dirty="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522026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368604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2</a:t>
            </a:r>
          </a:p>
          <a:p>
            <a:r>
              <a:rPr lang="en-US" dirty="0"/>
              <a:t>Logo</a:t>
            </a:r>
            <a:endParaRPr lang="ru-RU" dirty="0"/>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1</a:t>
            </a:r>
            <a:endParaRPr lang="en-US" dirty="0"/>
          </a:p>
          <a:p>
            <a:r>
              <a:rPr lang="en-US" dirty="0"/>
              <a:t>Logo</a:t>
            </a:r>
            <a:endParaRPr lang="ru-RU" dirty="0"/>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3</a:t>
            </a:r>
            <a:endParaRPr lang="en-US" dirty="0"/>
          </a:p>
          <a:p>
            <a:r>
              <a:rPr lang="en-US" dirty="0"/>
              <a:t>Logo</a:t>
            </a:r>
            <a:endParaRPr lang="ru-RU" dirty="0"/>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4</a:t>
            </a:r>
            <a:endParaRPr lang="en-US" dirty="0"/>
          </a:p>
          <a:p>
            <a:r>
              <a:rPr lang="en-US" dirty="0"/>
              <a:t>Logo</a:t>
            </a:r>
            <a:endParaRPr lang="ru-RU" dirty="0"/>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5</a:t>
            </a:r>
            <a:endParaRPr lang="en-US" dirty="0"/>
          </a:p>
          <a:p>
            <a:r>
              <a:rPr lang="en-US" dirty="0"/>
              <a:t>Logo</a:t>
            </a:r>
            <a:endParaRPr lang="ru-RU" dirty="0"/>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6</a:t>
            </a:r>
            <a:endParaRPr lang="en-US" dirty="0"/>
          </a:p>
          <a:p>
            <a:r>
              <a:rPr lang="en-US" dirty="0"/>
              <a:t>Logo</a:t>
            </a:r>
            <a:endParaRPr lang="ru-RU" dirty="0"/>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Tree>
    <p:extLst>
      <p:ext uri="{BB962C8B-B14F-4D97-AF65-F5344CB8AC3E}">
        <p14:creationId xmlns:p14="http://schemas.microsoft.com/office/powerpoint/2010/main" val="2478640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dirty="0"/>
              <a:t>CLICK TO EDIT</a:t>
            </a:r>
            <a:endParaRPr lang="ru-RU"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1 Title</a:t>
            </a:r>
            <a:endParaRPr lang="en-US" dirty="0"/>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1 Title</a:t>
            </a:r>
            <a:endParaRPr lang="en-US" dirty="0"/>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66717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565732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059227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a:t>Click icon to add table</a:t>
            </a:r>
            <a:endParaRPr lang="ru-RU"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81788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a:xfrm>
            <a:off x="11087100" y="6262758"/>
            <a:ext cx="266700" cy="225969"/>
          </a:xfrm>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a:t>Click icon to add picture</a:t>
            </a:r>
            <a:endParaRPr lang="ru-RU"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a:t>Click icon to add picture</a:t>
            </a:r>
            <a:endParaRPr lang="ru-RU"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a:t>
            </a:r>
            <a:br>
              <a:rPr lang="en-US" dirty="0"/>
            </a:br>
            <a:r>
              <a:rPr lang="en-US" dirty="0"/>
              <a:t>Name</a:t>
            </a:r>
            <a:endParaRPr lang="ru-RU" dirty="0"/>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a:t>
            </a:r>
            <a:br>
              <a:rPr lang="en-US" dirty="0"/>
            </a:br>
            <a:r>
              <a:rPr lang="en-US" dirty="0"/>
              <a:t>Name</a:t>
            </a:r>
            <a:endParaRPr lang="ru-RU" dirty="0"/>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a:t>
            </a:r>
            <a:br>
              <a:rPr lang="en-US" dirty="0"/>
            </a:br>
            <a:r>
              <a:rPr lang="en-US" dirty="0"/>
              <a:t>Name</a:t>
            </a:r>
            <a:endParaRPr lang="ru-RU" dirty="0"/>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989572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with Logo">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31D42B8-CF51-4C66-9F93-0B52805C952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lumMod val="50000"/>
            </a:schemeClr>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dirty="0"/>
              <a:t>Edit Master</a:t>
            </a:r>
            <a:br>
              <a:rPr lang="en-US" dirty="0"/>
            </a:br>
            <a:r>
              <a:rPr lang="en-US" dirty="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lumMod val="50000"/>
            </a:schemeClr>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CLICK TO EDIT TITLE</a:t>
            </a:r>
            <a:endParaRPr lang="ru-RU" dirty="0"/>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a:t>Click icon to add picture</a:t>
            </a:r>
            <a:endParaRPr lang="ru-RU"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75733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 Name</a:t>
            </a:r>
            <a:endParaRPr lang="ru-RU" dirty="0"/>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3 Name</a:t>
            </a:r>
            <a:endParaRPr lang="ru-RU" dirty="0"/>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2 Name</a:t>
            </a:r>
            <a:endParaRPr lang="ru-RU" dirty="0"/>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4 Name</a:t>
            </a:r>
            <a:endParaRPr lang="ru-RU" dirty="0"/>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6 Name</a:t>
            </a:r>
            <a:endParaRPr lang="ru-RU" dirty="0"/>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5 Name</a:t>
            </a:r>
            <a:endParaRPr lang="ru-RU" dirty="0"/>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518038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dirty="0"/>
              <a:t>CLICK TO EDIT</a:t>
            </a: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a:t>Click icon to add chart</a:t>
            </a:r>
            <a:endParaRPr lang="ru-RU"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766008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dirty="0"/>
              <a:t>CLICK TO EDIT MASTER TITLE</a:t>
            </a:r>
            <a:endParaRPr lang="ru-RU"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585962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E557DC2-C947-4E1C-89FA-13AD7821ABE8}"/>
              </a:ext>
            </a:extLst>
          </p:cNvPr>
          <p:cNvPicPr>
            <a:picLocks noChangeAspect="1"/>
          </p:cNvPicPr>
          <p:nvPr userDrawn="1"/>
        </p:nvPicPr>
        <p:blipFill>
          <a:blip r:embed="rId2"/>
          <a:stretch>
            <a:fillRect/>
          </a:stretch>
        </p:blipFill>
        <p:spPr>
          <a:xfrm>
            <a:off x="0" y="0"/>
            <a:ext cx="12191998" cy="6858000"/>
          </a:xfrm>
          <a:prstGeom prst="rect">
            <a:avLst/>
          </a:prstGeom>
        </p:spPr>
      </p:pic>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THANK</a:t>
            </a:r>
            <a:br>
              <a:rPr lang="en-US" dirty="0"/>
            </a:br>
            <a:r>
              <a:rPr lang="en-US" dirty="0"/>
              <a:t>YOU!</a:t>
            </a:r>
            <a:endParaRPr lang="ru-RU" dirty="0"/>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a:t>Click icon to add picture</a:t>
            </a:r>
            <a:endParaRPr lang="ru-RU"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dirty="0"/>
              <a:t>August Bergqvist</a:t>
            </a:r>
            <a:endParaRPr lang="ru-RU" dirty="0"/>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accent1">
                    <a:lumMod val="40000"/>
                    <a:lumOff val="6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accent1">
                    <a:lumMod val="40000"/>
                    <a:lumOff val="60000"/>
                  </a:schemeClr>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678-555-0177</a:t>
            </a:r>
            <a:endParaRPr lang="ru-RU" dirty="0"/>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accent1">
                    <a:lumMod val="40000"/>
                    <a:lumOff val="6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accent1">
                    <a:lumMod val="40000"/>
                    <a:lumOff val="60000"/>
                  </a:schemeClr>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bergqvist@vanarsdelltd.com</a:t>
            </a:r>
            <a:endParaRPr lang="ru-RU" dirty="0"/>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accent1">
                    <a:lumMod val="40000"/>
                    <a:lumOff val="6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accent1">
                    <a:lumMod val="40000"/>
                    <a:lumOff val="60000"/>
                  </a:schemeClr>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www.vanasdelltd.com</a:t>
            </a:r>
            <a:endParaRPr lang="ru-RU" dirty="0"/>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7057399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a:t>Click icon to add picture</a:t>
            </a: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781717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 Name</a:t>
            </a:r>
            <a:endParaRPr lang="ru-RU" dirty="0"/>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3 Name</a:t>
            </a:r>
            <a:endParaRPr lang="ru-RU" dirty="0"/>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2 Name</a:t>
            </a:r>
            <a:endParaRPr lang="ru-RU" dirty="0"/>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a:t>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a:t>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a:t>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5810588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69B2652-8511-4839-BEE4-52E3C2B884D9}"/>
              </a:ext>
            </a:extLst>
          </p:cNvPr>
          <p:cNvSpPr/>
          <p:nvPr userDrawn="1"/>
        </p:nvSpPr>
        <p:spPr>
          <a:xfrm>
            <a:off x="11352212" y="6235705"/>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Tree>
    <p:extLst>
      <p:ext uri="{BB962C8B-B14F-4D97-AF65-F5344CB8AC3E}">
        <p14:creationId xmlns:p14="http://schemas.microsoft.com/office/powerpoint/2010/main" val="1399266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3591754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29B27F2-37F3-4857-AD20-04DC8E1D62A3}"/>
              </a:ext>
            </a:extLst>
          </p:cNvPr>
          <p:cNvPicPr>
            <a:picLocks noChangeAspect="1"/>
          </p:cNvPicPr>
          <p:nvPr userDrawn="1"/>
        </p:nvPicPr>
        <p:blipFill>
          <a:blip r:embed="rId2"/>
          <a:stretch>
            <a:fillRect/>
          </a:stretch>
        </p:blipFill>
        <p:spPr>
          <a:xfrm>
            <a:off x="-1" y="0"/>
            <a:ext cx="12192001"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CLICK TO EDIT TITLE</a:t>
            </a:r>
            <a:endParaRPr lang="ru-RU"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a:t>Click to edit Master subtitle style</a:t>
            </a:r>
            <a:endParaRPr lang="en-US" dirty="0"/>
          </a:p>
        </p:txBody>
      </p:sp>
    </p:spTree>
    <p:extLst>
      <p:ext uri="{BB962C8B-B14F-4D97-AF65-F5344CB8AC3E}">
        <p14:creationId xmlns:p14="http://schemas.microsoft.com/office/powerpoint/2010/main" val="27400759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dirty="0"/>
              <a:t>CLICK TO EDIT</a:t>
            </a:r>
            <a:endParaRPr lang="ru-RU" dirty="0"/>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a:t>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dirty="0"/>
              <a:t>CLICK TO EDIT</a:t>
            </a:r>
            <a:endParaRPr lang="ru-RU" dirty="0"/>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a:t>Edit Master text styles</a:t>
            </a:r>
          </a:p>
        </p:txBody>
      </p:sp>
      <p:sp>
        <p:nvSpPr>
          <p:cNvPr id="14" name="Picture Placeholder 13">
            <a:extLst>
              <a:ext uri="{FF2B5EF4-FFF2-40B4-BE49-F238E27FC236}">
                <a16:creationId xmlns="" xmlns:a16="http://schemas.microsoft.com/office/drawing/2014/main" id="{ABA6C74E-3778-471F-9477-D823F7D6AC24}"/>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dirty="0"/>
              <a:t>Click icon to add picture</a:t>
            </a:r>
            <a:endParaRPr lang="ru-RU"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8808214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838200" y="1825625"/>
            <a:ext cx="10515600" cy="4113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4959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a:t>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Tree>
    <p:extLst>
      <p:ext uri="{BB962C8B-B14F-4D97-AF65-F5344CB8AC3E}">
        <p14:creationId xmlns:p14="http://schemas.microsoft.com/office/powerpoint/2010/main" val="461648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a:t>Click to edit Master title style</a:t>
            </a:r>
            <a:endParaRPr lang="en-US" dirty="0"/>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a:t>Click to edit Master title style</a:t>
            </a:r>
            <a:endParaRPr lang="en-US" dirty="0"/>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dirty="0"/>
              <a:t>Edit Master</a:t>
            </a:r>
            <a:br>
              <a:rPr lang="en-US" dirty="0"/>
            </a:br>
            <a:r>
              <a:rPr lang="en-US" dirty="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CLICK TO EDIT TITLE</a:t>
            </a:r>
            <a:endParaRPr lang="ru-RU" dirty="0"/>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a:t>Click icon to add picture</a:t>
            </a:r>
            <a:endParaRPr lang="ru-RU"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192609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with Logo">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31D42B8-CF51-4C66-9F93-0B52805C952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lumMod val="50000"/>
            </a:schemeClr>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dirty="0"/>
              <a:t>Edit Master</a:t>
            </a:r>
            <a:br>
              <a:rPr lang="en-US" dirty="0"/>
            </a:br>
            <a:r>
              <a:rPr lang="en-US" dirty="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lumMod val="50000"/>
            </a:schemeClr>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CLICK TO EDIT TITLE</a:t>
            </a:r>
            <a:endParaRPr lang="ru-RU" dirty="0"/>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a:t>Click icon to add picture</a:t>
            </a:r>
            <a:endParaRPr lang="ru-RU"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4068161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2193928"/>
            <a:ext cx="4405067" cy="1325563"/>
          </a:xfrm>
        </p:spPr>
        <p:txBody>
          <a:bodyPr lIns="0" tIns="0" rIns="0" bIns="0" anchor="b" anchorCtr="0">
            <a:normAutofit/>
          </a:bodyPr>
          <a:lstStyle>
            <a:lvl1pPr>
              <a:defRPr sz="3600" b="1"/>
            </a:lvl1pPr>
          </a:lstStyle>
          <a:p>
            <a:r>
              <a:rPr lang="en-US" dirty="0"/>
              <a:t>CLICK TO EDIT MASTER TITLE</a:t>
            </a:r>
            <a:endParaRPr lang="ru-RU"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1" name="Rectangle 22" descr="Rectangle shape">
            <a:extLst>
              <a:ext uri="{FF2B5EF4-FFF2-40B4-BE49-F238E27FC236}">
                <a16:creationId xmlns="" xmlns:a16="http://schemas.microsoft.com/office/drawing/2014/main" id="{7BAA7414-D7E1-4BB4-98C3-E169FD560880}"/>
              </a:ext>
            </a:extLst>
          </p:cNvPr>
          <p:cNvSpPr/>
          <p:nvPr userDrawn="1"/>
        </p:nvSpPr>
        <p:spPr>
          <a:xfrm>
            <a:off x="6102067" y="3654638"/>
            <a:ext cx="3264408"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984525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dirty="0"/>
              <a:t>CLICK TO EDIT</a:t>
            </a:r>
            <a:endParaRPr lang="ru-RU" dirty="0"/>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a:t>Edit Master text styles</a:t>
            </a:r>
          </a:p>
        </p:txBody>
      </p:sp>
      <p:sp>
        <p:nvSpPr>
          <p:cNvPr id="14" name="Picture Placeholder 13">
            <a:extLst>
              <a:ext uri="{FF2B5EF4-FFF2-40B4-BE49-F238E27FC236}">
                <a16:creationId xmlns="" xmlns:a16="http://schemas.microsoft.com/office/drawing/2014/main" id="{ABA6C74E-3778-471F-9477-D823F7D6AC24}"/>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dirty="0"/>
              <a:t>Click icon to add picture</a:t>
            </a:r>
            <a:endParaRPr lang="ru-RU"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8386665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2193928"/>
            <a:ext cx="4405067" cy="1325563"/>
          </a:xfrm>
        </p:spPr>
        <p:txBody>
          <a:bodyPr lIns="0" tIns="0" rIns="0" bIns="0" anchor="b" anchorCtr="0">
            <a:normAutofit/>
          </a:bodyPr>
          <a:lstStyle>
            <a:lvl1pPr>
              <a:defRPr sz="3600" b="1"/>
            </a:lvl1pPr>
          </a:lstStyle>
          <a:p>
            <a:r>
              <a:rPr lang="en-US" dirty="0"/>
              <a:t>CLICK TO EDIT MASTER TITLE</a:t>
            </a:r>
            <a:endParaRPr lang="ru-RU"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1" name="Rectangle 22" descr="Rectangle shape">
            <a:extLst>
              <a:ext uri="{FF2B5EF4-FFF2-40B4-BE49-F238E27FC236}">
                <a16:creationId xmlns="" xmlns:a16="http://schemas.microsoft.com/office/drawing/2014/main" id="{7BAA7414-D7E1-4BB4-98C3-E169FD560880}"/>
              </a:ext>
            </a:extLst>
          </p:cNvPr>
          <p:cNvSpPr/>
          <p:nvPr userDrawn="1"/>
        </p:nvSpPr>
        <p:spPr>
          <a:xfrm>
            <a:off x="6102067" y="3654638"/>
            <a:ext cx="3264408"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6728377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a:t>Click icon to add picture</a:t>
            </a:r>
            <a:endParaRPr lang="ru-RU"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4059921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680933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8365552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dirty="0"/>
              <a:t>CLICK TO EDIT MASTER TITLE</a:t>
            </a:r>
            <a:endParaRPr lang="ru-RU"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Tree>
    <p:extLst>
      <p:ext uri="{BB962C8B-B14F-4D97-AF65-F5344CB8AC3E}">
        <p14:creationId xmlns:p14="http://schemas.microsoft.com/office/powerpoint/2010/main" val="2390598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a:t>Click icon to add picture</a:t>
            </a:r>
            <a:endParaRPr lang="ru-RU" dirty="0"/>
          </a:p>
        </p:txBody>
      </p:sp>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a:t>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dirty="0"/>
          </a:p>
        </p:txBody>
      </p:sp>
    </p:spTree>
    <p:extLst>
      <p:ext uri="{BB962C8B-B14F-4D97-AF65-F5344CB8AC3E}">
        <p14:creationId xmlns:p14="http://schemas.microsoft.com/office/powerpoint/2010/main" val="14013582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dirty="0"/>
              <a:t>1</a:t>
            </a:r>
            <a:endParaRPr lang="ru-RU" dirty="0"/>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dirty="0"/>
              <a:t>2</a:t>
            </a:r>
            <a:endParaRPr lang="ru-RU" dirty="0"/>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dirty="0"/>
              <a:t>3</a:t>
            </a:r>
            <a:endParaRPr lang="ru-RU" dirty="0"/>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5651129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2479079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r>
              <a:rPr lang="ru-RU" dirty="0"/>
              <a:t>2</a:t>
            </a:r>
            <a:r>
              <a:rPr lang="en-US" dirty="0"/>
              <a:t>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a:t>
            </a:r>
            <a:br>
              <a:rPr lang="en-US" dirty="0"/>
            </a:br>
            <a:r>
              <a:rPr lang="en-US" dirty="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2</a:t>
            </a:r>
            <a:br>
              <a:rPr lang="en-US" dirty="0"/>
            </a:br>
            <a:r>
              <a:rPr lang="en-US" dirty="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3</a:t>
            </a:r>
            <a:br>
              <a:rPr lang="en-US" dirty="0"/>
            </a:br>
            <a:r>
              <a:rPr lang="en-US" dirty="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779052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a:t>Click icon to add picture</a:t>
            </a:r>
            <a:endParaRPr lang="ru-RU"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7555444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2001775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2</a:t>
            </a:r>
          </a:p>
          <a:p>
            <a:r>
              <a:rPr lang="en-US" dirty="0"/>
              <a:t>Logo</a:t>
            </a:r>
            <a:endParaRPr lang="ru-RU" dirty="0"/>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1</a:t>
            </a:r>
            <a:endParaRPr lang="en-US" dirty="0"/>
          </a:p>
          <a:p>
            <a:r>
              <a:rPr lang="en-US" dirty="0"/>
              <a:t>Logo</a:t>
            </a:r>
            <a:endParaRPr lang="ru-RU" dirty="0"/>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3</a:t>
            </a:r>
            <a:endParaRPr lang="en-US" dirty="0"/>
          </a:p>
          <a:p>
            <a:r>
              <a:rPr lang="en-US" dirty="0"/>
              <a:t>Logo</a:t>
            </a:r>
            <a:endParaRPr lang="ru-RU" dirty="0"/>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4</a:t>
            </a:r>
            <a:endParaRPr lang="en-US" dirty="0"/>
          </a:p>
          <a:p>
            <a:r>
              <a:rPr lang="en-US" dirty="0"/>
              <a:t>Logo</a:t>
            </a:r>
            <a:endParaRPr lang="ru-RU" dirty="0"/>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5</a:t>
            </a:r>
            <a:endParaRPr lang="en-US" dirty="0"/>
          </a:p>
          <a:p>
            <a:r>
              <a:rPr lang="en-US" dirty="0"/>
              <a:t>Logo</a:t>
            </a:r>
            <a:endParaRPr lang="ru-RU" dirty="0"/>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dirty="0"/>
              <a:t>Competitor </a:t>
            </a:r>
            <a:r>
              <a:rPr lang="ru-RU" dirty="0"/>
              <a:t>6</a:t>
            </a:r>
            <a:endParaRPr lang="en-US" dirty="0"/>
          </a:p>
          <a:p>
            <a:r>
              <a:rPr lang="en-US" dirty="0"/>
              <a:t>Logo</a:t>
            </a:r>
            <a:endParaRPr lang="ru-RU" dirty="0"/>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Tree>
    <p:extLst>
      <p:ext uri="{BB962C8B-B14F-4D97-AF65-F5344CB8AC3E}">
        <p14:creationId xmlns:p14="http://schemas.microsoft.com/office/powerpoint/2010/main" val="4069221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dirty="0"/>
              <a:t>CLICK TO EDIT</a:t>
            </a:r>
            <a:endParaRPr lang="ru-RU"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1 Title</a:t>
            </a:r>
            <a:endParaRPr lang="en-US" dirty="0"/>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1 Title</a:t>
            </a:r>
            <a:endParaRPr lang="en-US" dirty="0"/>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2276873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2082643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a:t>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20XX</a:t>
            </a:r>
            <a:endParaRPr lang="ru-RU" dirty="0"/>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3878156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a:t>Click icon to add table</a:t>
            </a:r>
            <a:endParaRPr lang="ru-RU"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7315632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a:t>Click icon to add picture</a:t>
            </a:r>
            <a:endParaRPr lang="ru-RU"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a:t>Click icon to add picture</a:t>
            </a:r>
            <a:endParaRPr lang="ru-RU"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a:t>
            </a:r>
            <a:br>
              <a:rPr lang="en-US" dirty="0"/>
            </a:br>
            <a:r>
              <a:rPr lang="en-US" dirty="0"/>
              <a:t>Name</a:t>
            </a:r>
            <a:endParaRPr lang="ru-RU" dirty="0"/>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a:t>
            </a:r>
            <a:br>
              <a:rPr lang="en-US" dirty="0"/>
            </a:br>
            <a:r>
              <a:rPr lang="en-US" dirty="0"/>
              <a:t>Name</a:t>
            </a:r>
            <a:endParaRPr lang="ru-RU" dirty="0"/>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a:t>
            </a:r>
            <a:br>
              <a:rPr lang="en-US" dirty="0"/>
            </a:br>
            <a:r>
              <a:rPr lang="en-US" dirty="0"/>
              <a:t>Name</a:t>
            </a:r>
            <a:endParaRPr lang="ru-RU" dirty="0"/>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5057647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 Name</a:t>
            </a:r>
            <a:endParaRPr lang="ru-RU" dirty="0"/>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3 Name</a:t>
            </a:r>
            <a:endParaRPr lang="ru-RU" dirty="0"/>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2 Name</a:t>
            </a:r>
            <a:endParaRPr lang="ru-RU" dirty="0"/>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4 Name</a:t>
            </a:r>
            <a:endParaRPr lang="ru-RU" dirty="0"/>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6 Name</a:t>
            </a:r>
            <a:endParaRPr lang="ru-RU" dirty="0"/>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5 Name</a:t>
            </a:r>
            <a:endParaRPr lang="ru-RU" dirty="0"/>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869352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dirty="0"/>
              <a:t>CLICK TO EDIT</a:t>
            </a: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a:t>Click icon to add chart</a:t>
            </a:r>
            <a:endParaRPr lang="ru-RU"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4918984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dirty="0"/>
              <a:t>CLICK TO EDIT MASTER TITLE</a:t>
            </a:r>
            <a:endParaRPr lang="ru-RU"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42086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E557DC2-C947-4E1C-89FA-13AD7821ABE8}"/>
              </a:ext>
            </a:extLst>
          </p:cNvPr>
          <p:cNvPicPr>
            <a:picLocks noChangeAspect="1"/>
          </p:cNvPicPr>
          <p:nvPr userDrawn="1"/>
        </p:nvPicPr>
        <p:blipFill>
          <a:blip r:embed="rId2"/>
          <a:stretch>
            <a:fillRect/>
          </a:stretch>
        </p:blipFill>
        <p:spPr>
          <a:xfrm>
            <a:off x="0" y="0"/>
            <a:ext cx="12191998" cy="6858000"/>
          </a:xfrm>
          <a:prstGeom prst="rect">
            <a:avLst/>
          </a:prstGeom>
        </p:spPr>
      </p:pic>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THANK</a:t>
            </a:r>
            <a:br>
              <a:rPr lang="en-US" dirty="0"/>
            </a:br>
            <a:r>
              <a:rPr lang="en-US" dirty="0"/>
              <a:t>YOU!</a:t>
            </a:r>
            <a:endParaRPr lang="ru-RU" dirty="0"/>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a:t>Click icon to add picture</a:t>
            </a:r>
            <a:endParaRPr lang="ru-RU"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dirty="0"/>
              <a:t>August Bergqvist</a:t>
            </a:r>
            <a:endParaRPr lang="ru-RU" dirty="0"/>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accent1">
                    <a:lumMod val="40000"/>
                    <a:lumOff val="6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Phone:</a:t>
            </a:r>
            <a:endParaRPr lang="ru-RU" dirty="0"/>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accent1">
                    <a:lumMod val="40000"/>
                    <a:lumOff val="60000"/>
                  </a:schemeClr>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678-555-0177</a:t>
            </a:r>
            <a:endParaRPr lang="ru-RU" dirty="0"/>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accent1">
                    <a:lumMod val="40000"/>
                    <a:lumOff val="6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Email:</a:t>
            </a:r>
            <a:endParaRPr lang="ru-RU" dirty="0"/>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accent1">
                    <a:lumMod val="40000"/>
                    <a:lumOff val="60000"/>
                  </a:schemeClr>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bergqvist@vanarsdelltd.com</a:t>
            </a:r>
            <a:endParaRPr lang="ru-RU" dirty="0"/>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accent1">
                    <a:lumMod val="40000"/>
                    <a:lumOff val="6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dirty="0"/>
              <a:t>Website:</a:t>
            </a:r>
            <a:endParaRPr lang="ru-RU" dirty="0"/>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accent1">
                    <a:lumMod val="40000"/>
                    <a:lumOff val="60000"/>
                  </a:schemeClr>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www.vanasdelltd.com</a:t>
            </a:r>
            <a:endParaRPr lang="ru-RU" dirty="0"/>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082866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a:t>Click icon to add picture</a:t>
            </a: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2823023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1 Name</a:t>
            </a:r>
            <a:endParaRPr lang="ru-RU" dirty="0"/>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3 Name</a:t>
            </a:r>
            <a:endParaRPr lang="ru-RU" dirty="0"/>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a:t>Click icon to add picture</a:t>
            </a:r>
            <a:endParaRPr lang="ru-RU"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Person 2 Name</a:t>
            </a:r>
            <a:endParaRPr lang="ru-RU" dirty="0"/>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dirty="0"/>
              <a:t>Team Member Title</a:t>
            </a:r>
            <a:endParaRPr lang="ru-RU" dirty="0"/>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a:t>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a:t>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a:t>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0560728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2" y="6235705"/>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a:t>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0637330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40301580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29B27F2-37F3-4857-AD20-04DC8E1D62A3}"/>
              </a:ext>
            </a:extLst>
          </p:cNvPr>
          <p:cNvPicPr>
            <a:picLocks noChangeAspect="1"/>
          </p:cNvPicPr>
          <p:nvPr userDrawn="1"/>
        </p:nvPicPr>
        <p:blipFill>
          <a:blip r:embed="rId2"/>
          <a:stretch>
            <a:fillRect/>
          </a:stretch>
        </p:blipFill>
        <p:spPr>
          <a:xfrm>
            <a:off x="-1" y="0"/>
            <a:ext cx="12192001"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dirty="0"/>
              <a:t>CLICK TO EDIT TITLE</a:t>
            </a:r>
            <a:endParaRPr lang="ru-RU"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a:t>Click to edit Master subtitle style</a:t>
            </a:r>
            <a:endParaRPr lang="en-US" dirty="0"/>
          </a:p>
        </p:txBody>
      </p:sp>
    </p:spTree>
    <p:extLst>
      <p:ext uri="{BB962C8B-B14F-4D97-AF65-F5344CB8AC3E}">
        <p14:creationId xmlns:p14="http://schemas.microsoft.com/office/powerpoint/2010/main" val="35256816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dirty="0"/>
              <a:t>CLICK TO EDIT</a:t>
            </a:r>
            <a:endParaRPr lang="ru-RU" dirty="0"/>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a:t>Edit Master text styles</a:t>
            </a:r>
          </a:p>
        </p:txBody>
      </p:sp>
    </p:spTree>
    <p:extLst>
      <p:ext uri="{BB962C8B-B14F-4D97-AF65-F5344CB8AC3E}">
        <p14:creationId xmlns:p14="http://schemas.microsoft.com/office/powerpoint/2010/main" val="16423424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838200" y="1825625"/>
            <a:ext cx="10515600" cy="4113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99462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5622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a:t>Edit Master text styles</a:t>
            </a:r>
          </a:p>
        </p:txBody>
      </p:sp>
    </p:spTree>
    <p:extLst>
      <p:ext uri="{BB962C8B-B14F-4D97-AF65-F5344CB8AC3E}">
        <p14:creationId xmlns:p14="http://schemas.microsoft.com/office/powerpoint/2010/main" val="1647351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a:t>Click icon to add picture</a:t>
            </a:r>
            <a:endParaRPr lang="ru-RU"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Tree>
    <p:extLst>
      <p:ext uri="{BB962C8B-B14F-4D97-AF65-F5344CB8AC3E}">
        <p14:creationId xmlns:p14="http://schemas.microsoft.com/office/powerpoint/2010/main" val="32687477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a:t>Click to edit Master title style</a:t>
            </a:r>
            <a:endParaRPr lang="en-US" dirty="0"/>
          </a:p>
        </p:txBody>
      </p:sp>
    </p:spTree>
    <p:extLst>
      <p:ext uri="{BB962C8B-B14F-4D97-AF65-F5344CB8AC3E}">
        <p14:creationId xmlns:p14="http://schemas.microsoft.com/office/powerpoint/2010/main" val="20390323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1225474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a:t>Click to edit Master title style</a:t>
            </a:r>
            <a:endParaRPr lang="en-US" dirty="0"/>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22078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a:t>Click to edit Master title style</a:t>
            </a:r>
            <a:endParaRPr lang="en-US" dirty="0"/>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2455819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dirty="0"/>
              <a:t>CLICK TO EDIT</a:t>
            </a:r>
            <a:endParaRPr lang="ru-RU" dirty="0"/>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19523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dirty="0"/>
              <a:t>CLICK TO EDIT MASTER TITLE</a:t>
            </a:r>
            <a:endParaRPr lang="ru-RU"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a:t>Click icon to add picture</a:t>
            </a:r>
            <a:endParaRPr lang="ru-RU"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Tree>
    <p:extLst>
      <p:ext uri="{BB962C8B-B14F-4D97-AF65-F5344CB8AC3E}">
        <p14:creationId xmlns:p14="http://schemas.microsoft.com/office/powerpoint/2010/main" val="277938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a:t>Click icon to add picture</a:t>
            </a:r>
            <a:endParaRPr lang="ru-RU" dirty="0"/>
          </a:p>
        </p:txBody>
      </p:sp>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endParaRPr lang="ru-RU" dirty="0"/>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endParaRPr lang="ru-RU"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ru-RU" smtClean="0"/>
              <a:t>‹#›</a:t>
            </a:fld>
            <a:endParaRPr lang="ru-RU"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dirty="0"/>
              <a:t>CLICK TO EDIT MASTER TITLE</a:t>
            </a:r>
            <a:endParaRPr lang="ru-RU"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a:t>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dirty="0"/>
          </a:p>
        </p:txBody>
      </p:sp>
    </p:spTree>
    <p:extLst>
      <p:ext uri="{BB962C8B-B14F-4D97-AF65-F5344CB8AC3E}">
        <p14:creationId xmlns:p14="http://schemas.microsoft.com/office/powerpoint/2010/main" val="1363445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9DAC04F5-E7AD-4208-A71F-1C18AFFB0655}"/>
              </a:ext>
            </a:extLst>
          </p:cNvPr>
          <p:cNvSpPr txBox="1"/>
          <p:nvPr userDrawn="1"/>
        </p:nvSpPr>
        <p:spPr>
          <a:xfrm rot="19734112">
            <a:off x="193548" y="571971"/>
            <a:ext cx="2167128" cy="7294305"/>
          </a:xfrm>
          <a:prstGeom prst="rect">
            <a:avLst/>
          </a:prstGeom>
          <a:noFill/>
        </p:spPr>
        <p:txBody>
          <a:bodyPr wrap="square" rtlCol="0">
            <a:spAutoFit/>
          </a:bodyPr>
          <a:lstStyle/>
          <a:p>
            <a:pPr algn="ctr"/>
            <a:r>
              <a:rPr lang="en-US" baseline="0" dirty="0">
                <a:solidFill>
                  <a:schemeClr val="bg1"/>
                </a:solidFill>
                <a:effectLst/>
                <a:latin typeface="Arial Black" panose="020B0A04020102020204" pitchFamily="34" charset="0"/>
              </a:rPr>
              <a:t>FANGHUA YU</a:t>
            </a:r>
          </a:p>
          <a:p>
            <a:pPr algn="ct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p:txBody>
      </p:sp>
      <p:sp>
        <p:nvSpPr>
          <p:cNvPr id="9" name="TextBox 8">
            <a:extLst>
              <a:ext uri="{FF2B5EF4-FFF2-40B4-BE49-F238E27FC236}">
                <a16:creationId xmlns="" xmlns:a16="http://schemas.microsoft.com/office/drawing/2014/main" id="{73B033BF-A390-4077-9B0F-E457D06CB2F4}"/>
              </a:ext>
            </a:extLst>
          </p:cNvPr>
          <p:cNvSpPr txBox="1"/>
          <p:nvPr userDrawn="1"/>
        </p:nvSpPr>
        <p:spPr>
          <a:xfrm rot="19734112">
            <a:off x="3056183" y="-1546173"/>
            <a:ext cx="2167128" cy="9787295"/>
          </a:xfrm>
          <a:prstGeom prst="rect">
            <a:avLst/>
          </a:prstGeom>
          <a:noFill/>
        </p:spPr>
        <p:txBody>
          <a:bodyPr wrap="square" rtlCol="0">
            <a:spAutoFit/>
          </a:bodyPr>
          <a:lstStyle/>
          <a:p>
            <a:pPr algn="ctr"/>
            <a:r>
              <a:rPr lang="en-US" baseline="0" dirty="0">
                <a:solidFill>
                  <a:schemeClr val="bg1"/>
                </a:solidFill>
                <a:effectLst/>
                <a:latin typeface="Arial Black" panose="020B0A04020102020204" pitchFamily="34" charset="0"/>
              </a:rPr>
              <a:t>FANGHUA YU</a:t>
            </a:r>
          </a:p>
          <a:p>
            <a:pPr algn="ct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p:txBody>
      </p:sp>
      <p:sp>
        <p:nvSpPr>
          <p:cNvPr id="11" name="TextBox 10">
            <a:extLst>
              <a:ext uri="{FF2B5EF4-FFF2-40B4-BE49-F238E27FC236}">
                <a16:creationId xmlns="" xmlns:a16="http://schemas.microsoft.com/office/drawing/2014/main" id="{F187DAE0-7FB2-4FE8-A7FF-7280C9040B41}"/>
              </a:ext>
            </a:extLst>
          </p:cNvPr>
          <p:cNvSpPr txBox="1"/>
          <p:nvPr userDrawn="1"/>
        </p:nvSpPr>
        <p:spPr>
          <a:xfrm rot="19734112">
            <a:off x="6107157" y="-1914981"/>
            <a:ext cx="2167128" cy="9787295"/>
          </a:xfrm>
          <a:prstGeom prst="rect">
            <a:avLst/>
          </a:prstGeom>
          <a:noFill/>
        </p:spPr>
        <p:txBody>
          <a:bodyPr wrap="square" rtlCol="0">
            <a:spAutoFit/>
          </a:bodyPr>
          <a:lstStyle/>
          <a:p>
            <a:pPr algn="ctr"/>
            <a:r>
              <a:rPr lang="en-US" baseline="0" dirty="0">
                <a:solidFill>
                  <a:schemeClr val="bg1"/>
                </a:solidFill>
                <a:effectLst/>
                <a:latin typeface="Arial Black" panose="020B0A04020102020204" pitchFamily="34" charset="0"/>
              </a:rPr>
              <a:t>FANGHUA YU</a:t>
            </a:r>
          </a:p>
          <a:p>
            <a:pPr algn="ct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p:txBody>
      </p:sp>
      <p:sp>
        <p:nvSpPr>
          <p:cNvPr id="12" name="TextBox 11">
            <a:extLst>
              <a:ext uri="{FF2B5EF4-FFF2-40B4-BE49-F238E27FC236}">
                <a16:creationId xmlns="" xmlns:a16="http://schemas.microsoft.com/office/drawing/2014/main" id="{DA55734D-3C34-42BD-9DD7-164FBC8F5106}"/>
              </a:ext>
            </a:extLst>
          </p:cNvPr>
          <p:cNvSpPr txBox="1"/>
          <p:nvPr userDrawn="1"/>
        </p:nvSpPr>
        <p:spPr>
          <a:xfrm rot="19734112">
            <a:off x="9511568" y="-1741877"/>
            <a:ext cx="2167128" cy="9787295"/>
          </a:xfrm>
          <a:prstGeom prst="rect">
            <a:avLst/>
          </a:prstGeom>
          <a:noFill/>
        </p:spPr>
        <p:txBody>
          <a:bodyPr wrap="square" rtlCol="0">
            <a:spAutoFit/>
          </a:bodyPr>
          <a:lstStyle/>
          <a:p>
            <a:pPr algn="ctr"/>
            <a:r>
              <a:rPr lang="en-US" baseline="0" dirty="0">
                <a:solidFill>
                  <a:schemeClr val="bg1"/>
                </a:solidFill>
                <a:effectLst/>
                <a:latin typeface="Arial Black" panose="020B0A04020102020204" pitchFamily="34" charset="0"/>
              </a:rPr>
              <a:t>FANGHUA YU</a:t>
            </a:r>
          </a:p>
          <a:p>
            <a:pPr algn="ct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p:txBody>
      </p:sp>
      <p:sp>
        <p:nvSpPr>
          <p:cNvPr id="2" name="Title Placeholder 1">
            <a:extLst>
              <a:ext uri="{FF2B5EF4-FFF2-40B4-BE49-F238E27FC236}">
                <a16:creationId xmlns="" xmlns:a16="http://schemas.microsoft.com/office/drawing/2014/main" id="{4D929453-E4C7-46CA-BEF5-0E2A92C8EE8F}"/>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dirty="0"/>
              <a:t>CLICK TO EDIT MASTER TITLE</a:t>
            </a:r>
            <a:endParaRPr lang="en-US" noProof="0" dirty="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userDrawn="1">
            <p:ph type="body" idx="1"/>
          </p:nvPr>
        </p:nvSpPr>
        <p:spPr>
          <a:xfrm>
            <a:off x="838200" y="1825625"/>
            <a:ext cx="10515600" cy="41179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 xmlns:a16="http://schemas.microsoft.com/office/drawing/2014/main" id="{43DB9995-22AA-4982-8BC6-63933E69EE43}"/>
              </a:ext>
            </a:extLst>
          </p:cNvPr>
          <p:cNvSpPr>
            <a:spLocks noGrp="1"/>
          </p:cNvSpPr>
          <p:nvPr userDrawn="1">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endParaRPr lang="ru-RU"/>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userDrawn="1">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endParaRPr lang="ru-RU"/>
          </a:p>
        </p:txBody>
      </p:sp>
      <p:sp>
        <p:nvSpPr>
          <p:cNvPr id="7" name="Date Placeholder 1">
            <a:extLst>
              <a:ext uri="{FF2B5EF4-FFF2-40B4-BE49-F238E27FC236}">
                <a16:creationId xmlns="" xmlns:a16="http://schemas.microsoft.com/office/drawing/2014/main" id="{CA79FDA4-4EB2-4E54-8155-6FE2D3F9341F}"/>
              </a:ext>
            </a:extLst>
          </p:cNvPr>
          <p:cNvSpPr txBox="1">
            <a:spLocks/>
          </p:cNvSpPr>
          <p:nvPr userDrawn="1"/>
        </p:nvSpPr>
        <p:spPr>
          <a:xfrm>
            <a:off x="5332778" y="6507206"/>
            <a:ext cx="4262120" cy="225969"/>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altLang="zh-CN" sz="1400">
                <a:solidFill>
                  <a:schemeClr val="tx2">
                    <a:lumMod val="50000"/>
                  </a:schemeClr>
                </a:solidFill>
              </a:rPr>
              <a:t>Neo4j APAC, </a:t>
            </a:r>
            <a:r>
              <a:rPr lang="en-US" altLang="zh-CN" sz="1400">
                <a:solidFill>
                  <a:schemeClr val="tx2">
                    <a:lumMod val="50000"/>
                  </a:schemeClr>
                </a:solidFill>
              </a:rPr>
              <a:t>©2018 ~ 2019.</a:t>
            </a:r>
            <a:endParaRPr lang="ru-RU" sz="1400">
              <a:solidFill>
                <a:schemeClr val="tx2">
                  <a:lumMod val="50000"/>
                </a:schemeClr>
              </a:solidFill>
            </a:endParaRP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userDrawn="1">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ru-RU" smtClean="0"/>
              <a:pPr/>
              <a:t>‹#›</a:t>
            </a:fld>
            <a:endParaRPr lang="ru-RU"/>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94" r:id="rId2"/>
    <p:sldLayoutId id="2147483652" r:id="rId3"/>
    <p:sldLayoutId id="2147483654" r:id="rId4"/>
    <p:sldLayoutId id="2147483661" r:id="rId5"/>
    <p:sldLayoutId id="2147483660"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4" r:id="rId28"/>
    <p:sldLayoutId id="2147483685" r:id="rId29"/>
    <p:sldLayoutId id="2147483686" r:id="rId30"/>
    <p:sldLayoutId id="2147483689" r:id="rId31"/>
    <p:sldLayoutId id="2147483690" r:id="rId32"/>
    <p:sldLayoutId id="2147483691" r:id="rId33"/>
    <p:sldLayoutId id="2147483692" r:id="rId34"/>
    <p:sldLayoutId id="2147483687" r:id="rId35"/>
    <p:sldLayoutId id="2147483693" r:id="rId36"/>
    <p:sldLayoutId id="2147483683" r:id="rId37"/>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9DAC04F5-E7AD-4208-A71F-1C18AFFB0655}"/>
              </a:ext>
            </a:extLst>
          </p:cNvPr>
          <p:cNvSpPr txBox="1"/>
          <p:nvPr userDrawn="1"/>
        </p:nvSpPr>
        <p:spPr>
          <a:xfrm rot="19734112">
            <a:off x="193548" y="571971"/>
            <a:ext cx="2167128" cy="7294305"/>
          </a:xfrm>
          <a:prstGeom prst="rect">
            <a:avLst/>
          </a:prstGeom>
          <a:noFill/>
        </p:spPr>
        <p:txBody>
          <a:bodyPr wrap="square" rtlCol="0">
            <a:spAutoFit/>
          </a:bodyPr>
          <a:lstStyle/>
          <a:p>
            <a:pPr algn="ctr"/>
            <a:r>
              <a:rPr lang="en-US" baseline="0" dirty="0">
                <a:solidFill>
                  <a:schemeClr val="bg1"/>
                </a:solidFill>
                <a:effectLst/>
                <a:latin typeface="Arial Black" panose="020B0A04020102020204" pitchFamily="34" charset="0"/>
              </a:rPr>
              <a:t>FANGHUA YU</a:t>
            </a:r>
          </a:p>
          <a:p>
            <a:pPr algn="ct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p:txBody>
      </p:sp>
      <p:sp>
        <p:nvSpPr>
          <p:cNvPr id="9" name="TextBox 8">
            <a:extLst>
              <a:ext uri="{FF2B5EF4-FFF2-40B4-BE49-F238E27FC236}">
                <a16:creationId xmlns="" xmlns:a16="http://schemas.microsoft.com/office/drawing/2014/main" id="{73B033BF-A390-4077-9B0F-E457D06CB2F4}"/>
              </a:ext>
            </a:extLst>
          </p:cNvPr>
          <p:cNvSpPr txBox="1"/>
          <p:nvPr userDrawn="1"/>
        </p:nvSpPr>
        <p:spPr>
          <a:xfrm rot="19734112">
            <a:off x="3056183" y="-1546173"/>
            <a:ext cx="2167128" cy="9787295"/>
          </a:xfrm>
          <a:prstGeom prst="rect">
            <a:avLst/>
          </a:prstGeom>
          <a:noFill/>
        </p:spPr>
        <p:txBody>
          <a:bodyPr wrap="square" rtlCol="0">
            <a:spAutoFit/>
          </a:bodyPr>
          <a:lstStyle/>
          <a:p>
            <a:pPr algn="ctr"/>
            <a:r>
              <a:rPr lang="en-US" baseline="0" dirty="0">
                <a:solidFill>
                  <a:schemeClr val="bg1"/>
                </a:solidFill>
                <a:effectLst/>
                <a:latin typeface="Arial Black" panose="020B0A04020102020204" pitchFamily="34" charset="0"/>
              </a:rPr>
              <a:t>FANGHUA YU</a:t>
            </a:r>
          </a:p>
          <a:p>
            <a:pPr algn="ct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p:txBody>
      </p:sp>
      <p:sp>
        <p:nvSpPr>
          <p:cNvPr id="11" name="TextBox 10">
            <a:extLst>
              <a:ext uri="{FF2B5EF4-FFF2-40B4-BE49-F238E27FC236}">
                <a16:creationId xmlns="" xmlns:a16="http://schemas.microsoft.com/office/drawing/2014/main" id="{F187DAE0-7FB2-4FE8-A7FF-7280C9040B41}"/>
              </a:ext>
            </a:extLst>
          </p:cNvPr>
          <p:cNvSpPr txBox="1"/>
          <p:nvPr userDrawn="1"/>
        </p:nvSpPr>
        <p:spPr>
          <a:xfrm rot="19734112">
            <a:off x="6107157" y="-1914981"/>
            <a:ext cx="2167128" cy="9787295"/>
          </a:xfrm>
          <a:prstGeom prst="rect">
            <a:avLst/>
          </a:prstGeom>
          <a:noFill/>
        </p:spPr>
        <p:txBody>
          <a:bodyPr wrap="square" rtlCol="0">
            <a:spAutoFit/>
          </a:bodyPr>
          <a:lstStyle/>
          <a:p>
            <a:pPr algn="ctr"/>
            <a:r>
              <a:rPr lang="en-US" baseline="0" dirty="0">
                <a:solidFill>
                  <a:schemeClr val="bg1"/>
                </a:solidFill>
                <a:effectLst/>
                <a:latin typeface="Arial Black" panose="020B0A04020102020204" pitchFamily="34" charset="0"/>
              </a:rPr>
              <a:t>FANGHUA YU</a:t>
            </a:r>
          </a:p>
          <a:p>
            <a:pPr algn="ct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p:txBody>
      </p:sp>
      <p:sp>
        <p:nvSpPr>
          <p:cNvPr id="12" name="TextBox 11">
            <a:extLst>
              <a:ext uri="{FF2B5EF4-FFF2-40B4-BE49-F238E27FC236}">
                <a16:creationId xmlns="" xmlns:a16="http://schemas.microsoft.com/office/drawing/2014/main" id="{DA55734D-3C34-42BD-9DD7-164FBC8F5106}"/>
              </a:ext>
            </a:extLst>
          </p:cNvPr>
          <p:cNvSpPr txBox="1"/>
          <p:nvPr userDrawn="1"/>
        </p:nvSpPr>
        <p:spPr>
          <a:xfrm rot="19734112">
            <a:off x="9511568" y="-1741877"/>
            <a:ext cx="2167128" cy="9787295"/>
          </a:xfrm>
          <a:prstGeom prst="rect">
            <a:avLst/>
          </a:prstGeom>
          <a:noFill/>
        </p:spPr>
        <p:txBody>
          <a:bodyPr wrap="square" rtlCol="0">
            <a:spAutoFit/>
          </a:bodyPr>
          <a:lstStyle/>
          <a:p>
            <a:pPr algn="ctr"/>
            <a:r>
              <a:rPr lang="en-US" baseline="0" dirty="0">
                <a:solidFill>
                  <a:schemeClr val="bg1"/>
                </a:solidFill>
                <a:effectLst/>
                <a:latin typeface="Arial Black" panose="020B0A04020102020204" pitchFamily="34" charset="0"/>
              </a:rPr>
              <a:t>FANGHUA YU</a:t>
            </a:r>
          </a:p>
          <a:p>
            <a:pPr algn="ct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algn="ctr"/>
            <a:endParaRPr lang="en-AU"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effectLst/>
                <a:latin typeface="Arial Black" panose="020B0A04020102020204" pitchFamily="34" charset="0"/>
              </a:rPr>
              <a:t>FANGHUA YU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baseline="0" dirty="0">
              <a:solidFill>
                <a:schemeClr val="bg1"/>
              </a:solidFill>
              <a:effectLst/>
              <a:latin typeface="Arial Black" panose="020B0A04020102020204" pitchFamily="34" charset="0"/>
            </a:endParaRPr>
          </a:p>
        </p:txBody>
      </p:sp>
      <p:sp>
        <p:nvSpPr>
          <p:cNvPr id="2" name="Title Placeholder 1">
            <a:extLst>
              <a:ext uri="{FF2B5EF4-FFF2-40B4-BE49-F238E27FC236}">
                <a16:creationId xmlns="" xmlns:a16="http://schemas.microsoft.com/office/drawing/2014/main" id="{4D929453-E4C7-46CA-BEF5-0E2A92C8EE8F}"/>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dirty="0"/>
              <a:t>CLICK TO EDIT MASTER TITLE</a:t>
            </a:r>
            <a:endParaRPr lang="en-US" noProof="0" dirty="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userDrawn="1">
            <p:ph type="body" idx="1"/>
          </p:nvPr>
        </p:nvSpPr>
        <p:spPr>
          <a:xfrm>
            <a:off x="838200" y="1825625"/>
            <a:ext cx="10515600" cy="41179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 xmlns:a16="http://schemas.microsoft.com/office/drawing/2014/main" id="{43DB9995-22AA-4982-8BC6-63933E69EE43}"/>
              </a:ext>
            </a:extLst>
          </p:cNvPr>
          <p:cNvSpPr>
            <a:spLocks noGrp="1"/>
          </p:cNvSpPr>
          <p:nvPr userDrawn="1">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endParaRPr lang="ru-RU"/>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userDrawn="1">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endParaRPr lang="ru-RU"/>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userDrawn="1">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ru-RU" smtClean="0"/>
              <a:pPr/>
              <a:t>‹#›</a:t>
            </a:fld>
            <a:endParaRPr lang="ru-RU"/>
          </a:p>
        </p:txBody>
      </p:sp>
      <p:sp>
        <p:nvSpPr>
          <p:cNvPr id="13" name="Date Placeholder 1">
            <a:extLst>
              <a:ext uri="{FF2B5EF4-FFF2-40B4-BE49-F238E27FC236}">
                <a16:creationId xmlns="" xmlns:a16="http://schemas.microsoft.com/office/drawing/2014/main" id="{052256FB-F6B0-4DCC-A73A-AC7F35CAF595}"/>
              </a:ext>
            </a:extLst>
          </p:cNvPr>
          <p:cNvSpPr txBox="1">
            <a:spLocks/>
          </p:cNvSpPr>
          <p:nvPr userDrawn="1"/>
        </p:nvSpPr>
        <p:spPr>
          <a:xfrm>
            <a:off x="5332778" y="6507206"/>
            <a:ext cx="4262120" cy="225969"/>
          </a:xfrm>
          <a:prstGeom prst="rect">
            <a:avLst/>
          </a:prstGeom>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altLang="zh-CN" sz="1400">
                <a:solidFill>
                  <a:schemeClr val="tx2">
                    <a:lumMod val="50000"/>
                  </a:schemeClr>
                </a:solidFill>
              </a:rPr>
              <a:t>Neo4j APAC, </a:t>
            </a:r>
            <a:r>
              <a:rPr lang="en-US" altLang="zh-CN" sz="1400">
                <a:solidFill>
                  <a:schemeClr val="tx2">
                    <a:lumMod val="50000"/>
                  </a:schemeClr>
                </a:solidFill>
              </a:rPr>
              <a:t>©2018 ~ 2019.</a:t>
            </a:r>
            <a:endParaRPr lang="ru-RU" sz="1400">
              <a:solidFill>
                <a:schemeClr val="tx2">
                  <a:lumMod val="50000"/>
                </a:schemeClr>
              </a:solidFill>
            </a:endParaRPr>
          </a:p>
        </p:txBody>
      </p:sp>
    </p:spTree>
    <p:extLst>
      <p:ext uri="{BB962C8B-B14F-4D97-AF65-F5344CB8AC3E}">
        <p14:creationId xmlns:p14="http://schemas.microsoft.com/office/powerpoint/2010/main" val="384414053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55">
          <p15:clr>
            <a:srgbClr val="F26B43"/>
          </p15:clr>
        </p15:guide>
        <p15:guide id="2" pos="7151">
          <p15:clr>
            <a:srgbClr val="F26B43"/>
          </p15:clr>
        </p15:guide>
        <p15:guide id="3" pos="529">
          <p15:clr>
            <a:srgbClr val="F26B43"/>
          </p15:clr>
        </p15:guide>
        <p15:guide id="4" orient="horz" pos="3816">
          <p15:clr>
            <a:srgbClr val="F26B43"/>
          </p15:clr>
        </p15:guide>
        <p15:guide id="5" orient="horz" pos="4065">
          <p15:clr>
            <a:srgbClr val="F26B43"/>
          </p15:clr>
        </p15:guide>
        <p15:guide id="6" orient="horz" pos="482">
          <p15:clr>
            <a:srgbClr val="F26B43"/>
          </p15:clr>
        </p15:guide>
        <p15:guide id="7" pos="3840">
          <p15:clr>
            <a:srgbClr val="F26B43"/>
          </p15:clr>
        </p15:guide>
        <p15:guide id="8" orient="horz" pos="2160">
          <p15:clr>
            <a:srgbClr val="F26B43"/>
          </p15:clr>
        </p15:guide>
        <p15:guide id="9" pos="3318">
          <p15:clr>
            <a:srgbClr val="F26B43"/>
          </p15:clr>
        </p15:guide>
        <p15:guide id="10" pos="4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118.xml.rels><?xml version="1.0" encoding="UTF-8" standalone="yes"?>
<Relationships xmlns="http://schemas.openxmlformats.org/package/2006/relationships"><Relationship Id="rId3" Type="http://schemas.openxmlformats.org/officeDocument/2006/relationships/hyperlink" Target="https://www.inverse.com/article/39588-researchers-mimic-the-human-brain-to-make-a-low-power-neural-network" TargetMode="External"/><Relationship Id="rId2" Type="http://schemas.openxmlformats.org/officeDocument/2006/relationships/image" Target="../media/image64.jpeg"/><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26.xml"/><Relationship Id="rId5" Type="http://schemas.openxmlformats.org/officeDocument/2006/relationships/image" Target="../media/image68.png"/><Relationship Id="rId4" Type="http://schemas.openxmlformats.org/officeDocument/2006/relationships/image" Target="../media/image6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26.xml"/><Relationship Id="rId5" Type="http://schemas.openxmlformats.org/officeDocument/2006/relationships/image" Target="../media/image68.png"/><Relationship Id="rId4" Type="http://schemas.openxmlformats.org/officeDocument/2006/relationships/image" Target="../media/image6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9.xml"/><Relationship Id="rId1" Type="http://schemas.openxmlformats.org/officeDocument/2006/relationships/slideLayout" Target="../slideLayouts/slideLayout34.xml"/></Relationships>
</file>

<file path=ppt/slides/_rels/slide1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1.xml"/><Relationship Id="rId1" Type="http://schemas.openxmlformats.org/officeDocument/2006/relationships/slideLayout" Target="../slideLayouts/slideLayout26.xml"/><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2.xml"/></Relationships>
</file>

<file path=ppt/slides/_rels/slide13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4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4.xml"/></Relationships>
</file>

<file path=ppt/slides/_rels/slide1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2.xml"/></Relationships>
</file>

<file path=ppt/slides/_rels/slide16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3.xml"/></Relationships>
</file>

<file path=ppt/slides/_rels/slide1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6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3.xml"/></Relationships>
</file>

<file path=ppt/slides/_rels/slide1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5.xml"/><Relationship Id="rId1" Type="http://schemas.openxmlformats.org/officeDocument/2006/relationships/slideLayout" Target="../slideLayouts/slideLayout63.xml"/></Relationships>
</file>

<file path=ppt/slides/_rels/slide1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6.xml"/><Relationship Id="rId1" Type="http://schemas.openxmlformats.org/officeDocument/2006/relationships/slideLayout" Target="../slideLayouts/slideLayout63.xml"/></Relationships>
</file>

<file path=ppt/slides/_rels/slide1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7.xml"/><Relationship Id="rId1" Type="http://schemas.openxmlformats.org/officeDocument/2006/relationships/slideLayout" Target="../slideLayouts/slideLayout63.xml"/><Relationship Id="rId4" Type="http://schemas.openxmlformats.org/officeDocument/2006/relationships/image" Target="../media/image84.jpeg"/></Relationships>
</file>

<file path=ppt/slides/_rels/slide1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8.xml"/><Relationship Id="rId1" Type="http://schemas.openxmlformats.org/officeDocument/2006/relationships/slideLayout" Target="../slideLayouts/slideLayout6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3.xml"/></Relationships>
</file>

<file path=ppt/slides/_rels/slide1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2.xml"/><Relationship Id="rId1" Type="http://schemas.openxmlformats.org/officeDocument/2006/relationships/slideLayout" Target="../slideLayouts/slideLayout63.xml"/></Relationships>
</file>

<file path=ppt/slides/_rels/slide17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3.xml"/></Relationships>
</file>

<file path=ppt/slides/_rels/slide1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3.xml"/><Relationship Id="rId1" Type="http://schemas.openxmlformats.org/officeDocument/2006/relationships/slideLayout" Target="../slideLayouts/slideLayout63.xml"/></Relationships>
</file>

<file path=ppt/slides/_rels/slide1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4.xml"/><Relationship Id="rId1" Type="http://schemas.openxmlformats.org/officeDocument/2006/relationships/slideLayout" Target="../slideLayouts/slideLayout63.xml"/></Relationships>
</file>

<file path=ppt/slides/_rels/slide1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5.xml"/><Relationship Id="rId1" Type="http://schemas.openxmlformats.org/officeDocument/2006/relationships/slideLayout" Target="../slideLayouts/slideLayout63.xml"/></Relationships>
</file>

<file path=ppt/slides/_rels/slide1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6.xml"/><Relationship Id="rId1" Type="http://schemas.openxmlformats.org/officeDocument/2006/relationships/slideLayout" Target="../slideLayouts/slideLayout63.xml"/></Relationships>
</file>

<file path=ppt/slides/_rels/slide1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7.xml"/><Relationship Id="rId1" Type="http://schemas.openxmlformats.org/officeDocument/2006/relationships/slideLayout" Target="../slideLayouts/slideLayout63.xml"/></Relationships>
</file>

<file path=ppt/slides/_rels/slide1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8.xml"/><Relationship Id="rId1" Type="http://schemas.openxmlformats.org/officeDocument/2006/relationships/slideLayout" Target="../slideLayouts/slideLayout63.xml"/></Relationships>
</file>

<file path=ppt/slides/_rels/slide17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9.xml"/><Relationship Id="rId1" Type="http://schemas.openxmlformats.org/officeDocument/2006/relationships/slideLayout" Target="../slideLayouts/slideLayout63.xml"/></Relationships>
</file>

<file path=ppt/slides/_rels/slide1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0.xml"/><Relationship Id="rId1" Type="http://schemas.openxmlformats.org/officeDocument/2006/relationships/slideLayout" Target="../slideLayouts/slideLayout6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3.xml"/></Relationships>
</file>

<file path=ppt/slides/_rels/slide1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6.xml"/><Relationship Id="rId1" Type="http://schemas.openxmlformats.org/officeDocument/2006/relationships/slideLayout" Target="../slideLayouts/slideLayout6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3.xml"/></Relationships>
</file>

<file path=ppt/slides/_rels/slide1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9.xml"/><Relationship Id="rId1" Type="http://schemas.openxmlformats.org/officeDocument/2006/relationships/slideLayout" Target="../slideLayouts/slideLayout63.xml"/><Relationship Id="rId4" Type="http://schemas.openxmlformats.org/officeDocument/2006/relationships/image" Target="../media/image96.png"/></Relationships>
</file>

<file path=ppt/slides/_rels/slide1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0.xml"/><Relationship Id="rId1" Type="http://schemas.openxmlformats.org/officeDocument/2006/relationships/slideLayout" Target="../slideLayouts/slideLayout63.xml"/></Relationships>
</file>

<file path=ppt/slides/_rels/slide1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1.xml"/><Relationship Id="rId1" Type="http://schemas.openxmlformats.org/officeDocument/2006/relationships/slideLayout" Target="../slideLayouts/slideLayout6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3.xml"/></Relationships>
</file>

<file path=ppt/slides/_rels/slide2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9.xml"/><Relationship Id="rId1" Type="http://schemas.openxmlformats.org/officeDocument/2006/relationships/slideLayout" Target="../slideLayouts/slideLayout63.xml"/></Relationships>
</file>

<file path=ppt/slides/_rels/slide2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0.xml"/><Relationship Id="rId1" Type="http://schemas.openxmlformats.org/officeDocument/2006/relationships/slideLayout" Target="../slideLayouts/slideLayout6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3.xml"/></Relationships>
</file>

<file path=ppt/slides/_rels/slide2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2.xml"/><Relationship Id="rId1" Type="http://schemas.openxmlformats.org/officeDocument/2006/relationships/slideLayout" Target="../slideLayouts/slideLayout63.xml"/></Relationships>
</file>

<file path=ppt/slides/_rels/slide2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3.xml"/><Relationship Id="rId1" Type="http://schemas.openxmlformats.org/officeDocument/2006/relationships/slideLayout" Target="../slideLayouts/slideLayout63.xml"/><Relationship Id="rId4" Type="http://schemas.openxmlformats.org/officeDocument/2006/relationships/image" Target="../media/image103.png"/></Relationships>
</file>

<file path=ppt/slides/_rels/slide2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4.xml"/><Relationship Id="rId1" Type="http://schemas.openxmlformats.org/officeDocument/2006/relationships/slideLayout" Target="../slideLayouts/slideLayout63.xml"/></Relationships>
</file>

<file path=ppt/slides/_rels/slide2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5.xml"/><Relationship Id="rId1" Type="http://schemas.openxmlformats.org/officeDocument/2006/relationships/slideLayout" Target="../slideLayouts/slideLayout63.xml"/></Relationships>
</file>

<file path=ppt/slides/_rels/slide2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6.xml"/><Relationship Id="rId1" Type="http://schemas.openxmlformats.org/officeDocument/2006/relationships/slideLayout" Target="../slideLayouts/slideLayout63.xml"/></Relationships>
</file>

<file path=ppt/slides/_rels/slide2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7.xml"/><Relationship Id="rId1" Type="http://schemas.openxmlformats.org/officeDocument/2006/relationships/slideLayout" Target="../slideLayouts/slideLayout63.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8.xml"/><Relationship Id="rId1" Type="http://schemas.openxmlformats.org/officeDocument/2006/relationships/slideLayout" Target="../slideLayouts/slideLayout63.xml"/></Relationships>
</file>

<file path=ppt/slides/_rels/slide2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9.xml"/><Relationship Id="rId1" Type="http://schemas.openxmlformats.org/officeDocument/2006/relationships/slideLayout" Target="../slideLayouts/slideLayout63.xml"/></Relationships>
</file>

<file path=ppt/slides/_rels/slide21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neo4j.com.cn/" TargetMode="External"/><Relationship Id="rId2" Type="http://schemas.openxmlformats.org/officeDocument/2006/relationships/hyperlink" Target="https://neo4j-contrib.github.io/neo4j-apoc-procedures" TargetMode="Externa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4.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6.xml"/><Relationship Id="rId5" Type="http://schemas.openxmlformats.org/officeDocument/2006/relationships/image" Target="../media/image50.png"/><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6.xml"/><Relationship Id="rId4" Type="http://schemas.openxmlformats.org/officeDocument/2006/relationships/hyperlink" Target="https://zh.wikipedia.org/wiki/%E6%9C%89%E5%90%91%E6%97%A0%E7%8E%AF%E5%9B%BE"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34.xml"/><Relationship Id="rId4" Type="http://schemas.openxmlformats.org/officeDocument/2006/relationships/image" Target="../media/image5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a:xfrm>
            <a:off x="6079060" y="1391821"/>
            <a:ext cx="5773416" cy="1325563"/>
          </a:xfrm>
        </p:spPr>
        <p:txBody>
          <a:bodyPr>
            <a:normAutofit fontScale="90000"/>
          </a:bodyPr>
          <a:lstStyle/>
          <a:p>
            <a:r>
              <a:rPr lang="zh-CN" altLang="en-US" dirty="0"/>
              <a:t>九、</a:t>
            </a:r>
            <a:r>
              <a:rPr lang="en-AU" dirty="0"/>
              <a:t>Neo4j</a:t>
            </a:r>
            <a:r>
              <a:rPr lang="zh-CN" altLang="en-US" dirty="0"/>
              <a:t>图数据分析（二）：路径搜索算法</a:t>
            </a:r>
            <a:r>
              <a:rPr lang="en-US" altLang="zh-CN" dirty="0"/>
              <a:t>(</a:t>
            </a:r>
            <a:r>
              <a:rPr lang="en-AU" altLang="zh-CN" dirty="0"/>
              <a:t>Path Finding)</a:t>
            </a:r>
            <a:endParaRPr lang="ru-RU" dirty="0"/>
          </a:p>
        </p:txBody>
      </p:sp>
      <p:sp>
        <p:nvSpPr>
          <p:cNvPr id="9" name="TextBox 8">
            <a:extLst>
              <a:ext uri="{FF2B5EF4-FFF2-40B4-BE49-F238E27FC236}">
                <a16:creationId xmlns="" xmlns:a16="http://schemas.microsoft.com/office/drawing/2014/main" id="{061681CA-C999-4551-9081-7BDE6332DD65}"/>
              </a:ext>
            </a:extLst>
          </p:cNvPr>
          <p:cNvSpPr txBox="1"/>
          <p:nvPr/>
        </p:nvSpPr>
        <p:spPr>
          <a:xfrm>
            <a:off x="7965440" y="609746"/>
            <a:ext cx="358648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2" name="Text Placeholder 4">
            <a:extLst>
              <a:ext uri="{FF2B5EF4-FFF2-40B4-BE49-F238E27FC236}">
                <a16:creationId xmlns="" xmlns:a16="http://schemas.microsoft.com/office/drawing/2014/main" id="{500696E9-0EAC-4347-BE10-EFACC90C3806}"/>
              </a:ext>
            </a:extLst>
          </p:cNvPr>
          <p:cNvSpPr txBox="1">
            <a:spLocks/>
          </p:cNvSpPr>
          <p:nvPr/>
        </p:nvSpPr>
        <p:spPr>
          <a:xfrm>
            <a:off x="6079060" y="3151892"/>
            <a:ext cx="5242160" cy="3336835"/>
          </a:xfrm>
          <a:prstGeom prst="rect">
            <a:avLst/>
          </a:prstGeom>
        </p:spPr>
        <p:txBody>
          <a:bodyPr>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什么是路径搜索算法？</a:t>
            </a:r>
          </a:p>
          <a:p>
            <a:pPr marL="285750" indent="-285750">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广度和深度优先搜索</a:t>
            </a:r>
          </a:p>
          <a:p>
            <a:pPr marL="285750" indent="-285750">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最短路径</a:t>
            </a:r>
          </a:p>
          <a:p>
            <a:pPr marL="285750" indent="-285750">
              <a:buFont typeface="Arial" panose="020B0604020202020204" pitchFamily="34" charset="0"/>
              <a:buChar char="•"/>
            </a:pPr>
            <a:r>
              <a:rPr lang="en-US" altLang="zh-CN" sz="1800" dirty="0">
                <a:solidFill>
                  <a:schemeClr val="tx1"/>
                </a:solidFill>
                <a:latin typeface="Microsoft YaHei" panose="020B0503020204020204" pitchFamily="34" charset="-122"/>
                <a:ea typeface="Microsoft YaHei" panose="020B0503020204020204" pitchFamily="34" charset="-122"/>
              </a:rPr>
              <a:t>A*</a:t>
            </a:r>
            <a:r>
              <a:rPr lang="zh-CN" altLang="en-US" sz="1800" dirty="0">
                <a:solidFill>
                  <a:schemeClr val="tx1"/>
                </a:solidFill>
                <a:latin typeface="Microsoft YaHei" panose="020B0503020204020204" pitchFamily="34" charset="-122"/>
                <a:ea typeface="Microsoft YaHei" panose="020B0503020204020204" pitchFamily="34" charset="-122"/>
              </a:rPr>
              <a:t>最短路径</a:t>
            </a:r>
            <a:endParaRPr lang="en-US" altLang="zh-CN" sz="1800" dirty="0">
              <a:solidFill>
                <a:schemeClr val="tx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单一源最短路径</a:t>
            </a:r>
            <a:endParaRPr lang="en-US" altLang="zh-CN" sz="1800" dirty="0">
              <a:solidFill>
                <a:schemeClr val="tx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全图最短路径</a:t>
            </a:r>
          </a:p>
          <a:p>
            <a:pPr marL="285750" indent="-285750">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最小生成树</a:t>
            </a:r>
          </a:p>
          <a:p>
            <a:pPr marL="285750" indent="-285750">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随机游走算法</a:t>
            </a:r>
            <a:endParaRPr lang="en-US" altLang="zh-CN" sz="1800" dirty="0">
              <a:solidFill>
                <a:schemeClr val="tx1"/>
              </a:solidFill>
              <a:latin typeface="Microsoft YaHei" panose="020B0503020204020204" pitchFamily="34" charset="-122"/>
              <a:ea typeface="Microsoft YaHei" panose="020B0503020204020204" pitchFamily="34" charset="-122"/>
            </a:endParaRPr>
          </a:p>
          <a:p>
            <a:pPr marL="0" indent="0">
              <a:buNone/>
            </a:pPr>
            <a:endParaRPr lang="zh-CN" altLang="en-US" sz="1800" dirty="0">
              <a:solidFill>
                <a:schemeClr val="tx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zh-CN" altLang="en-US" sz="1800" dirty="0">
              <a:solidFill>
                <a:schemeClr val="tx1"/>
              </a:solidFill>
              <a:latin typeface="Microsoft YaHei" panose="020B0503020204020204" pitchFamily="34" charset="-122"/>
              <a:ea typeface="Microsoft YaHei" panose="020B0503020204020204" pitchFamily="34" charset="-122"/>
            </a:endParaRPr>
          </a:p>
        </p:txBody>
      </p:sp>
      <p:pic>
        <p:nvPicPr>
          <p:cNvPr id="7" name="Picture Placeholder 6">
            <a:extLst>
              <a:ext uri="{FF2B5EF4-FFF2-40B4-BE49-F238E27FC236}">
                <a16:creationId xmlns="" xmlns:a16="http://schemas.microsoft.com/office/drawing/2014/main" id="{7BEAC35F-BBAB-4016-862F-4EDDED282BBF}"/>
              </a:ext>
            </a:extLst>
          </p:cNvPr>
          <p:cNvPicPr>
            <a:picLocks noGrp="1" noChangeAspect="1"/>
          </p:cNvPicPr>
          <p:nvPr>
            <p:ph type="pic" sz="quarter" idx="14"/>
          </p:nvPr>
        </p:nvPicPr>
        <p:blipFill>
          <a:blip r:embed="rId3"/>
          <a:srcRect l="1537" r="1537"/>
          <a:stretch>
            <a:fillRect/>
          </a:stretch>
        </p:blipFill>
        <p:spPr/>
      </p:pic>
      <p:sp>
        <p:nvSpPr>
          <p:cNvPr id="11" name="Rectangle 10">
            <a:extLst>
              <a:ext uri="{FF2B5EF4-FFF2-40B4-BE49-F238E27FC236}">
                <a16:creationId xmlns="" xmlns:a16="http://schemas.microsoft.com/office/drawing/2014/main" id="{04964BA3-5133-4A86-A39F-C80527A9C297}"/>
              </a:ext>
            </a:extLst>
          </p:cNvPr>
          <p:cNvSpPr/>
          <p:nvPr/>
        </p:nvSpPr>
        <p:spPr>
          <a:xfrm>
            <a:off x="11551920" y="148081"/>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88793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p:txBody>
          <a:bodyPr/>
          <a:lstStyle/>
          <a:p>
            <a:r>
              <a:rPr lang="zh-CN" altLang="en-US" dirty="0"/>
              <a:t>实战环节：两点之间最短路径</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lstStyle/>
          <a:p>
            <a:r>
              <a:rPr lang="zh-CN" altLang="en-US" i="0" dirty="0">
                <a:latin typeface="Microsoft YaHei" panose="020B0503020204020204" pitchFamily="34" charset="-122"/>
                <a:ea typeface="Microsoft YaHei" panose="020B0503020204020204" pitchFamily="34" charset="-122"/>
              </a:rPr>
              <a:t>搜索最短路径</a:t>
            </a:r>
            <a:endParaRPr lang="ru-RU"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1800" dirty="0">
                <a:latin typeface="Microsoft YaHei" panose="020B0503020204020204" pitchFamily="34" charset="-122"/>
                <a:ea typeface="Microsoft YaHei" panose="020B0503020204020204" pitchFamily="34" charset="-122"/>
              </a:rPr>
              <a:t>跳转次数</a:t>
            </a: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基于距离的最短路径</a:t>
            </a: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基于成本的最短路径</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US"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p>
          <a:p>
            <a:pPr algn="ctr"/>
            <a:endParaRPr lang="en-US" sz="2800" dirty="0">
              <a:latin typeface="Britannic Bold" panose="020B0903060703020204" pitchFamily="34" charset="0"/>
            </a:endParaRPr>
          </a:p>
        </p:txBody>
      </p:sp>
    </p:spTree>
    <p:extLst>
      <p:ext uri="{BB962C8B-B14F-4D97-AF65-F5344CB8AC3E}">
        <p14:creationId xmlns:p14="http://schemas.microsoft.com/office/powerpoint/2010/main" val="2409133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3108543"/>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为种子节点指定标签</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Home</a:t>
            </a:r>
            <a:r>
              <a:rPr lang="zh-CN" altLang="en-US" sz="1400" dirty="0">
                <a:latin typeface="Courier New" panose="02070309020205020404" pitchFamily="49" charset="0"/>
                <a:cs typeface="Courier New" panose="02070309020205020404" pitchFamily="49" charset="0"/>
              </a:rPr>
              <a:t>节点：</a:t>
            </a:r>
            <a:r>
              <a:rPr lang="en-US" altLang="zh-CN" sz="1400" dirty="0">
                <a:latin typeface="Courier New" panose="02070309020205020404" pitchFamily="49" charset="0"/>
                <a:cs typeface="Courier New" panose="02070309020205020404" pitchFamily="49" charset="0"/>
              </a:rPr>
              <a:t>community = 1</a:t>
            </a:r>
          </a:p>
          <a:p>
            <a:r>
              <a:rPr lang="en-US" altLang="zh-CN" sz="1400" dirty="0">
                <a:latin typeface="Courier New" panose="02070309020205020404" pitchFamily="49" charset="0"/>
                <a:cs typeface="Courier New" panose="02070309020205020404" pitchFamily="49" charset="0"/>
              </a:rPr>
              <a:t>//   - silo</a:t>
            </a:r>
            <a:r>
              <a:rPr lang="zh-CN" altLang="en-US" sz="1400" dirty="0">
                <a:latin typeface="Courier New" panose="02070309020205020404" pitchFamily="49" charset="0"/>
                <a:cs typeface="Courier New" panose="02070309020205020404" pitchFamily="49" charset="0"/>
              </a:rPr>
              <a:t>节点：</a:t>
            </a:r>
            <a:r>
              <a:rPr lang="en-AU" altLang="zh-CN" sz="1400" dirty="0">
                <a:latin typeface="Courier New" panose="02070309020205020404" pitchFamily="49" charset="0"/>
                <a:cs typeface="Courier New" panose="02070309020205020404" pitchFamily="49" charset="0"/>
              </a:rPr>
              <a:t>community = 2</a:t>
            </a:r>
            <a:endParaRPr lang="en-US" altLang="zh-CN" sz="1400" dirty="0">
              <a:latin typeface="Courier New" panose="02070309020205020404" pitchFamily="49" charset="0"/>
              <a:cs typeface="Courier New" panose="02070309020205020404" pitchFamily="49" charset="0"/>
            </a:endParaRPr>
          </a:p>
          <a:p>
            <a:endParaRPr lang="en-US"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通过标签传播发现图中的社区</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使用种子标签</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algo.labelPropagation.stream</a:t>
            </a:r>
            <a:r>
              <a:rPr lang="en-AU" altLang="zh-CN" sz="1400" dirty="0">
                <a:latin typeface="Courier New" panose="02070309020205020404" pitchFamily="49" charset="0"/>
                <a:cs typeface="Courier New" panose="02070309020205020404" pitchFamily="49" charset="0"/>
              </a:rPr>
              <a:t>("Page", "LINKS", </a:t>
            </a:r>
            <a:r>
              <a:rPr lang="en-US" altLang="zh-CN" sz="1400" dirty="0">
                <a:latin typeface="Courier New" panose="02070309020205020404" pitchFamily="49" charset="0"/>
                <a:cs typeface="Courier New" panose="02070309020205020404" pitchFamily="49" charset="0"/>
              </a:rPr>
              <a:t>{</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	iterations: 10</a:t>
            </a:r>
          </a:p>
          <a:p>
            <a:r>
              <a:rPr lang="en-AU" altLang="zh-CN" sz="1400" dirty="0">
                <a:latin typeface="Courier New" panose="02070309020205020404" pitchFamily="49" charset="0"/>
                <a:cs typeface="Courier New" panose="02070309020205020404" pitchFamily="49" charset="0"/>
              </a:rPr>
              <a:t>        , </a:t>
            </a:r>
            <a:r>
              <a:rPr lang="en-AU" altLang="zh-CN" sz="1400" dirty="0" err="1">
                <a:latin typeface="Courier New" panose="02070309020205020404" pitchFamily="49" charset="0"/>
                <a:cs typeface="Courier New" panose="02070309020205020404" pitchFamily="49" charset="0"/>
              </a:rPr>
              <a:t>partitionProperty</a:t>
            </a:r>
            <a:r>
              <a:rPr lang="en-AU" altLang="zh-CN" sz="1400" dirty="0">
                <a:latin typeface="Courier New" panose="02070309020205020404" pitchFamily="49" charset="0"/>
                <a:cs typeface="Courier New" panose="02070309020205020404" pitchFamily="49" charset="0"/>
              </a:rPr>
              <a:t>:'community'</a:t>
            </a:r>
          </a:p>
          <a:p>
            <a:r>
              <a:rPr lang="en-AU" altLang="zh-CN" sz="1400" dirty="0">
                <a:latin typeface="Courier New" panose="02070309020205020404" pitchFamily="49" charset="0"/>
                <a:cs typeface="Courier New" panose="02070309020205020404" pitchFamily="49" charset="0"/>
              </a:rPr>
              <a:t>        , </a:t>
            </a:r>
            <a:r>
              <a:rPr lang="en-AU" altLang="zh-CN" sz="1400" dirty="0" err="1">
                <a:latin typeface="Courier New" panose="02070309020205020404" pitchFamily="49" charset="0"/>
                <a:cs typeface="Courier New" panose="02070309020205020404" pitchFamily="49" charset="0"/>
              </a:rPr>
              <a:t>direction:'</a:t>
            </a:r>
            <a:r>
              <a:rPr lang="en-AU" altLang="zh-CN" sz="1400" dirty="0" err="1">
                <a:solidFill>
                  <a:srgbClr val="FF0000"/>
                </a:solidFill>
                <a:latin typeface="Courier New" panose="02070309020205020404" pitchFamily="49" charset="0"/>
                <a:cs typeface="Courier New" panose="02070309020205020404" pitchFamily="49" charset="0"/>
              </a:rPr>
              <a:t>OUTGOING</a:t>
            </a:r>
            <a:r>
              <a:rPr lang="en-AU" altLang="zh-CN" sz="1400" dirty="0">
                <a:latin typeface="Courier New" panose="02070309020205020404" pitchFamily="49" charset="0"/>
                <a:cs typeface="Courier New" panose="02070309020205020404" pitchFamily="49" charset="0"/>
              </a:rPr>
              <a:t>' })</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label</a:t>
            </a:r>
          </a:p>
          <a:p>
            <a:r>
              <a:rPr lang="en-AU" altLang="zh-CN" sz="1400" dirty="0">
                <a:latin typeface="Courier New" panose="02070309020205020404" pitchFamily="49" charset="0"/>
                <a:cs typeface="Courier New" panose="02070309020205020404" pitchFamily="49" charset="0"/>
              </a:rPr>
              <a:t>RETURN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label </a:t>
            </a:r>
          </a:p>
          <a:p>
            <a:r>
              <a:rPr lang="en-AU" altLang="zh-CN" sz="1400" dirty="0">
                <a:latin typeface="Courier New" panose="02070309020205020404" pitchFamily="49" charset="0"/>
                <a:cs typeface="Courier New" panose="02070309020205020404" pitchFamily="49" charset="0"/>
              </a:rPr>
              <a:t>ORDER BY label ASC,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ASC</a:t>
            </a: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实战环节：标签传播</a:t>
            </a:r>
            <a:r>
              <a:rPr lang="en-US" altLang="zh-CN" sz="3200" dirty="0"/>
              <a:t>(</a:t>
            </a:r>
            <a:r>
              <a:rPr lang="zh-CN" altLang="en-US" sz="3200" dirty="0"/>
              <a:t>续</a:t>
            </a:r>
            <a:r>
              <a:rPr lang="en-US" altLang="zh-CN" sz="3200" dirty="0"/>
              <a:t>)</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9</a:t>
            </a:r>
            <a:endParaRPr lang="en-AU" dirty="0">
              <a:solidFill>
                <a:schemeClr val="bg1"/>
              </a:solidFill>
            </a:endParaRPr>
          </a:p>
        </p:txBody>
      </p:sp>
      <p:pic>
        <p:nvPicPr>
          <p:cNvPr id="2" name="Picture 1">
            <a:extLst>
              <a:ext uri="{FF2B5EF4-FFF2-40B4-BE49-F238E27FC236}">
                <a16:creationId xmlns="" xmlns:a16="http://schemas.microsoft.com/office/drawing/2014/main" id="{AABF11C0-F0FC-4AB2-BE1B-99EFCE41AAEA}"/>
              </a:ext>
            </a:extLst>
          </p:cNvPr>
          <p:cNvPicPr>
            <a:picLocks noChangeAspect="1"/>
          </p:cNvPicPr>
          <p:nvPr/>
        </p:nvPicPr>
        <p:blipFill>
          <a:blip r:embed="rId3"/>
          <a:stretch>
            <a:fillRect/>
          </a:stretch>
        </p:blipFill>
        <p:spPr>
          <a:xfrm>
            <a:off x="6868160" y="2949241"/>
            <a:ext cx="4145248" cy="3517349"/>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 xmlns:a16="http://schemas.microsoft.com/office/drawing/2014/main" id="{74BF0285-95F5-4546-97EF-595988F22E31}"/>
              </a:ext>
            </a:extLst>
          </p:cNvPr>
          <p:cNvSpPr txBox="1"/>
          <p:nvPr/>
        </p:nvSpPr>
        <p:spPr>
          <a:xfrm>
            <a:off x="7939024" y="4777232"/>
            <a:ext cx="369824" cy="369332"/>
          </a:xfrm>
          <a:prstGeom prst="rect">
            <a:avLst/>
          </a:prstGeom>
          <a:noFill/>
        </p:spPr>
        <p:txBody>
          <a:bodyPr wrap="square" rtlCol="0">
            <a:spAutoFit/>
          </a:bodyPr>
          <a:lstStyle/>
          <a:p>
            <a:r>
              <a:rPr lang="en-US" altLang="zh-CN" dirty="0">
                <a:solidFill>
                  <a:srgbClr val="FF0000"/>
                </a:solidFill>
              </a:rPr>
              <a:t>1</a:t>
            </a:r>
            <a:endParaRPr lang="en-AU" dirty="0">
              <a:solidFill>
                <a:srgbClr val="FF0000"/>
              </a:solidFill>
            </a:endParaRPr>
          </a:p>
        </p:txBody>
      </p:sp>
      <p:sp>
        <p:nvSpPr>
          <p:cNvPr id="13" name="TextBox 12">
            <a:extLst>
              <a:ext uri="{FF2B5EF4-FFF2-40B4-BE49-F238E27FC236}">
                <a16:creationId xmlns="" xmlns:a16="http://schemas.microsoft.com/office/drawing/2014/main" id="{CA99F155-BE64-4936-AA05-521731A30DFC}"/>
              </a:ext>
            </a:extLst>
          </p:cNvPr>
          <p:cNvSpPr txBox="1"/>
          <p:nvPr/>
        </p:nvSpPr>
        <p:spPr>
          <a:xfrm>
            <a:off x="10554208" y="4750341"/>
            <a:ext cx="369824" cy="369332"/>
          </a:xfrm>
          <a:prstGeom prst="rect">
            <a:avLst/>
          </a:prstGeom>
          <a:noFill/>
        </p:spPr>
        <p:txBody>
          <a:bodyPr wrap="square" rtlCol="0">
            <a:spAutoFit/>
          </a:bodyPr>
          <a:lstStyle/>
          <a:p>
            <a:r>
              <a:rPr lang="en-US" altLang="zh-CN" dirty="0">
                <a:solidFill>
                  <a:srgbClr val="FF0000"/>
                </a:solidFill>
              </a:rPr>
              <a:t>2</a:t>
            </a:r>
            <a:endParaRPr lang="en-AU" dirty="0">
              <a:solidFill>
                <a:srgbClr val="FF0000"/>
              </a:solidFill>
            </a:endParaRPr>
          </a:p>
        </p:txBody>
      </p:sp>
      <p:sp>
        <p:nvSpPr>
          <p:cNvPr id="5" name="Oval 4">
            <a:extLst>
              <a:ext uri="{FF2B5EF4-FFF2-40B4-BE49-F238E27FC236}">
                <a16:creationId xmlns="" xmlns:a16="http://schemas.microsoft.com/office/drawing/2014/main" id="{D6EA4B12-784C-4D73-A0C9-F605A4BF1C77}"/>
              </a:ext>
            </a:extLst>
          </p:cNvPr>
          <p:cNvSpPr/>
          <p:nvPr/>
        </p:nvSpPr>
        <p:spPr>
          <a:xfrm>
            <a:off x="7951200" y="4819125"/>
            <a:ext cx="268224" cy="2855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 xmlns:a16="http://schemas.microsoft.com/office/drawing/2014/main" id="{C7A0F298-3878-4E49-8A30-692012F599F0}"/>
              </a:ext>
            </a:extLst>
          </p:cNvPr>
          <p:cNvSpPr/>
          <p:nvPr/>
        </p:nvSpPr>
        <p:spPr>
          <a:xfrm>
            <a:off x="10566384" y="4792234"/>
            <a:ext cx="268224" cy="2855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 xmlns:a16="http://schemas.microsoft.com/office/drawing/2014/main" id="{F404C1D5-0A83-4A63-8639-5CCB36F2D15E}"/>
              </a:ext>
            </a:extLst>
          </p:cNvPr>
          <p:cNvSpPr txBox="1"/>
          <p:nvPr/>
        </p:nvSpPr>
        <p:spPr>
          <a:xfrm>
            <a:off x="1056583" y="4684899"/>
            <a:ext cx="4145248" cy="923330"/>
          </a:xfrm>
          <a:prstGeom prst="rect">
            <a:avLst/>
          </a:prstGeom>
          <a:noFill/>
        </p:spPr>
        <p:txBody>
          <a:bodyPr wrap="square" rtlCol="0">
            <a:spAutoFit/>
          </a:bodyPr>
          <a:lstStyle/>
          <a:p>
            <a:r>
              <a:rPr lang="zh-CN" altLang="en-US" dirty="0">
                <a:solidFill>
                  <a:schemeClr val="tx2">
                    <a:lumMod val="50000"/>
                  </a:schemeClr>
                </a:solidFill>
                <a:latin typeface="Microsoft YaHei" panose="020B0503020204020204" pitchFamily="34" charset="-122"/>
                <a:ea typeface="Microsoft YaHei" panose="020B0503020204020204" pitchFamily="34" charset="-122"/>
              </a:rPr>
              <a:t>上面的查询中，如果将关系的方向改成</a:t>
            </a:r>
            <a:r>
              <a:rPr lang="en-AU" altLang="zh-CN" dirty="0">
                <a:solidFill>
                  <a:schemeClr val="tx2">
                    <a:lumMod val="50000"/>
                  </a:schemeClr>
                </a:solidFill>
                <a:latin typeface="Microsoft YaHei" panose="020B0503020204020204" pitchFamily="34" charset="-122"/>
                <a:ea typeface="Microsoft YaHei" panose="020B0503020204020204" pitchFamily="34" charset="-122"/>
              </a:rPr>
              <a:t>INCOMING</a:t>
            </a:r>
            <a:r>
              <a:rPr lang="zh-CN" altLang="en-US" dirty="0">
                <a:solidFill>
                  <a:schemeClr val="tx2">
                    <a:lumMod val="50000"/>
                  </a:schemeClr>
                </a:solidFill>
                <a:latin typeface="Microsoft YaHei" panose="020B0503020204020204" pitchFamily="34" charset="-122"/>
                <a:ea typeface="Microsoft YaHei" panose="020B0503020204020204" pitchFamily="34" charset="-122"/>
              </a:rPr>
              <a:t>，结果会有什么不同？</a:t>
            </a:r>
            <a:endParaRPr lang="en-AU" altLang="zh-CN" dirty="0">
              <a:solidFill>
                <a:schemeClr val="tx2">
                  <a:lumMod val="50000"/>
                </a:schemeClr>
              </a:solidFill>
              <a:latin typeface="Microsoft YaHei" panose="020B0503020204020204" pitchFamily="34" charset="-122"/>
              <a:ea typeface="Microsoft YaHei" panose="020B0503020204020204" pitchFamily="34" charset="-122"/>
            </a:endParaRPr>
          </a:p>
          <a:p>
            <a:endParaRPr lang="en-AU" dirty="0">
              <a:solidFill>
                <a:schemeClr val="tx2">
                  <a:lumMod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758998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normAutofit/>
          </a:bodyPr>
          <a:lstStyle/>
          <a:p>
            <a:r>
              <a:rPr lang="en-US" altLang="zh-CN" dirty="0"/>
              <a:t>6 – </a:t>
            </a:r>
            <a:r>
              <a:rPr lang="en-AU" altLang="zh-CN" dirty="0"/>
              <a:t>Louvain</a:t>
            </a:r>
            <a:r>
              <a:rPr lang="zh-CN" altLang="en-US" dirty="0"/>
              <a:t>模块度算法</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模块度旨在衡量网络划分为模块（也称为组、集群或社区）的强度。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2516" y="982439"/>
            <a:ext cx="5918604" cy="2118127"/>
          </a:xfrm>
        </p:spPr>
        <p:txBody>
          <a:bodyPr/>
          <a:lstStyle/>
          <a:p>
            <a:r>
              <a:rPr lang="en-US" altLang="zh-CN" sz="2000" dirty="0">
                <a:latin typeface="Microsoft YaHei" panose="020B0503020204020204" pitchFamily="34" charset="-122"/>
                <a:ea typeface="Microsoft YaHei" panose="020B0503020204020204" pitchFamily="34" charset="-122"/>
              </a:rPr>
              <a:t>      Louvain(</a:t>
            </a:r>
            <a:r>
              <a:rPr lang="zh-CN" altLang="en-US" sz="2000" dirty="0">
                <a:latin typeface="Microsoft YaHei" panose="020B0503020204020204" pitchFamily="34" charset="-122"/>
                <a:ea typeface="Microsoft YaHei" panose="020B0503020204020204" pitchFamily="34" charset="-122"/>
              </a:rPr>
              <a:t>“鲁汶算法”</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模块度算法是一种用于</a:t>
            </a:r>
            <a:r>
              <a:rPr lang="zh-CN" altLang="en-US" sz="2000" dirty="0">
                <a:solidFill>
                  <a:srgbClr val="0070C0"/>
                </a:solidFill>
                <a:latin typeface="Microsoft YaHei" panose="020B0503020204020204" pitchFamily="34" charset="-122"/>
                <a:ea typeface="Microsoft YaHei" panose="020B0503020204020204" pitchFamily="34" charset="-122"/>
              </a:rPr>
              <a:t>检测网络中社区</a:t>
            </a:r>
            <a:r>
              <a:rPr lang="zh-CN" altLang="en-US" sz="2000" dirty="0">
                <a:latin typeface="Microsoft YaHei" panose="020B0503020204020204" pitchFamily="34" charset="-122"/>
                <a:ea typeface="Microsoft YaHei" panose="020B0503020204020204" pitchFamily="34" charset="-122"/>
              </a:rPr>
              <a:t>的算法；该算法于</a:t>
            </a:r>
            <a:r>
              <a:rPr lang="en-US" altLang="zh-CN" sz="2000" dirty="0">
                <a:latin typeface="Microsoft YaHei" panose="020B0503020204020204" pitchFamily="34" charset="-122"/>
                <a:ea typeface="Microsoft YaHei" panose="020B0503020204020204" pitchFamily="34" charset="-122"/>
              </a:rPr>
              <a:t>2008</a:t>
            </a:r>
            <a:r>
              <a:rPr lang="zh-CN" altLang="en-US" sz="2000" dirty="0">
                <a:latin typeface="Microsoft YaHei" panose="020B0503020204020204" pitchFamily="34" charset="-122"/>
                <a:ea typeface="Microsoft YaHei" panose="020B0503020204020204" pitchFamily="34" charset="-122"/>
              </a:rPr>
              <a:t>年由鲁汶大学的作者提出，因此得名。该算法也是同类基于模块度的算法中运行速度最快的一个。</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要理解</a:t>
            </a:r>
            <a:r>
              <a:rPr lang="en-AU" altLang="zh-CN" sz="2000" dirty="0">
                <a:latin typeface="Microsoft YaHei" panose="020B0503020204020204" pitchFamily="34" charset="-122"/>
                <a:ea typeface="Microsoft YaHei" panose="020B0503020204020204" pitchFamily="34" charset="-122"/>
              </a:rPr>
              <a:t>Louvain</a:t>
            </a:r>
            <a:r>
              <a:rPr lang="zh-CN" altLang="en-US" sz="2000" dirty="0">
                <a:latin typeface="Microsoft YaHei" panose="020B0503020204020204" pitchFamily="34" charset="-122"/>
                <a:ea typeface="Microsoft YaHei" panose="020B0503020204020204" pitchFamily="34" charset="-122"/>
              </a:rPr>
              <a:t>算法的思想，首先需要理解“模块度”的概念。模块度旨在衡量网络划分为模块（也称为组、集群或社区）的</a:t>
            </a:r>
            <a:r>
              <a:rPr lang="zh-CN" altLang="en-US" sz="2000" dirty="0">
                <a:solidFill>
                  <a:srgbClr val="0070C0"/>
                </a:solidFill>
                <a:latin typeface="Microsoft YaHei" panose="020B0503020204020204" pitchFamily="34" charset="-122"/>
                <a:ea typeface="Microsoft YaHei" panose="020B0503020204020204" pitchFamily="34" charset="-122"/>
              </a:rPr>
              <a:t>强度</a:t>
            </a:r>
            <a:r>
              <a:rPr lang="zh-CN" altLang="en-US" sz="2000" dirty="0">
                <a:latin typeface="Microsoft YaHei" panose="020B0503020204020204" pitchFamily="34" charset="-122"/>
                <a:ea typeface="Microsoft YaHei" panose="020B0503020204020204" pitchFamily="34" charset="-122"/>
              </a:rPr>
              <a:t>。具有高模块度的网络在模块内的节点之间具有密集连接，但是在不同模块中的节点之间具有稀疏连接。</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模块度</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的取值在</a:t>
            </a:r>
            <a:r>
              <a:rPr lang="en-AU" altLang="zh-CN" sz="2000" dirty="0">
                <a:latin typeface="Microsoft YaHei" panose="020B0503020204020204" pitchFamily="34" charset="-122"/>
                <a:ea typeface="Microsoft YaHei" panose="020B0503020204020204" pitchFamily="34" charset="-122"/>
              </a:rPr>
              <a:t>[-1,1]</a:t>
            </a:r>
            <a:r>
              <a:rPr lang="zh-CN" altLang="en-US" sz="2000" dirty="0">
                <a:latin typeface="Microsoft YaHei" panose="020B0503020204020204" pitchFamily="34" charset="-122"/>
                <a:ea typeface="Microsoft YaHei" panose="020B0503020204020204" pitchFamily="34" charset="-122"/>
              </a:rPr>
              <a:t>之间。如果模块内边的数量超过基于</a:t>
            </a:r>
            <a:r>
              <a:rPr lang="zh-CN" altLang="en-US" sz="2000" dirty="0">
                <a:solidFill>
                  <a:srgbClr val="0070C0"/>
                </a:solidFill>
                <a:latin typeface="Microsoft YaHei" panose="020B0503020204020204" pitchFamily="34" charset="-122"/>
                <a:ea typeface="Microsoft YaHei" panose="020B0503020204020204" pitchFamily="34" charset="-122"/>
              </a:rPr>
              <a:t>随机原则</a:t>
            </a:r>
            <a:r>
              <a:rPr lang="zh-CN" altLang="en-US" sz="2000" dirty="0">
                <a:latin typeface="Microsoft YaHei" panose="020B0503020204020204" pitchFamily="34" charset="-122"/>
                <a:ea typeface="Microsoft YaHei" panose="020B0503020204020204" pitchFamily="34" charset="-122"/>
              </a:rPr>
              <a:t>产生的预期边的数量，则为正。一般网络的</a:t>
            </a:r>
            <a:r>
              <a:rPr lang="en-US" altLang="zh-CN" sz="2000" dirty="0">
                <a:latin typeface="Microsoft YaHei" panose="020B0503020204020204" pitchFamily="34" charset="-122"/>
                <a:ea typeface="Microsoft YaHei" panose="020B0503020204020204" pitchFamily="34" charset="-122"/>
              </a:rPr>
              <a:t>Q</a:t>
            </a:r>
            <a:r>
              <a:rPr lang="zh-CN" altLang="en-US" sz="2000" dirty="0">
                <a:latin typeface="Microsoft YaHei" panose="020B0503020204020204" pitchFamily="34" charset="-122"/>
                <a:ea typeface="Microsoft YaHei" panose="020B0503020204020204" pitchFamily="34" charset="-122"/>
              </a:rPr>
              <a:t>值在</a:t>
            </a:r>
            <a:r>
              <a:rPr lang="en-US" altLang="zh-CN" sz="2000" dirty="0">
                <a:latin typeface="Microsoft YaHei" panose="020B0503020204020204" pitchFamily="34" charset="-122"/>
                <a:ea typeface="Microsoft YaHei" panose="020B0503020204020204" pitchFamily="34" charset="-122"/>
              </a:rPr>
              <a:t>0.3 ~ 0.7</a:t>
            </a:r>
            <a:r>
              <a:rPr lang="zh-CN" altLang="en-US" sz="2000" dirty="0">
                <a:latin typeface="Microsoft YaHei" panose="020B0503020204020204" pitchFamily="34" charset="-122"/>
                <a:ea typeface="Microsoft YaHei" panose="020B0503020204020204" pitchFamily="34" charset="-122"/>
              </a:rPr>
              <a:t>之间，说明模块具有良好的结构。</a:t>
            </a: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基于模块度的</a:t>
            </a:r>
            <a:r>
              <a:rPr lang="en-AU" altLang="zh-CN" sz="2000" dirty="0">
                <a:latin typeface="Microsoft YaHei" panose="020B0503020204020204" pitchFamily="34" charset="-122"/>
                <a:ea typeface="Microsoft YaHei" panose="020B0503020204020204" pitchFamily="34" charset="-122"/>
              </a:rPr>
              <a:t>Louvain</a:t>
            </a:r>
            <a:r>
              <a:rPr lang="zh-CN" altLang="en-US" sz="2000" dirty="0">
                <a:latin typeface="Microsoft YaHei" panose="020B0503020204020204" pitchFamily="34" charset="-122"/>
                <a:ea typeface="Microsoft YaHei" panose="020B0503020204020204" pitchFamily="34" charset="-122"/>
              </a:rPr>
              <a:t>算法就是在寻找一种节点分类结果使得每个社区的模块度的达到最大值，这就使之成为一个</a:t>
            </a:r>
            <a:r>
              <a:rPr lang="zh-CN" altLang="en-US" sz="2000" dirty="0">
                <a:solidFill>
                  <a:srgbClr val="0070C0"/>
                </a:solidFill>
                <a:latin typeface="Microsoft YaHei" panose="020B0503020204020204" pitchFamily="34" charset="-122"/>
                <a:ea typeface="Microsoft YaHei" panose="020B0503020204020204" pitchFamily="34" charset="-122"/>
              </a:rPr>
              <a:t>最优化问题</a:t>
            </a:r>
            <a:r>
              <a:rPr lang="zh-CN" altLang="en-US" sz="2000" dirty="0">
                <a:latin typeface="Microsoft YaHei" panose="020B0503020204020204" pitchFamily="34" charset="-122"/>
                <a:ea typeface="Microsoft YaHei" panose="020B0503020204020204" pitchFamily="34" charset="-122"/>
              </a:rPr>
              <a:t>。</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330684851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normAutofit/>
          </a:bodyPr>
          <a:lstStyle/>
          <a:p>
            <a:r>
              <a:rPr lang="en-US" altLang="zh-CN" dirty="0"/>
              <a:t>6 – </a:t>
            </a:r>
            <a:r>
              <a:rPr lang="en-AU" altLang="zh-CN" dirty="0"/>
              <a:t>Louvain</a:t>
            </a:r>
            <a:r>
              <a:rPr lang="zh-CN" altLang="en-US" dirty="0"/>
              <a:t>模块度算法</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模块度旨在衡量网络划分为模块（也称为组、集群或社区）的强度。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2516" y="910282"/>
            <a:ext cx="5918604" cy="2118127"/>
          </a:xfrm>
        </p:spPr>
        <p:txBody>
          <a:bodyPr/>
          <a:lstStyle/>
          <a:p>
            <a:r>
              <a:rPr lang="en-US" altLang="zh-CN" sz="2000" dirty="0">
                <a:latin typeface="Microsoft YaHei" panose="020B0503020204020204" pitchFamily="34" charset="-122"/>
                <a:ea typeface="Microsoft YaHei" panose="020B0503020204020204" pitchFamily="34" charset="-122"/>
              </a:rPr>
              <a:t>Louvain</a:t>
            </a:r>
            <a:r>
              <a:rPr lang="zh-CN" altLang="en-US" sz="2000" dirty="0">
                <a:latin typeface="Microsoft YaHei" panose="020B0503020204020204" pitchFamily="34" charset="-122"/>
                <a:ea typeface="Microsoft YaHei" panose="020B0503020204020204" pitchFamily="34" charset="-122"/>
              </a:rPr>
              <a:t>算法包括重复应用两个步骤：</a:t>
            </a:r>
            <a:endParaRPr lang="en-AU" altLang="zh-CN" sz="2000" dirty="0">
              <a:latin typeface="Microsoft YaHei" panose="020B0503020204020204" pitchFamily="34" charset="-122"/>
              <a:ea typeface="Microsoft YaHei" panose="020B0503020204020204" pitchFamily="34" charset="-122"/>
            </a:endParaRPr>
          </a:p>
          <a:p>
            <a:pPr marL="690563" indent="-293688">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第一步是按照一种“贪心算法”将节点快速分配给某个社区，这有利于模块的本地优化；</a:t>
            </a:r>
            <a:endParaRPr lang="en-AU" altLang="zh-CN" sz="2000" dirty="0">
              <a:latin typeface="Microsoft YaHei" panose="020B0503020204020204" pitchFamily="34" charset="-122"/>
              <a:ea typeface="Microsoft YaHei" panose="020B0503020204020204" pitchFamily="34" charset="-122"/>
            </a:endParaRPr>
          </a:p>
          <a:p>
            <a:pPr marL="690563" indent="-293688">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第二步是基于第一步中找到的社区、得到一个粗粒度网络。重复这两个步骤，直到重新分配节点的社区已经不可能再进一步增加社区的模块度</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最大化</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Louvain</a:t>
            </a:r>
            <a:r>
              <a:rPr lang="zh-CN" altLang="en-US" sz="2000" dirty="0">
                <a:latin typeface="Microsoft YaHei" panose="020B0503020204020204" pitchFamily="34" charset="-122"/>
                <a:ea typeface="Microsoft YaHei" panose="020B0503020204020204" pitchFamily="34" charset="-122"/>
              </a:rPr>
              <a:t>算法使用下面的公式计算全图的模块度：</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其中：</a:t>
            </a:r>
            <a:r>
              <a:rPr lang="en-US" altLang="zh-CN" sz="1800" dirty="0">
                <a:latin typeface="Microsoft YaHei" panose="020B0503020204020204" pitchFamily="34" charset="-122"/>
                <a:ea typeface="Microsoft YaHei" panose="020B0503020204020204" pitchFamily="34" charset="-122"/>
              </a:rPr>
              <a:t>L – </a:t>
            </a:r>
            <a:r>
              <a:rPr lang="zh-CN" altLang="en-US" sz="1800" dirty="0">
                <a:latin typeface="Microsoft YaHei" panose="020B0503020204020204" pitchFamily="34" charset="-122"/>
                <a:ea typeface="Microsoft YaHei" panose="020B0503020204020204" pitchFamily="34" charset="-122"/>
              </a:rPr>
              <a:t>图中所有关系的总数，</a:t>
            </a:r>
            <a:r>
              <a:rPr lang="en-AU" altLang="zh-CN" sz="1800" dirty="0" err="1">
                <a:latin typeface="Microsoft YaHei" panose="020B0503020204020204" pitchFamily="34" charset="-122"/>
                <a:ea typeface="Microsoft YaHei" panose="020B0503020204020204" pitchFamily="34" charset="-122"/>
              </a:rPr>
              <a:t>L</a:t>
            </a:r>
            <a:r>
              <a:rPr lang="en-AU" altLang="zh-CN" sz="1800" baseline="-25000" dirty="0" err="1">
                <a:latin typeface="Microsoft YaHei" panose="020B0503020204020204" pitchFamily="34" charset="-122"/>
                <a:ea typeface="Microsoft YaHei" panose="020B0503020204020204" pitchFamily="34" charset="-122"/>
              </a:rPr>
              <a:t>c</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模块</a:t>
            </a:r>
            <a:r>
              <a:rPr lang="en-US" altLang="zh-CN" sz="1800" dirty="0">
                <a:latin typeface="Microsoft YaHei" panose="020B0503020204020204" pitchFamily="34" charset="-122"/>
                <a:ea typeface="Microsoft YaHei" panose="020B0503020204020204" pitchFamily="34" charset="-122"/>
              </a:rPr>
              <a:t>c</a:t>
            </a:r>
            <a:r>
              <a:rPr lang="zh-CN" altLang="en-US" sz="1800" dirty="0">
                <a:latin typeface="Microsoft YaHei" panose="020B0503020204020204" pitchFamily="34" charset="-122"/>
                <a:ea typeface="Microsoft YaHei" panose="020B0503020204020204" pitchFamily="34" charset="-122"/>
              </a:rPr>
              <a:t>中关系的总数，</a:t>
            </a:r>
            <a:r>
              <a:rPr lang="en-AU" altLang="zh-CN" sz="1800" dirty="0">
                <a:latin typeface="Microsoft YaHei" panose="020B0503020204020204" pitchFamily="34" charset="-122"/>
                <a:ea typeface="Microsoft YaHei" panose="020B0503020204020204" pitchFamily="34" charset="-122"/>
              </a:rPr>
              <a:t>k</a:t>
            </a:r>
            <a:r>
              <a:rPr lang="en-AU" altLang="zh-CN" sz="1800" baseline="-25000" dirty="0">
                <a:latin typeface="Microsoft YaHei" panose="020B0503020204020204" pitchFamily="34" charset="-122"/>
                <a:ea typeface="Microsoft YaHei" panose="020B0503020204020204" pitchFamily="34" charset="-122"/>
              </a:rPr>
              <a:t>c</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模块</a:t>
            </a:r>
            <a:r>
              <a:rPr lang="en-AU" altLang="zh-CN" sz="1800" dirty="0">
                <a:latin typeface="Microsoft YaHei" panose="020B0503020204020204" pitchFamily="34" charset="-122"/>
                <a:ea typeface="Microsoft YaHei" panose="020B0503020204020204" pitchFamily="34" charset="-122"/>
              </a:rPr>
              <a:t>c</a:t>
            </a:r>
            <a:r>
              <a:rPr lang="zh-CN" altLang="en-US" sz="1800" dirty="0">
                <a:latin typeface="Microsoft YaHei" panose="020B0503020204020204" pitchFamily="34" charset="-122"/>
                <a:ea typeface="Microsoft YaHei" panose="020B0503020204020204" pitchFamily="34" charset="-122"/>
              </a:rPr>
              <a:t>中所有节点的度的总和</a:t>
            </a:r>
          </a:p>
          <a:p>
            <a:endParaRPr lang="zh-CN" alt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3" name="Picture 2">
            <a:extLst>
              <a:ext uri="{FF2B5EF4-FFF2-40B4-BE49-F238E27FC236}">
                <a16:creationId xmlns="" xmlns:a16="http://schemas.microsoft.com/office/drawing/2014/main" id="{5D116A19-E590-41C1-9BDC-D439360271E1}"/>
              </a:ext>
            </a:extLst>
          </p:cNvPr>
          <p:cNvPicPr>
            <a:picLocks noChangeAspect="1"/>
          </p:cNvPicPr>
          <p:nvPr/>
        </p:nvPicPr>
        <p:blipFill>
          <a:blip r:embed="rId3"/>
          <a:stretch>
            <a:fillRect/>
          </a:stretch>
        </p:blipFill>
        <p:spPr>
          <a:xfrm>
            <a:off x="6305436" y="3829592"/>
            <a:ext cx="2629128" cy="861135"/>
          </a:xfrm>
          <a:prstGeom prst="rect">
            <a:avLst/>
          </a:prstGeom>
        </p:spPr>
      </p:pic>
    </p:spTree>
    <p:extLst>
      <p:ext uri="{BB962C8B-B14F-4D97-AF65-F5344CB8AC3E}">
        <p14:creationId xmlns:p14="http://schemas.microsoft.com/office/powerpoint/2010/main" val="12641920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normAutofit/>
          </a:bodyPr>
          <a:lstStyle/>
          <a:p>
            <a:r>
              <a:rPr lang="en-US" altLang="zh-CN" dirty="0"/>
              <a:t>6 – </a:t>
            </a:r>
            <a:r>
              <a:rPr lang="en-AU" altLang="zh-CN" dirty="0"/>
              <a:t>Louvain</a:t>
            </a:r>
            <a:r>
              <a:rPr lang="zh-CN" altLang="en-US" dirty="0"/>
              <a:t>模块度算法</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模块度旨在衡量网络划分为模块（也称为组、集群或社区）的强度。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2516" y="910282"/>
            <a:ext cx="5918604" cy="2118127"/>
          </a:xfrm>
        </p:spPr>
        <p:txBody>
          <a:bodyPr/>
          <a:lstStyle/>
          <a:p>
            <a:r>
              <a:rPr lang="zh-CN" altLang="en-US" sz="2000" dirty="0">
                <a:latin typeface="Microsoft YaHei" panose="020B0503020204020204" pitchFamily="34" charset="-122"/>
                <a:ea typeface="Microsoft YaHei" panose="020B0503020204020204" pitchFamily="34" charset="-122"/>
              </a:rPr>
              <a:t>模块度的例子</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2" name="Picture 1">
            <a:extLst>
              <a:ext uri="{FF2B5EF4-FFF2-40B4-BE49-F238E27FC236}">
                <a16:creationId xmlns="" xmlns:a16="http://schemas.microsoft.com/office/drawing/2014/main" id="{14402D54-F58D-4377-B5BD-87AA013FA85A}"/>
              </a:ext>
            </a:extLst>
          </p:cNvPr>
          <p:cNvPicPr>
            <a:picLocks noChangeAspect="1"/>
          </p:cNvPicPr>
          <p:nvPr/>
        </p:nvPicPr>
        <p:blipFill>
          <a:blip r:embed="rId3"/>
          <a:stretch>
            <a:fillRect/>
          </a:stretch>
        </p:blipFill>
        <p:spPr>
          <a:xfrm>
            <a:off x="5428528" y="1458506"/>
            <a:ext cx="6413854" cy="4579612"/>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 xmlns:a16="http://schemas.microsoft.com/office/drawing/2014/main" id="{935A4B17-4035-4AAA-8441-564D3458164D}"/>
              </a:ext>
            </a:extLst>
          </p:cNvPr>
          <p:cNvSpPr txBox="1"/>
          <p:nvPr/>
        </p:nvSpPr>
        <p:spPr>
          <a:xfrm>
            <a:off x="5996940" y="3053413"/>
            <a:ext cx="1668780" cy="738664"/>
          </a:xfrm>
          <a:prstGeom prst="rect">
            <a:avLst/>
          </a:prstGeom>
          <a:solidFill>
            <a:schemeClr val="bg1"/>
          </a:solidFill>
        </p:spPr>
        <p:txBody>
          <a:bodyPr wrap="square" rtlCol="0">
            <a:spAutoFit/>
          </a:bodyPr>
          <a:lstStyle/>
          <a:p>
            <a:pPr algn="ctr"/>
            <a:r>
              <a:rPr lang="zh-CN" altLang="en-US" sz="1400" dirty="0">
                <a:solidFill>
                  <a:schemeClr val="tx1">
                    <a:lumMod val="50000"/>
                  </a:schemeClr>
                </a:solidFill>
                <a:latin typeface="Microsoft YaHei" panose="020B0503020204020204" pitchFamily="34" charset="-122"/>
                <a:ea typeface="Microsoft YaHei" panose="020B0503020204020204" pitchFamily="34" charset="-122"/>
              </a:rPr>
              <a:t>随机选择</a:t>
            </a:r>
            <a:r>
              <a:rPr lang="en-AU" altLang="zh-CN" sz="1400" dirty="0">
                <a:solidFill>
                  <a:schemeClr val="tx1">
                    <a:lumMod val="50000"/>
                  </a:schemeClr>
                </a:solidFill>
                <a:latin typeface="Microsoft YaHei" panose="020B0503020204020204" pitchFamily="34" charset="-122"/>
                <a:ea typeface="Microsoft YaHei" panose="020B0503020204020204" pitchFamily="34" charset="-122"/>
              </a:rPr>
              <a:t/>
            </a:r>
            <a:br>
              <a:rPr lang="en-AU" altLang="zh-CN" sz="1400" dirty="0">
                <a:solidFill>
                  <a:schemeClr val="tx1">
                    <a:lumMod val="50000"/>
                  </a:schemeClr>
                </a:solidFill>
                <a:latin typeface="Microsoft YaHei" panose="020B0503020204020204" pitchFamily="34" charset="-122"/>
                <a:ea typeface="Microsoft YaHei" panose="020B0503020204020204" pitchFamily="34" charset="-122"/>
              </a:rPr>
            </a:br>
            <a:r>
              <a:rPr lang="en-AU" altLang="zh-CN" sz="1400" dirty="0">
                <a:solidFill>
                  <a:schemeClr val="tx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tx1">
                    <a:lumMod val="50000"/>
                  </a:schemeClr>
                </a:solidFill>
                <a:latin typeface="Microsoft YaHei" panose="020B0503020204020204" pitchFamily="34" charset="-122"/>
                <a:ea typeface="Microsoft YaHei" panose="020B0503020204020204" pitchFamily="34" charset="-122"/>
              </a:rPr>
              <a:t>只有</a:t>
            </a:r>
            <a:r>
              <a:rPr lang="en-US" altLang="zh-CN" sz="1400" dirty="0">
                <a:solidFill>
                  <a:schemeClr val="tx1">
                    <a:lumMod val="50000"/>
                  </a:schemeClr>
                </a:solidFill>
                <a:latin typeface="Microsoft YaHei" panose="020B0503020204020204" pitchFamily="34" charset="-122"/>
                <a:ea typeface="Microsoft YaHei" panose="020B0503020204020204" pitchFamily="34" charset="-122"/>
              </a:rPr>
              <a:t>1</a:t>
            </a:r>
            <a:r>
              <a:rPr lang="zh-CN" altLang="en-US" sz="1400" dirty="0">
                <a:solidFill>
                  <a:schemeClr val="tx1">
                    <a:lumMod val="50000"/>
                  </a:schemeClr>
                </a:solidFill>
                <a:latin typeface="Microsoft YaHei" panose="020B0503020204020204" pitchFamily="34" charset="-122"/>
                <a:ea typeface="Microsoft YaHei" panose="020B0503020204020204" pitchFamily="34" charset="-122"/>
              </a:rPr>
              <a:t>个社区</a:t>
            </a:r>
            <a:r>
              <a:rPr lang="en-AU" altLang="zh-CN" sz="1400" dirty="0">
                <a:solidFill>
                  <a:schemeClr val="tx1">
                    <a:lumMod val="50000"/>
                  </a:schemeClr>
                </a:solidFill>
                <a:latin typeface="Microsoft YaHei" panose="020B0503020204020204" pitchFamily="34" charset="-122"/>
                <a:ea typeface="Microsoft YaHei" panose="020B0503020204020204" pitchFamily="34" charset="-122"/>
              </a:rPr>
              <a:t>)</a:t>
            </a:r>
            <a:br>
              <a:rPr lang="en-AU" altLang="zh-CN" sz="1400" dirty="0">
                <a:solidFill>
                  <a:schemeClr val="tx1">
                    <a:lumMod val="50000"/>
                  </a:schemeClr>
                </a:solidFill>
                <a:latin typeface="Microsoft YaHei" panose="020B0503020204020204" pitchFamily="34" charset="-122"/>
                <a:ea typeface="Microsoft YaHei" panose="020B0503020204020204" pitchFamily="34" charset="-122"/>
              </a:rPr>
            </a:br>
            <a:r>
              <a:rPr lang="en-US" altLang="zh-CN" sz="1400" dirty="0">
                <a:solidFill>
                  <a:schemeClr val="tx1">
                    <a:lumMod val="50000"/>
                  </a:schemeClr>
                </a:solidFill>
                <a:latin typeface="Microsoft YaHei" panose="020B0503020204020204" pitchFamily="34" charset="-122"/>
                <a:ea typeface="Microsoft YaHei" panose="020B0503020204020204" pitchFamily="34" charset="-122"/>
              </a:rPr>
              <a:t>M = 0.0</a:t>
            </a:r>
            <a:endParaRPr lang="en-AU" sz="1400" dirty="0">
              <a:solidFill>
                <a:schemeClr val="tx1">
                  <a:lumMod val="50000"/>
                </a:schemeClr>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 xmlns:a16="http://schemas.microsoft.com/office/drawing/2014/main" id="{338CF0B1-DC24-4802-9FC4-3AF89ADAE69B}"/>
              </a:ext>
            </a:extLst>
          </p:cNvPr>
          <p:cNvSpPr txBox="1"/>
          <p:nvPr/>
        </p:nvSpPr>
        <p:spPr>
          <a:xfrm>
            <a:off x="9685020" y="3122520"/>
            <a:ext cx="1668780" cy="523220"/>
          </a:xfrm>
          <a:prstGeom prst="rect">
            <a:avLst/>
          </a:prstGeom>
          <a:solidFill>
            <a:schemeClr val="bg1"/>
          </a:solidFill>
        </p:spPr>
        <p:txBody>
          <a:bodyPr wrap="square" rtlCol="0">
            <a:spAutoFit/>
          </a:bodyPr>
          <a:lstStyle/>
          <a:p>
            <a:pPr algn="ctr"/>
            <a:r>
              <a:rPr lang="zh-CN" altLang="en-US" sz="1400" dirty="0">
                <a:solidFill>
                  <a:schemeClr val="tx1">
                    <a:lumMod val="50000"/>
                  </a:schemeClr>
                </a:solidFill>
                <a:latin typeface="Microsoft YaHei" panose="020B0503020204020204" pitchFamily="34" charset="-122"/>
                <a:ea typeface="Microsoft YaHei" panose="020B0503020204020204" pitchFamily="34" charset="-122"/>
              </a:rPr>
              <a:t>优化的分区</a:t>
            </a:r>
            <a:r>
              <a:rPr lang="en-AU" altLang="zh-CN" sz="1400" dirty="0">
                <a:solidFill>
                  <a:schemeClr val="tx1">
                    <a:lumMod val="50000"/>
                  </a:schemeClr>
                </a:solidFill>
                <a:latin typeface="Microsoft YaHei" panose="020B0503020204020204" pitchFamily="34" charset="-122"/>
                <a:ea typeface="Microsoft YaHei" panose="020B0503020204020204" pitchFamily="34" charset="-122"/>
              </a:rPr>
              <a:t/>
            </a:r>
            <a:br>
              <a:rPr lang="en-AU" altLang="zh-CN" sz="1400" dirty="0">
                <a:solidFill>
                  <a:schemeClr val="tx1">
                    <a:lumMod val="50000"/>
                  </a:schemeClr>
                </a:solidFill>
                <a:latin typeface="Microsoft YaHei" panose="020B0503020204020204" pitchFamily="34" charset="-122"/>
                <a:ea typeface="Microsoft YaHei" panose="020B0503020204020204" pitchFamily="34" charset="-122"/>
              </a:rPr>
            </a:br>
            <a:r>
              <a:rPr lang="en-AU" altLang="zh-CN" sz="1400" dirty="0">
                <a:solidFill>
                  <a:schemeClr val="tx1">
                    <a:lumMod val="50000"/>
                  </a:schemeClr>
                </a:solidFill>
                <a:latin typeface="Microsoft YaHei" panose="020B0503020204020204" pitchFamily="34" charset="-122"/>
                <a:ea typeface="Microsoft YaHei" panose="020B0503020204020204" pitchFamily="34" charset="-122"/>
              </a:rPr>
              <a:t>M = 0.41</a:t>
            </a:r>
            <a:endParaRPr lang="en-AU" sz="1400" dirty="0">
              <a:solidFill>
                <a:schemeClr val="tx1">
                  <a:lumMod val="50000"/>
                </a:schemeClr>
              </a:solidFill>
              <a:latin typeface="Microsoft YaHei" panose="020B0503020204020204" pitchFamily="34" charset="-122"/>
              <a:ea typeface="Microsoft YaHei" panose="020B0503020204020204" pitchFamily="34" charset="-122"/>
            </a:endParaRPr>
          </a:p>
        </p:txBody>
      </p:sp>
      <p:sp>
        <p:nvSpPr>
          <p:cNvPr id="9" name="Oval 8">
            <a:extLst>
              <a:ext uri="{FF2B5EF4-FFF2-40B4-BE49-F238E27FC236}">
                <a16:creationId xmlns="" xmlns:a16="http://schemas.microsoft.com/office/drawing/2014/main" id="{1D67309F-A066-4403-BD0B-A8641555D2F6}"/>
              </a:ext>
            </a:extLst>
          </p:cNvPr>
          <p:cNvSpPr/>
          <p:nvPr/>
        </p:nvSpPr>
        <p:spPr>
          <a:xfrm>
            <a:off x="9729216" y="1605280"/>
            <a:ext cx="195072"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 xmlns:a16="http://schemas.microsoft.com/office/drawing/2014/main" id="{1D66D215-77D1-404B-9169-74223DBDA1B5}"/>
              </a:ext>
            </a:extLst>
          </p:cNvPr>
          <p:cNvSpPr/>
          <p:nvPr/>
        </p:nvSpPr>
        <p:spPr>
          <a:xfrm>
            <a:off x="9256776" y="2067560"/>
            <a:ext cx="195072"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 xmlns:a16="http://schemas.microsoft.com/office/drawing/2014/main" id="{A44B5248-F306-400E-933C-BD15D21E03BD}"/>
              </a:ext>
            </a:extLst>
          </p:cNvPr>
          <p:cNvSpPr/>
          <p:nvPr/>
        </p:nvSpPr>
        <p:spPr>
          <a:xfrm>
            <a:off x="9256776" y="2846089"/>
            <a:ext cx="195072"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 xmlns:a16="http://schemas.microsoft.com/office/drawing/2014/main" id="{3B9D518B-5817-45A4-B280-8BCEAC14B055}"/>
              </a:ext>
            </a:extLst>
          </p:cNvPr>
          <p:cNvSpPr/>
          <p:nvPr/>
        </p:nvSpPr>
        <p:spPr>
          <a:xfrm>
            <a:off x="10189810" y="2846089"/>
            <a:ext cx="195072"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 xmlns:a16="http://schemas.microsoft.com/office/drawing/2014/main" id="{7A73E38E-ABFB-47B5-B299-DFFBC45F6FB5}"/>
              </a:ext>
            </a:extLst>
          </p:cNvPr>
          <p:cNvSpPr/>
          <p:nvPr/>
        </p:nvSpPr>
        <p:spPr>
          <a:xfrm>
            <a:off x="10194036" y="2067560"/>
            <a:ext cx="195072"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 xmlns:a16="http://schemas.microsoft.com/office/drawing/2014/main" id="{9303030D-F82E-40CF-B999-AD35614B01C5}"/>
              </a:ext>
            </a:extLst>
          </p:cNvPr>
          <p:cNvSpPr/>
          <p:nvPr/>
        </p:nvSpPr>
        <p:spPr>
          <a:xfrm>
            <a:off x="11122914" y="1562820"/>
            <a:ext cx="195072" cy="1828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 xmlns:a16="http://schemas.microsoft.com/office/drawing/2014/main" id="{8FB861D9-4B7A-40F4-8354-89702D95D82F}"/>
              </a:ext>
            </a:extLst>
          </p:cNvPr>
          <p:cNvSpPr/>
          <p:nvPr/>
        </p:nvSpPr>
        <p:spPr>
          <a:xfrm>
            <a:off x="10720474" y="1973151"/>
            <a:ext cx="195072" cy="1828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 xmlns:a16="http://schemas.microsoft.com/office/drawing/2014/main" id="{BF605910-7427-4136-8C9E-A71AC12D6819}"/>
              </a:ext>
            </a:extLst>
          </p:cNvPr>
          <p:cNvSpPr/>
          <p:nvPr/>
        </p:nvSpPr>
        <p:spPr>
          <a:xfrm>
            <a:off x="11522220" y="1973151"/>
            <a:ext cx="195072" cy="1828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 xmlns:a16="http://schemas.microsoft.com/office/drawing/2014/main" id="{4656A445-810A-4C22-B5B4-CEC2EA157200}"/>
              </a:ext>
            </a:extLst>
          </p:cNvPr>
          <p:cNvSpPr/>
          <p:nvPr/>
        </p:nvSpPr>
        <p:spPr>
          <a:xfrm>
            <a:off x="11122914" y="2372312"/>
            <a:ext cx="195072" cy="1828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 xmlns:a16="http://schemas.microsoft.com/office/drawing/2014/main" id="{9D05A131-953E-4143-BBF8-7AB535D136E4}"/>
              </a:ext>
            </a:extLst>
          </p:cNvPr>
          <p:cNvSpPr/>
          <p:nvPr/>
        </p:nvSpPr>
        <p:spPr>
          <a:xfrm>
            <a:off x="6031992" y="3968769"/>
            <a:ext cx="195072"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 xmlns:a16="http://schemas.microsoft.com/office/drawing/2014/main" id="{CAC42B32-1B93-44F8-AF5D-2A647D1074B5}"/>
              </a:ext>
            </a:extLst>
          </p:cNvPr>
          <p:cNvSpPr/>
          <p:nvPr/>
        </p:nvSpPr>
        <p:spPr>
          <a:xfrm>
            <a:off x="5562196" y="4436952"/>
            <a:ext cx="195072"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 xmlns:a16="http://schemas.microsoft.com/office/drawing/2014/main" id="{BFA0F9BB-4890-4C90-AED7-DEBB6ECDBA35}"/>
              </a:ext>
            </a:extLst>
          </p:cNvPr>
          <p:cNvSpPr/>
          <p:nvPr/>
        </p:nvSpPr>
        <p:spPr>
          <a:xfrm>
            <a:off x="5562196" y="5206696"/>
            <a:ext cx="195072"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 xmlns:a16="http://schemas.microsoft.com/office/drawing/2014/main" id="{19DC4367-DD05-417F-8B0A-F1FC4B1EF51F}"/>
              </a:ext>
            </a:extLst>
          </p:cNvPr>
          <p:cNvSpPr/>
          <p:nvPr/>
        </p:nvSpPr>
        <p:spPr>
          <a:xfrm>
            <a:off x="6494272" y="4447009"/>
            <a:ext cx="195072" cy="18288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 xmlns:a16="http://schemas.microsoft.com/office/drawing/2014/main" id="{A1D0D592-B7EE-4032-AB0C-0741DEDBCC89}"/>
              </a:ext>
            </a:extLst>
          </p:cNvPr>
          <p:cNvSpPr/>
          <p:nvPr/>
        </p:nvSpPr>
        <p:spPr>
          <a:xfrm>
            <a:off x="6494272" y="5206799"/>
            <a:ext cx="195072" cy="18288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 xmlns:a16="http://schemas.microsoft.com/office/drawing/2014/main" id="{4ED3AE6D-5C14-4B27-975C-4EF77BFA5A1B}"/>
              </a:ext>
            </a:extLst>
          </p:cNvPr>
          <p:cNvSpPr/>
          <p:nvPr/>
        </p:nvSpPr>
        <p:spPr>
          <a:xfrm>
            <a:off x="7020767" y="4335143"/>
            <a:ext cx="195072" cy="18288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 xmlns:a16="http://schemas.microsoft.com/office/drawing/2014/main" id="{1D57F26F-53D4-4DD1-A187-C668BA028E48}"/>
              </a:ext>
            </a:extLst>
          </p:cNvPr>
          <p:cNvSpPr/>
          <p:nvPr/>
        </p:nvSpPr>
        <p:spPr>
          <a:xfrm>
            <a:off x="7412267" y="3930541"/>
            <a:ext cx="195072" cy="18288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 xmlns:a16="http://schemas.microsoft.com/office/drawing/2014/main" id="{37D11997-83B4-4168-AA3B-74B7ED67B5C5}"/>
              </a:ext>
            </a:extLst>
          </p:cNvPr>
          <p:cNvSpPr/>
          <p:nvPr/>
        </p:nvSpPr>
        <p:spPr>
          <a:xfrm>
            <a:off x="7431127" y="4732765"/>
            <a:ext cx="195072" cy="18288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 xmlns:a16="http://schemas.microsoft.com/office/drawing/2014/main" id="{27CC16ED-71E2-4711-9B85-72DD0FF9740F}"/>
              </a:ext>
            </a:extLst>
          </p:cNvPr>
          <p:cNvSpPr/>
          <p:nvPr/>
        </p:nvSpPr>
        <p:spPr>
          <a:xfrm>
            <a:off x="7815072" y="4335143"/>
            <a:ext cx="195072" cy="18288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 xmlns:a16="http://schemas.microsoft.com/office/drawing/2014/main" id="{5C61B55F-B46B-4FEA-A4D2-E7C87707DC82}"/>
              </a:ext>
            </a:extLst>
          </p:cNvPr>
          <p:cNvSpPr/>
          <p:nvPr/>
        </p:nvSpPr>
        <p:spPr>
          <a:xfrm>
            <a:off x="9236456" y="5208127"/>
            <a:ext cx="195072" cy="18288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 xmlns:a16="http://schemas.microsoft.com/office/drawing/2014/main" id="{3826CECE-49CE-4307-95A9-738323CE2845}"/>
              </a:ext>
            </a:extLst>
          </p:cNvPr>
          <p:cNvSpPr/>
          <p:nvPr/>
        </p:nvSpPr>
        <p:spPr>
          <a:xfrm>
            <a:off x="10689994" y="4330063"/>
            <a:ext cx="195072" cy="18288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 xmlns:a16="http://schemas.microsoft.com/office/drawing/2014/main" id="{4C43B03A-B1AD-4968-A3C8-547B52310704}"/>
              </a:ext>
            </a:extLst>
          </p:cNvPr>
          <p:cNvSpPr/>
          <p:nvPr/>
        </p:nvSpPr>
        <p:spPr>
          <a:xfrm>
            <a:off x="10161568" y="4447009"/>
            <a:ext cx="195072"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7" name="Oval 36">
            <a:extLst>
              <a:ext uri="{FF2B5EF4-FFF2-40B4-BE49-F238E27FC236}">
                <a16:creationId xmlns="" xmlns:a16="http://schemas.microsoft.com/office/drawing/2014/main" id="{8D6B0F24-4749-4264-9FAE-F302B30FE68B}"/>
              </a:ext>
            </a:extLst>
          </p:cNvPr>
          <p:cNvSpPr/>
          <p:nvPr/>
        </p:nvSpPr>
        <p:spPr>
          <a:xfrm>
            <a:off x="9224066" y="4436952"/>
            <a:ext cx="195072" cy="1828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 xmlns:a16="http://schemas.microsoft.com/office/drawing/2014/main" id="{B9C1DD4A-6E55-45B7-A525-E0BC06BCC693}"/>
              </a:ext>
            </a:extLst>
          </p:cNvPr>
          <p:cNvSpPr/>
          <p:nvPr/>
        </p:nvSpPr>
        <p:spPr>
          <a:xfrm>
            <a:off x="10164410" y="5201616"/>
            <a:ext cx="195072"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 xmlns:a16="http://schemas.microsoft.com/office/drawing/2014/main" id="{FD24BF54-233B-4674-AF81-C045BA8554C0}"/>
              </a:ext>
            </a:extLst>
          </p:cNvPr>
          <p:cNvSpPr/>
          <p:nvPr/>
        </p:nvSpPr>
        <p:spPr>
          <a:xfrm>
            <a:off x="9690100" y="3971639"/>
            <a:ext cx="195072" cy="1828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 xmlns:a16="http://schemas.microsoft.com/office/drawing/2014/main" id="{BB75ABE1-77FC-44C7-8778-FDD5F0B8D12F}"/>
              </a:ext>
            </a:extLst>
          </p:cNvPr>
          <p:cNvSpPr/>
          <p:nvPr/>
        </p:nvSpPr>
        <p:spPr>
          <a:xfrm>
            <a:off x="11085068" y="4699316"/>
            <a:ext cx="195072" cy="18288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 xmlns:a16="http://schemas.microsoft.com/office/drawing/2014/main" id="{DA8BC602-2923-46B9-AB30-94679BDBC3F8}"/>
              </a:ext>
            </a:extLst>
          </p:cNvPr>
          <p:cNvSpPr/>
          <p:nvPr/>
        </p:nvSpPr>
        <p:spPr>
          <a:xfrm>
            <a:off x="11085068" y="3924009"/>
            <a:ext cx="195072" cy="1828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 xmlns:a16="http://schemas.microsoft.com/office/drawing/2014/main" id="{F5E302E3-771F-42E2-BA26-3EC4D6CE37AB}"/>
              </a:ext>
            </a:extLst>
          </p:cNvPr>
          <p:cNvSpPr/>
          <p:nvPr/>
        </p:nvSpPr>
        <p:spPr>
          <a:xfrm>
            <a:off x="11490960" y="4326272"/>
            <a:ext cx="195072" cy="18288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 xmlns:a16="http://schemas.microsoft.com/office/drawing/2014/main" id="{F57BD4B8-CA0F-4FB8-8915-A67A694DEBA7}"/>
              </a:ext>
            </a:extLst>
          </p:cNvPr>
          <p:cNvSpPr txBox="1"/>
          <p:nvPr/>
        </p:nvSpPr>
        <p:spPr>
          <a:xfrm>
            <a:off x="5957419" y="5501457"/>
            <a:ext cx="1668780" cy="523220"/>
          </a:xfrm>
          <a:prstGeom prst="rect">
            <a:avLst/>
          </a:prstGeom>
          <a:solidFill>
            <a:schemeClr val="bg1"/>
          </a:solidFill>
        </p:spPr>
        <p:txBody>
          <a:bodyPr wrap="square" rtlCol="0">
            <a:spAutoFit/>
          </a:bodyPr>
          <a:lstStyle/>
          <a:p>
            <a:pPr algn="ctr"/>
            <a:r>
              <a:rPr lang="zh-CN" altLang="en-US" sz="1400" dirty="0">
                <a:solidFill>
                  <a:schemeClr val="tx1">
                    <a:lumMod val="50000"/>
                  </a:schemeClr>
                </a:solidFill>
                <a:latin typeface="Microsoft YaHei" panose="020B0503020204020204" pitchFamily="34" charset="-122"/>
                <a:ea typeface="Microsoft YaHei" panose="020B0503020204020204" pitchFamily="34" charset="-122"/>
              </a:rPr>
              <a:t>次优化的分区</a:t>
            </a:r>
            <a:endParaRPr lang="en-AU" altLang="zh-CN" sz="1400" dirty="0">
              <a:solidFill>
                <a:schemeClr val="tx1">
                  <a:lumMod val="50000"/>
                </a:schemeClr>
              </a:solidFill>
              <a:latin typeface="Microsoft YaHei" panose="020B0503020204020204" pitchFamily="34" charset="-122"/>
              <a:ea typeface="Microsoft YaHei" panose="020B0503020204020204" pitchFamily="34" charset="-122"/>
            </a:endParaRPr>
          </a:p>
          <a:p>
            <a:pPr algn="ctr"/>
            <a:r>
              <a:rPr lang="en-AU" sz="1400" dirty="0">
                <a:solidFill>
                  <a:schemeClr val="tx1">
                    <a:lumMod val="50000"/>
                  </a:schemeClr>
                </a:solidFill>
                <a:latin typeface="Microsoft YaHei" panose="020B0503020204020204" pitchFamily="34" charset="-122"/>
                <a:ea typeface="Microsoft YaHei" panose="020B0503020204020204" pitchFamily="34" charset="-122"/>
              </a:rPr>
              <a:t>M = 0.22</a:t>
            </a:r>
          </a:p>
        </p:txBody>
      </p:sp>
      <p:sp>
        <p:nvSpPr>
          <p:cNvPr id="44" name="TextBox 43">
            <a:extLst>
              <a:ext uri="{FF2B5EF4-FFF2-40B4-BE49-F238E27FC236}">
                <a16:creationId xmlns="" xmlns:a16="http://schemas.microsoft.com/office/drawing/2014/main" id="{CFF89FE5-E4A7-439A-844F-643B1B2042AF}"/>
              </a:ext>
            </a:extLst>
          </p:cNvPr>
          <p:cNvSpPr txBox="1"/>
          <p:nvPr/>
        </p:nvSpPr>
        <p:spPr>
          <a:xfrm>
            <a:off x="9685020" y="5511700"/>
            <a:ext cx="1668780" cy="523220"/>
          </a:xfrm>
          <a:prstGeom prst="rect">
            <a:avLst/>
          </a:prstGeom>
          <a:solidFill>
            <a:schemeClr val="bg1"/>
          </a:solidFill>
        </p:spPr>
        <p:txBody>
          <a:bodyPr wrap="square" rtlCol="0">
            <a:spAutoFit/>
          </a:bodyPr>
          <a:lstStyle/>
          <a:p>
            <a:pPr algn="ctr"/>
            <a:r>
              <a:rPr lang="zh-CN" altLang="en-US" sz="1400" dirty="0">
                <a:solidFill>
                  <a:schemeClr val="tx1">
                    <a:lumMod val="50000"/>
                  </a:schemeClr>
                </a:solidFill>
                <a:latin typeface="Microsoft YaHei" panose="020B0503020204020204" pitchFamily="34" charset="-122"/>
                <a:ea typeface="Microsoft YaHei" panose="020B0503020204020204" pitchFamily="34" charset="-122"/>
              </a:rPr>
              <a:t>模块度为负值</a:t>
            </a:r>
            <a:endParaRPr lang="en-AU" altLang="zh-CN" sz="1400" dirty="0">
              <a:solidFill>
                <a:schemeClr val="tx1">
                  <a:lumMod val="50000"/>
                </a:schemeClr>
              </a:solidFill>
              <a:latin typeface="Microsoft YaHei" panose="020B0503020204020204" pitchFamily="34" charset="-122"/>
              <a:ea typeface="Microsoft YaHei" panose="020B0503020204020204" pitchFamily="34" charset="-122"/>
            </a:endParaRPr>
          </a:p>
          <a:p>
            <a:pPr algn="ctr"/>
            <a:r>
              <a:rPr lang="en-AU" sz="1400" dirty="0">
                <a:solidFill>
                  <a:schemeClr val="tx1">
                    <a:lumMod val="50000"/>
                  </a:schemeClr>
                </a:solidFill>
                <a:latin typeface="Microsoft YaHei" panose="020B0503020204020204" pitchFamily="34" charset="-122"/>
                <a:ea typeface="Microsoft YaHei" panose="020B0503020204020204" pitchFamily="34" charset="-122"/>
              </a:rPr>
              <a:t>M = -0.12</a:t>
            </a:r>
          </a:p>
        </p:txBody>
      </p:sp>
      <p:sp>
        <p:nvSpPr>
          <p:cNvPr id="45" name="TextBox 44">
            <a:extLst>
              <a:ext uri="{FF2B5EF4-FFF2-40B4-BE49-F238E27FC236}">
                <a16:creationId xmlns="" xmlns:a16="http://schemas.microsoft.com/office/drawing/2014/main" id="{66B78EAD-1E62-4C97-920A-915F8DCA6971}"/>
              </a:ext>
            </a:extLst>
          </p:cNvPr>
          <p:cNvSpPr txBox="1"/>
          <p:nvPr/>
        </p:nvSpPr>
        <p:spPr>
          <a:xfrm>
            <a:off x="7788285" y="5995243"/>
            <a:ext cx="4193774" cy="276999"/>
          </a:xfrm>
          <a:prstGeom prst="rect">
            <a:avLst/>
          </a:prstGeom>
          <a:noFill/>
        </p:spPr>
        <p:txBody>
          <a:bodyPr wrap="square" rtlCol="0">
            <a:spAutoFit/>
          </a:bodyPr>
          <a:lstStyle/>
          <a:p>
            <a:pPr algn="r"/>
            <a:r>
              <a:rPr lang="en-US" altLang="zh-CN" sz="1200" i="1" dirty="0">
                <a:solidFill>
                  <a:schemeClr val="bg1">
                    <a:lumMod val="50000"/>
                  </a:schemeClr>
                </a:solidFill>
              </a:rPr>
              <a:t>Source: Graph Algorithms by Neo4j.</a:t>
            </a:r>
            <a:endParaRPr lang="en-AU" sz="1200" i="1" dirty="0">
              <a:solidFill>
                <a:schemeClr val="bg1">
                  <a:lumMod val="50000"/>
                </a:schemeClr>
              </a:solidFill>
            </a:endParaRPr>
          </a:p>
        </p:txBody>
      </p:sp>
    </p:spTree>
    <p:extLst>
      <p:ext uri="{BB962C8B-B14F-4D97-AF65-F5344CB8AC3E}">
        <p14:creationId xmlns:p14="http://schemas.microsoft.com/office/powerpoint/2010/main" val="225398621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normAutofit/>
          </a:bodyPr>
          <a:lstStyle/>
          <a:p>
            <a:r>
              <a:rPr lang="en-US" altLang="zh-CN" dirty="0"/>
              <a:t>6 – </a:t>
            </a:r>
            <a:r>
              <a:rPr lang="en-AU" altLang="zh-CN" dirty="0"/>
              <a:t>Louvain</a:t>
            </a:r>
            <a:r>
              <a:rPr lang="zh-CN" altLang="en-US" dirty="0"/>
              <a:t>模块度算法</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模块度旨在衡量网络划分为模块（也称为组、集群或社区）的强度。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2516" y="910283"/>
            <a:ext cx="5918604" cy="715722"/>
          </a:xfrm>
        </p:spPr>
        <p:txBody>
          <a:bodyPr/>
          <a:lstStyle/>
          <a:p>
            <a:r>
              <a:rPr lang="zh-CN" altLang="en-US" sz="2000">
                <a:latin typeface="Microsoft YaHei" panose="020B0503020204020204" pitchFamily="34" charset="-122"/>
                <a:ea typeface="Microsoft YaHei" panose="020B0503020204020204" pitchFamily="34" charset="-122"/>
              </a:rPr>
              <a:t>模块度算</a:t>
            </a:r>
            <a:r>
              <a:rPr lang="zh-CN" altLang="en-US" sz="2000" dirty="0">
                <a:latin typeface="Microsoft YaHei" panose="020B0503020204020204" pitchFamily="34" charset="-122"/>
                <a:ea typeface="Microsoft YaHei" panose="020B0503020204020204" pitchFamily="34" charset="-122"/>
              </a:rPr>
              <a:t>法的执行步骤示意：</a:t>
            </a:r>
            <a:endParaRPr lang="en-AU" altLang="zh-CN" sz="2000" dirty="0">
              <a:latin typeface="Microsoft YaHei" panose="020B0503020204020204" pitchFamily="34" charset="-122"/>
              <a:ea typeface="Microsoft YaHei" panose="020B0503020204020204" pitchFamily="34" charset="-122"/>
            </a:endParaRPr>
          </a:p>
          <a:p>
            <a:endParaRPr lang="zh-CN" alt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2" name="Picture 1">
            <a:extLst>
              <a:ext uri="{FF2B5EF4-FFF2-40B4-BE49-F238E27FC236}">
                <a16:creationId xmlns="" xmlns:a16="http://schemas.microsoft.com/office/drawing/2014/main" id="{6656529D-5549-48F3-8FBA-DD1D96D4985D}"/>
              </a:ext>
            </a:extLst>
          </p:cNvPr>
          <p:cNvPicPr>
            <a:picLocks noChangeAspect="1"/>
          </p:cNvPicPr>
          <p:nvPr/>
        </p:nvPicPr>
        <p:blipFill>
          <a:blip r:embed="rId3"/>
          <a:stretch>
            <a:fillRect/>
          </a:stretch>
        </p:blipFill>
        <p:spPr>
          <a:xfrm>
            <a:off x="5436204" y="1451073"/>
            <a:ext cx="6752604" cy="2218494"/>
          </a:xfrm>
          <a:prstGeom prst="rect">
            <a:avLst/>
          </a:prstGeom>
        </p:spPr>
      </p:pic>
      <p:sp>
        <p:nvSpPr>
          <p:cNvPr id="7" name="TextBox 6">
            <a:extLst>
              <a:ext uri="{FF2B5EF4-FFF2-40B4-BE49-F238E27FC236}">
                <a16:creationId xmlns="" xmlns:a16="http://schemas.microsoft.com/office/drawing/2014/main" id="{1EA62BC3-5983-417B-9EEB-8E03C759473F}"/>
              </a:ext>
            </a:extLst>
          </p:cNvPr>
          <p:cNvSpPr txBox="1"/>
          <p:nvPr/>
        </p:nvSpPr>
        <p:spPr>
          <a:xfrm>
            <a:off x="6626860" y="1256672"/>
            <a:ext cx="4460240" cy="369332"/>
          </a:xfrm>
          <a:prstGeom prst="rect">
            <a:avLst/>
          </a:prstGeom>
          <a:noFill/>
        </p:spPr>
        <p:txBody>
          <a:bodyPr wrap="square" rtlCol="0">
            <a:spAutoFit/>
          </a:bodyPr>
          <a:lstStyle/>
          <a:p>
            <a:pPr algn="ctr"/>
            <a:r>
              <a:rPr lang="zh-CN" altLang="en-US" dirty="0">
                <a:solidFill>
                  <a:schemeClr val="tx1">
                    <a:lumMod val="50000"/>
                  </a:schemeClr>
                </a:solidFill>
                <a:latin typeface="Microsoft YaHei" panose="020B0503020204020204" pitchFamily="34" charset="-122"/>
                <a:ea typeface="Microsoft YaHei" panose="020B0503020204020204" pitchFamily="34" charset="-122"/>
              </a:rPr>
              <a:t>第一轮</a:t>
            </a:r>
            <a:endParaRPr lang="en-AU" dirty="0">
              <a:solidFill>
                <a:schemeClr val="tx1">
                  <a:lumMod val="50000"/>
                </a:schemeClr>
              </a:solidFill>
              <a:latin typeface="Microsoft YaHei" panose="020B0503020204020204" pitchFamily="34" charset="-122"/>
              <a:ea typeface="Microsoft YaHei" panose="020B0503020204020204" pitchFamily="34" charset="-122"/>
            </a:endParaRPr>
          </a:p>
        </p:txBody>
      </p:sp>
      <p:sp>
        <p:nvSpPr>
          <p:cNvPr id="9" name="Oval 8">
            <a:extLst>
              <a:ext uri="{FF2B5EF4-FFF2-40B4-BE49-F238E27FC236}">
                <a16:creationId xmlns="" xmlns:a16="http://schemas.microsoft.com/office/drawing/2014/main" id="{D327AC13-0257-4682-8B44-C443ACC08893}"/>
              </a:ext>
            </a:extLst>
          </p:cNvPr>
          <p:cNvSpPr/>
          <p:nvPr/>
        </p:nvSpPr>
        <p:spPr>
          <a:xfrm>
            <a:off x="6230112" y="1986788"/>
            <a:ext cx="195072" cy="18897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 xmlns:a16="http://schemas.microsoft.com/office/drawing/2014/main" id="{66A9E78E-2553-49FD-B6A9-3827CB5B6EC0}"/>
              </a:ext>
            </a:extLst>
          </p:cNvPr>
          <p:cNvSpPr txBox="1"/>
          <p:nvPr/>
        </p:nvSpPr>
        <p:spPr>
          <a:xfrm>
            <a:off x="5512308" y="3659799"/>
            <a:ext cx="1630680" cy="830997"/>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第</a:t>
            </a:r>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步</a:t>
            </a:r>
            <a:endParaRPr lang="en-AU" altLang="zh-CN" sz="1200" dirty="0">
              <a:latin typeface="Microsoft YaHei" panose="020B0503020204020204" pitchFamily="34" charset="-122"/>
              <a:ea typeface="Microsoft YaHei" panose="020B0503020204020204" pitchFamily="34" charset="-122"/>
            </a:endParaRPr>
          </a:p>
          <a:p>
            <a:pPr algn="ctr"/>
            <a:r>
              <a:rPr lang="zh-CN" altLang="en-US" sz="1200" dirty="0">
                <a:latin typeface="Microsoft YaHei" panose="020B0503020204020204" pitchFamily="34" charset="-122"/>
                <a:ea typeface="Microsoft YaHei" panose="020B0503020204020204" pitchFamily="34" charset="-122"/>
              </a:rPr>
              <a:t>从一个节点</a:t>
            </a:r>
            <a:r>
              <a:rPr lang="en-AU" altLang="zh-CN" sz="1200" dirty="0">
                <a:latin typeface="Microsoft YaHei" panose="020B0503020204020204" pitchFamily="34" charset="-122"/>
                <a:ea typeface="Microsoft YaHei" panose="020B0503020204020204" pitchFamily="34" charset="-122"/>
              </a:rPr>
              <a:t>X</a:t>
            </a:r>
            <a:r>
              <a:rPr lang="zh-CN" altLang="en-US" sz="1200" dirty="0">
                <a:latin typeface="Microsoft YaHei" panose="020B0503020204020204" pitchFamily="34" charset="-122"/>
                <a:ea typeface="Microsoft YaHei" panose="020B0503020204020204" pitchFamily="34" charset="-122"/>
              </a:rPr>
              <a:t>出发，计算其与直接邻居组成社区后的模块度。</a:t>
            </a:r>
            <a:endParaRPr lang="en-AU" sz="1200" dirty="0">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 xmlns:a16="http://schemas.microsoft.com/office/drawing/2014/main" id="{B06CC0C4-F9A5-4CF8-A3F6-DA71845AA6E9}"/>
              </a:ext>
            </a:extLst>
          </p:cNvPr>
          <p:cNvSpPr txBox="1"/>
          <p:nvPr/>
        </p:nvSpPr>
        <p:spPr>
          <a:xfrm>
            <a:off x="7724655" y="3659799"/>
            <a:ext cx="2160350" cy="1200329"/>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第</a:t>
            </a:r>
            <a:r>
              <a:rPr lang="en-US" altLang="zh-CN" sz="1200" dirty="0">
                <a:latin typeface="Microsoft YaHei" panose="020B0503020204020204" pitchFamily="34" charset="-122"/>
                <a:ea typeface="Microsoft YaHei" panose="020B0503020204020204" pitchFamily="34" charset="-122"/>
              </a:rPr>
              <a:t>2</a:t>
            </a:r>
            <a:r>
              <a:rPr lang="zh-CN" altLang="en-US" sz="1200" dirty="0">
                <a:latin typeface="Microsoft YaHei" panose="020B0503020204020204" pitchFamily="34" charset="-122"/>
                <a:ea typeface="Microsoft YaHei" panose="020B0503020204020204" pitchFamily="34" charset="-122"/>
              </a:rPr>
              <a:t>步</a:t>
            </a:r>
            <a:endParaRPr lang="en-AU" altLang="zh-CN" sz="1200" dirty="0">
              <a:latin typeface="Microsoft YaHei" panose="020B0503020204020204" pitchFamily="34" charset="-122"/>
              <a:ea typeface="Microsoft YaHei" panose="020B0503020204020204" pitchFamily="34" charset="-122"/>
            </a:endParaRPr>
          </a:p>
          <a:p>
            <a:pPr algn="ctr"/>
            <a:r>
              <a:rPr lang="zh-CN" altLang="en-US" sz="1200" dirty="0">
                <a:latin typeface="Microsoft YaHei" panose="020B0503020204020204" pitchFamily="34" charset="-122"/>
                <a:ea typeface="Microsoft YaHei" panose="020B0503020204020204" pitchFamily="34" charset="-122"/>
              </a:rPr>
              <a:t>节点</a:t>
            </a:r>
            <a:r>
              <a:rPr lang="en-AU" altLang="zh-CN" sz="1200" dirty="0">
                <a:latin typeface="Microsoft YaHei" panose="020B0503020204020204" pitchFamily="34" charset="-122"/>
                <a:ea typeface="Microsoft YaHei" panose="020B0503020204020204" pitchFamily="34" charset="-122"/>
              </a:rPr>
              <a:t>X</a:t>
            </a:r>
            <a:r>
              <a:rPr lang="zh-CN" altLang="en-US" sz="1200" dirty="0">
                <a:latin typeface="Microsoft YaHei" panose="020B0503020204020204" pitchFamily="34" charset="-122"/>
                <a:ea typeface="Microsoft YaHei" panose="020B0503020204020204" pitchFamily="34" charset="-122"/>
              </a:rPr>
              <a:t>选择加入能够带来最大的模块度变化的那个社区。所有其他节点也重复这一过程，结束后得到上面的模块结构。</a:t>
            </a:r>
            <a:endParaRPr lang="en-AU" sz="1200" dirty="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 xmlns:a16="http://schemas.microsoft.com/office/drawing/2014/main" id="{D549B4B4-303B-4BAB-A92A-25C16619475C}"/>
              </a:ext>
            </a:extLst>
          </p:cNvPr>
          <p:cNvSpPr txBox="1"/>
          <p:nvPr/>
        </p:nvSpPr>
        <p:spPr>
          <a:xfrm>
            <a:off x="10186416" y="3659799"/>
            <a:ext cx="1944624" cy="1200329"/>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第</a:t>
            </a:r>
            <a:r>
              <a:rPr lang="en-US" altLang="zh-CN" sz="1200" dirty="0">
                <a:latin typeface="Microsoft YaHei" panose="020B0503020204020204" pitchFamily="34" charset="-122"/>
                <a:ea typeface="Microsoft YaHei" panose="020B0503020204020204" pitchFamily="34" charset="-122"/>
              </a:rPr>
              <a:t>3</a:t>
            </a:r>
            <a:r>
              <a:rPr lang="zh-CN" altLang="en-US" sz="1200" dirty="0">
                <a:latin typeface="Microsoft YaHei" panose="020B0503020204020204" pitchFamily="34" charset="-122"/>
                <a:ea typeface="Microsoft YaHei" panose="020B0503020204020204" pitchFamily="34" charset="-122"/>
              </a:rPr>
              <a:t>步</a:t>
            </a:r>
            <a:endParaRPr lang="en-AU" altLang="zh-CN" sz="1200" dirty="0">
              <a:latin typeface="Microsoft YaHei" panose="020B0503020204020204" pitchFamily="34" charset="-122"/>
              <a:ea typeface="Microsoft YaHei" panose="020B0503020204020204" pitchFamily="34" charset="-122"/>
            </a:endParaRPr>
          </a:p>
          <a:p>
            <a:pPr algn="ctr"/>
            <a:r>
              <a:rPr lang="zh-CN" altLang="en-US" sz="1200" dirty="0">
                <a:latin typeface="Microsoft YaHei" panose="020B0503020204020204" pitchFamily="34" charset="-122"/>
                <a:ea typeface="Microsoft YaHei" panose="020B0503020204020204" pitchFamily="34" charset="-122"/>
              </a:rPr>
              <a:t>形成的社区在更粗的粒度上汇聚成“超级社区”。社区内节点之间的关系转换成超级社区的自循环关系。</a:t>
            </a:r>
            <a:endParaRPr lang="en-AU" sz="1200" dirty="0">
              <a:latin typeface="Microsoft YaHei" panose="020B0503020204020204" pitchFamily="34" charset="-122"/>
              <a:ea typeface="Microsoft YaHei" panose="020B0503020204020204" pitchFamily="34" charset="-122"/>
            </a:endParaRPr>
          </a:p>
        </p:txBody>
      </p:sp>
      <p:sp>
        <p:nvSpPr>
          <p:cNvPr id="16" name="Freeform: Shape 15">
            <a:extLst>
              <a:ext uri="{FF2B5EF4-FFF2-40B4-BE49-F238E27FC236}">
                <a16:creationId xmlns="" xmlns:a16="http://schemas.microsoft.com/office/drawing/2014/main" id="{74F59489-CE01-47F8-91BE-71C3F487BF02}"/>
              </a:ext>
            </a:extLst>
          </p:cNvPr>
          <p:cNvSpPr/>
          <p:nvPr/>
        </p:nvSpPr>
        <p:spPr>
          <a:xfrm>
            <a:off x="8016240" y="1737360"/>
            <a:ext cx="993648" cy="1005840"/>
          </a:xfrm>
          <a:custGeom>
            <a:avLst/>
            <a:gdLst>
              <a:gd name="connsiteX0" fmla="*/ 329184 w 993648"/>
              <a:gd name="connsiteY0" fmla="*/ 24384 h 1005840"/>
              <a:gd name="connsiteX1" fmla="*/ 0 w 993648"/>
              <a:gd name="connsiteY1" fmla="*/ 377952 h 1005840"/>
              <a:gd name="connsiteX2" fmla="*/ 164592 w 993648"/>
              <a:gd name="connsiteY2" fmla="*/ 822960 h 1005840"/>
              <a:gd name="connsiteX3" fmla="*/ 786384 w 993648"/>
              <a:gd name="connsiteY3" fmla="*/ 1005840 h 1005840"/>
              <a:gd name="connsiteX4" fmla="*/ 993648 w 993648"/>
              <a:gd name="connsiteY4" fmla="*/ 292608 h 1005840"/>
              <a:gd name="connsiteX5" fmla="*/ 487680 w 993648"/>
              <a:gd name="connsiteY5" fmla="*/ 0 h 1005840"/>
              <a:gd name="connsiteX6" fmla="*/ 329184 w 993648"/>
              <a:gd name="connsiteY6" fmla="*/ 24384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648" h="1005840">
                <a:moveTo>
                  <a:pt x="329184" y="24384"/>
                </a:moveTo>
                <a:lnTo>
                  <a:pt x="0" y="377952"/>
                </a:lnTo>
                <a:lnTo>
                  <a:pt x="164592" y="822960"/>
                </a:lnTo>
                <a:lnTo>
                  <a:pt x="786384" y="1005840"/>
                </a:lnTo>
                <a:lnTo>
                  <a:pt x="993648" y="292608"/>
                </a:lnTo>
                <a:lnTo>
                  <a:pt x="487680" y="0"/>
                </a:lnTo>
                <a:lnTo>
                  <a:pt x="329184" y="24384"/>
                </a:lnTo>
                <a:close/>
              </a:path>
            </a:pathLst>
          </a:cu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Shape 16">
            <a:extLst>
              <a:ext uri="{FF2B5EF4-FFF2-40B4-BE49-F238E27FC236}">
                <a16:creationId xmlns="" xmlns:a16="http://schemas.microsoft.com/office/drawing/2014/main" id="{170077EE-02A4-4B04-9B04-C57419824AF4}"/>
              </a:ext>
            </a:extLst>
          </p:cNvPr>
          <p:cNvSpPr/>
          <p:nvPr/>
        </p:nvSpPr>
        <p:spPr>
          <a:xfrm>
            <a:off x="8875776" y="1615440"/>
            <a:ext cx="847344" cy="829056"/>
          </a:xfrm>
          <a:custGeom>
            <a:avLst/>
            <a:gdLst>
              <a:gd name="connsiteX0" fmla="*/ 18288 w 847344"/>
              <a:gd name="connsiteY0" fmla="*/ 0 h 829056"/>
              <a:gd name="connsiteX1" fmla="*/ 219456 w 847344"/>
              <a:gd name="connsiteY1" fmla="*/ 6096 h 829056"/>
              <a:gd name="connsiteX2" fmla="*/ 694944 w 847344"/>
              <a:gd name="connsiteY2" fmla="*/ 316992 h 829056"/>
              <a:gd name="connsiteX3" fmla="*/ 847344 w 847344"/>
              <a:gd name="connsiteY3" fmla="*/ 670560 h 829056"/>
              <a:gd name="connsiteX4" fmla="*/ 713232 w 847344"/>
              <a:gd name="connsiteY4" fmla="*/ 829056 h 829056"/>
              <a:gd name="connsiteX5" fmla="*/ 591312 w 847344"/>
              <a:gd name="connsiteY5" fmla="*/ 816864 h 829056"/>
              <a:gd name="connsiteX6" fmla="*/ 377952 w 847344"/>
              <a:gd name="connsiteY6" fmla="*/ 475488 h 829056"/>
              <a:gd name="connsiteX7" fmla="*/ 0 w 847344"/>
              <a:gd name="connsiteY7" fmla="*/ 243840 h 829056"/>
              <a:gd name="connsiteX8" fmla="*/ 18288 w 847344"/>
              <a:gd name="connsiteY8" fmla="*/ 0 h 8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344" h="829056">
                <a:moveTo>
                  <a:pt x="18288" y="0"/>
                </a:moveTo>
                <a:lnTo>
                  <a:pt x="219456" y="6096"/>
                </a:lnTo>
                <a:lnTo>
                  <a:pt x="694944" y="316992"/>
                </a:lnTo>
                <a:lnTo>
                  <a:pt x="847344" y="670560"/>
                </a:lnTo>
                <a:lnTo>
                  <a:pt x="713232" y="829056"/>
                </a:lnTo>
                <a:lnTo>
                  <a:pt x="591312" y="816864"/>
                </a:lnTo>
                <a:lnTo>
                  <a:pt x="377952" y="475488"/>
                </a:lnTo>
                <a:lnTo>
                  <a:pt x="0" y="243840"/>
                </a:lnTo>
                <a:lnTo>
                  <a:pt x="18288" y="0"/>
                </a:lnTo>
                <a:close/>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Shape 17">
            <a:extLst>
              <a:ext uri="{FF2B5EF4-FFF2-40B4-BE49-F238E27FC236}">
                <a16:creationId xmlns="" xmlns:a16="http://schemas.microsoft.com/office/drawing/2014/main" id="{1658F0F3-9520-4FA2-A1ED-71927A6D8A2C}"/>
              </a:ext>
            </a:extLst>
          </p:cNvPr>
          <p:cNvSpPr/>
          <p:nvPr/>
        </p:nvSpPr>
        <p:spPr>
          <a:xfrm>
            <a:off x="9028176" y="2273808"/>
            <a:ext cx="304800" cy="633984"/>
          </a:xfrm>
          <a:custGeom>
            <a:avLst/>
            <a:gdLst>
              <a:gd name="connsiteX0" fmla="*/ 0 w 304800"/>
              <a:gd name="connsiteY0" fmla="*/ 42672 h 633984"/>
              <a:gd name="connsiteX1" fmla="*/ 243840 w 304800"/>
              <a:gd name="connsiteY1" fmla="*/ 0 h 633984"/>
              <a:gd name="connsiteX2" fmla="*/ 292608 w 304800"/>
              <a:gd name="connsiteY2" fmla="*/ 274320 h 633984"/>
              <a:gd name="connsiteX3" fmla="*/ 304800 w 304800"/>
              <a:gd name="connsiteY3" fmla="*/ 536448 h 633984"/>
              <a:gd name="connsiteX4" fmla="*/ 237744 w 304800"/>
              <a:gd name="connsiteY4" fmla="*/ 633984 h 633984"/>
              <a:gd name="connsiteX5" fmla="*/ 30480 w 304800"/>
              <a:gd name="connsiteY5" fmla="*/ 633984 h 633984"/>
              <a:gd name="connsiteX6" fmla="*/ 0 w 304800"/>
              <a:gd name="connsiteY6" fmla="*/ 432816 h 633984"/>
              <a:gd name="connsiteX7" fmla="*/ 0 w 304800"/>
              <a:gd name="connsiteY7" fmla="*/ 42672 h 6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633984">
                <a:moveTo>
                  <a:pt x="0" y="42672"/>
                </a:moveTo>
                <a:lnTo>
                  <a:pt x="243840" y="0"/>
                </a:lnTo>
                <a:lnTo>
                  <a:pt x="292608" y="274320"/>
                </a:lnTo>
                <a:lnTo>
                  <a:pt x="304800" y="536448"/>
                </a:lnTo>
                <a:lnTo>
                  <a:pt x="237744" y="633984"/>
                </a:lnTo>
                <a:lnTo>
                  <a:pt x="30480" y="633984"/>
                </a:lnTo>
                <a:lnTo>
                  <a:pt x="0" y="432816"/>
                </a:lnTo>
                <a:lnTo>
                  <a:pt x="0" y="42672"/>
                </a:lnTo>
                <a:close/>
              </a:path>
            </a:pathLst>
          </a:custGeom>
          <a:no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reeform: Shape 18">
            <a:extLst>
              <a:ext uri="{FF2B5EF4-FFF2-40B4-BE49-F238E27FC236}">
                <a16:creationId xmlns="" xmlns:a16="http://schemas.microsoft.com/office/drawing/2014/main" id="{931225E1-7303-417D-A68D-CE6E809CDF87}"/>
              </a:ext>
            </a:extLst>
          </p:cNvPr>
          <p:cNvSpPr/>
          <p:nvPr/>
        </p:nvSpPr>
        <p:spPr>
          <a:xfrm>
            <a:off x="8119872" y="2724912"/>
            <a:ext cx="1097280" cy="926592"/>
          </a:xfrm>
          <a:custGeom>
            <a:avLst/>
            <a:gdLst>
              <a:gd name="connsiteX0" fmla="*/ 316992 w 1097280"/>
              <a:gd name="connsiteY0" fmla="*/ 0 h 926592"/>
              <a:gd name="connsiteX1" fmla="*/ 0 w 1097280"/>
              <a:gd name="connsiteY1" fmla="*/ 274320 h 926592"/>
              <a:gd name="connsiteX2" fmla="*/ 249936 w 1097280"/>
              <a:gd name="connsiteY2" fmla="*/ 847344 h 926592"/>
              <a:gd name="connsiteX3" fmla="*/ 737616 w 1097280"/>
              <a:gd name="connsiteY3" fmla="*/ 926592 h 926592"/>
              <a:gd name="connsiteX4" fmla="*/ 847344 w 1097280"/>
              <a:gd name="connsiteY4" fmla="*/ 792480 h 926592"/>
              <a:gd name="connsiteX5" fmla="*/ 1097280 w 1097280"/>
              <a:gd name="connsiteY5" fmla="*/ 335280 h 926592"/>
              <a:gd name="connsiteX6" fmla="*/ 792480 w 1097280"/>
              <a:gd name="connsiteY6" fmla="*/ 146304 h 926592"/>
              <a:gd name="connsiteX7" fmla="*/ 316992 w 1097280"/>
              <a:gd name="connsiteY7" fmla="*/ 0 h 9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7280" h="926592">
                <a:moveTo>
                  <a:pt x="316992" y="0"/>
                </a:moveTo>
                <a:lnTo>
                  <a:pt x="0" y="274320"/>
                </a:lnTo>
                <a:lnTo>
                  <a:pt x="249936" y="847344"/>
                </a:lnTo>
                <a:lnTo>
                  <a:pt x="737616" y="926592"/>
                </a:lnTo>
                <a:lnTo>
                  <a:pt x="847344" y="792480"/>
                </a:lnTo>
                <a:lnTo>
                  <a:pt x="1097280" y="335280"/>
                </a:lnTo>
                <a:lnTo>
                  <a:pt x="792480" y="146304"/>
                </a:lnTo>
                <a:lnTo>
                  <a:pt x="316992" y="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 Placeholder 7">
            <a:extLst>
              <a:ext uri="{FF2B5EF4-FFF2-40B4-BE49-F238E27FC236}">
                <a16:creationId xmlns="" xmlns:a16="http://schemas.microsoft.com/office/drawing/2014/main" id="{69E6A5EB-D276-42EF-8F93-911CF067CF72}"/>
              </a:ext>
            </a:extLst>
          </p:cNvPr>
          <p:cNvSpPr txBox="1">
            <a:spLocks/>
          </p:cNvSpPr>
          <p:nvPr/>
        </p:nvSpPr>
        <p:spPr>
          <a:xfrm>
            <a:off x="5582516" y="5123258"/>
            <a:ext cx="5918604" cy="7157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Microsoft YaHei" panose="020B0503020204020204" pitchFamily="34" charset="-122"/>
                <a:ea typeface="Microsoft YaHei" panose="020B0503020204020204" pitchFamily="34" charset="-122"/>
              </a:rPr>
              <a:t>      算法的第一轮中，先计算社区的模块度；然后计算节点如果被分配到不同的社区后，模块度的变化。</a:t>
            </a:r>
            <a:endParaRPr lang="en-AU" altLang="zh-CN" sz="2000" dirty="0">
              <a:latin typeface="Microsoft YaHei" panose="020B0503020204020204" pitchFamily="34" charset="-122"/>
              <a:ea typeface="Microsoft YaHei" panose="020B0503020204020204" pitchFamily="34" charset="-122"/>
            </a:endParaRPr>
          </a:p>
          <a:p>
            <a:endParaRPr lang="zh-CN" altLang="en-US" sz="2000"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 xmlns:a16="http://schemas.microsoft.com/office/drawing/2014/main" id="{DAA82CF0-9C88-4375-9BF1-A99BF36B670F}"/>
              </a:ext>
            </a:extLst>
          </p:cNvPr>
          <p:cNvSpPr txBox="1"/>
          <p:nvPr/>
        </p:nvSpPr>
        <p:spPr>
          <a:xfrm>
            <a:off x="7860259" y="4795151"/>
            <a:ext cx="4193774" cy="276999"/>
          </a:xfrm>
          <a:prstGeom prst="rect">
            <a:avLst/>
          </a:prstGeom>
          <a:noFill/>
        </p:spPr>
        <p:txBody>
          <a:bodyPr wrap="square" rtlCol="0">
            <a:spAutoFit/>
          </a:bodyPr>
          <a:lstStyle/>
          <a:p>
            <a:pPr algn="r"/>
            <a:r>
              <a:rPr lang="en-US" altLang="zh-CN" sz="1200" i="1" dirty="0">
                <a:solidFill>
                  <a:schemeClr val="bg1">
                    <a:lumMod val="50000"/>
                  </a:schemeClr>
                </a:solidFill>
              </a:rPr>
              <a:t>Source: Graph Algorithms by Neo4j.</a:t>
            </a:r>
            <a:endParaRPr lang="en-AU" sz="1200" i="1" dirty="0">
              <a:solidFill>
                <a:schemeClr val="bg1">
                  <a:lumMod val="50000"/>
                </a:schemeClr>
              </a:solidFill>
            </a:endParaRPr>
          </a:p>
        </p:txBody>
      </p:sp>
    </p:spTree>
    <p:extLst>
      <p:ext uri="{BB962C8B-B14F-4D97-AF65-F5344CB8AC3E}">
        <p14:creationId xmlns:p14="http://schemas.microsoft.com/office/powerpoint/2010/main" val="365567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normAutofit/>
          </a:bodyPr>
          <a:lstStyle/>
          <a:p>
            <a:r>
              <a:rPr lang="en-US" altLang="zh-CN" dirty="0"/>
              <a:t>6 – </a:t>
            </a:r>
            <a:r>
              <a:rPr lang="en-AU" altLang="zh-CN" dirty="0"/>
              <a:t>Louvain</a:t>
            </a:r>
            <a:r>
              <a:rPr lang="zh-CN" altLang="en-US" dirty="0"/>
              <a:t>模块度算法</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模块度旨在衡量网络划分为模块（也称为组、集群或社区）的强度。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2516" y="910283"/>
            <a:ext cx="5918604" cy="715722"/>
          </a:xfrm>
        </p:spPr>
        <p:txBody>
          <a:bodyPr/>
          <a:lstStyle/>
          <a:p>
            <a:r>
              <a:rPr lang="zh-CN" altLang="en-US" sz="2000">
                <a:latin typeface="Microsoft YaHei" panose="020B0503020204020204" pitchFamily="34" charset="-122"/>
                <a:ea typeface="Microsoft YaHei" panose="020B0503020204020204" pitchFamily="34" charset="-122"/>
              </a:rPr>
              <a:t>模块度算</a:t>
            </a:r>
            <a:r>
              <a:rPr lang="zh-CN" altLang="en-US" sz="2000" dirty="0">
                <a:latin typeface="Microsoft YaHei" panose="020B0503020204020204" pitchFamily="34" charset="-122"/>
                <a:ea typeface="Microsoft YaHei" panose="020B0503020204020204" pitchFamily="34" charset="-122"/>
              </a:rPr>
              <a:t>法的执行步骤示意：</a:t>
            </a:r>
            <a:endParaRPr lang="en-AU" altLang="zh-CN" sz="2000" dirty="0">
              <a:latin typeface="Microsoft YaHei" panose="020B0503020204020204" pitchFamily="34" charset="-122"/>
              <a:ea typeface="Microsoft YaHei" panose="020B0503020204020204" pitchFamily="34" charset="-122"/>
            </a:endParaRPr>
          </a:p>
          <a:p>
            <a:endParaRPr lang="zh-CN" alt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7" name="TextBox 6">
            <a:extLst>
              <a:ext uri="{FF2B5EF4-FFF2-40B4-BE49-F238E27FC236}">
                <a16:creationId xmlns="" xmlns:a16="http://schemas.microsoft.com/office/drawing/2014/main" id="{1EA62BC3-5983-417B-9EEB-8E03C759473F}"/>
              </a:ext>
            </a:extLst>
          </p:cNvPr>
          <p:cNvSpPr txBox="1"/>
          <p:nvPr/>
        </p:nvSpPr>
        <p:spPr>
          <a:xfrm>
            <a:off x="6626860" y="1256672"/>
            <a:ext cx="4460240" cy="369332"/>
          </a:xfrm>
          <a:prstGeom prst="rect">
            <a:avLst/>
          </a:prstGeom>
          <a:noFill/>
        </p:spPr>
        <p:txBody>
          <a:bodyPr wrap="square" rtlCol="0">
            <a:spAutoFit/>
          </a:bodyPr>
          <a:lstStyle/>
          <a:p>
            <a:pPr algn="ctr"/>
            <a:r>
              <a:rPr lang="zh-CN" altLang="en-US" dirty="0">
                <a:solidFill>
                  <a:schemeClr val="tx1">
                    <a:lumMod val="50000"/>
                  </a:schemeClr>
                </a:solidFill>
                <a:latin typeface="Microsoft YaHei" panose="020B0503020204020204" pitchFamily="34" charset="-122"/>
                <a:ea typeface="Microsoft YaHei" panose="020B0503020204020204" pitchFamily="34" charset="-122"/>
              </a:rPr>
              <a:t>第二轮</a:t>
            </a:r>
            <a:endParaRPr lang="en-AU" dirty="0">
              <a:solidFill>
                <a:schemeClr val="tx1">
                  <a:lumMod val="50000"/>
                </a:schemeClr>
              </a:solidFill>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 xmlns:a16="http://schemas.microsoft.com/office/drawing/2014/main" id="{66A9E78E-2553-49FD-B6A9-3827CB5B6EC0}"/>
              </a:ext>
            </a:extLst>
          </p:cNvPr>
          <p:cNvSpPr txBox="1"/>
          <p:nvPr/>
        </p:nvSpPr>
        <p:spPr>
          <a:xfrm>
            <a:off x="5617269" y="3861240"/>
            <a:ext cx="1630680" cy="276999"/>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第</a:t>
            </a:r>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步</a:t>
            </a:r>
            <a:endParaRPr lang="en-AU" altLang="zh-CN" sz="1200" dirty="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 xmlns:a16="http://schemas.microsoft.com/office/drawing/2014/main" id="{D549B4B4-303B-4BAB-A92A-25C16619475C}"/>
              </a:ext>
            </a:extLst>
          </p:cNvPr>
          <p:cNvSpPr txBox="1"/>
          <p:nvPr/>
        </p:nvSpPr>
        <p:spPr>
          <a:xfrm>
            <a:off x="9779993" y="3900197"/>
            <a:ext cx="2377440" cy="276999"/>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第</a:t>
            </a:r>
            <a:r>
              <a:rPr lang="en-US" altLang="zh-CN" sz="1200" dirty="0">
                <a:latin typeface="Microsoft YaHei" panose="020B0503020204020204" pitchFamily="34" charset="-122"/>
                <a:ea typeface="Microsoft YaHei" panose="020B0503020204020204" pitchFamily="34" charset="-122"/>
              </a:rPr>
              <a:t>2</a:t>
            </a:r>
            <a:r>
              <a:rPr lang="zh-CN" altLang="en-US" sz="1200" dirty="0">
                <a:latin typeface="Microsoft YaHei" panose="020B0503020204020204" pitchFamily="34" charset="-122"/>
                <a:ea typeface="Microsoft YaHei" panose="020B0503020204020204" pitchFamily="34" charset="-122"/>
              </a:rPr>
              <a:t>步</a:t>
            </a:r>
            <a:endParaRPr lang="en-AU" altLang="zh-CN" sz="1200" dirty="0">
              <a:latin typeface="Microsoft YaHei" panose="020B0503020204020204" pitchFamily="34" charset="-122"/>
              <a:ea typeface="Microsoft YaHei" panose="020B0503020204020204" pitchFamily="34" charset="-122"/>
            </a:endParaRPr>
          </a:p>
        </p:txBody>
      </p:sp>
      <p:sp>
        <p:nvSpPr>
          <p:cNvPr id="21" name="Text Placeholder 7">
            <a:extLst>
              <a:ext uri="{FF2B5EF4-FFF2-40B4-BE49-F238E27FC236}">
                <a16:creationId xmlns="" xmlns:a16="http://schemas.microsoft.com/office/drawing/2014/main" id="{69E6A5EB-D276-42EF-8F93-911CF067CF72}"/>
              </a:ext>
            </a:extLst>
          </p:cNvPr>
          <p:cNvSpPr txBox="1">
            <a:spLocks/>
          </p:cNvSpPr>
          <p:nvPr/>
        </p:nvSpPr>
        <p:spPr>
          <a:xfrm>
            <a:off x="5818768" y="4504255"/>
            <a:ext cx="5918604" cy="7157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Microsoft YaHei" panose="020B0503020204020204" pitchFamily="34" charset="-122"/>
                <a:ea typeface="Microsoft YaHei" panose="020B0503020204020204" pitchFamily="34" charset="-122"/>
              </a:rPr>
              <a:t>      算法的第二轮重复和第一轮类似的步骤，直到模块度不再增加，或者达到了预先设定的迭代次数。</a:t>
            </a:r>
            <a:endParaRPr lang="en-AU" altLang="zh-CN" sz="2000" dirty="0">
              <a:latin typeface="Microsoft YaHei" panose="020B0503020204020204" pitchFamily="34" charset="-122"/>
              <a:ea typeface="Microsoft YaHei" panose="020B0503020204020204" pitchFamily="34" charset="-122"/>
            </a:endParaRPr>
          </a:p>
          <a:p>
            <a:endParaRPr lang="zh-CN" altLang="en-US" sz="2000" dirty="0">
              <a:latin typeface="Microsoft YaHei" panose="020B0503020204020204" pitchFamily="34" charset="-122"/>
              <a:ea typeface="Microsoft YaHei" panose="020B0503020204020204" pitchFamily="34" charset="-122"/>
            </a:endParaRPr>
          </a:p>
        </p:txBody>
      </p:sp>
      <p:pic>
        <p:nvPicPr>
          <p:cNvPr id="20" name="Picture 19">
            <a:extLst>
              <a:ext uri="{FF2B5EF4-FFF2-40B4-BE49-F238E27FC236}">
                <a16:creationId xmlns="" xmlns:a16="http://schemas.microsoft.com/office/drawing/2014/main" id="{E8DEE605-BAA5-4B6C-9BA5-D60C106BF0B8}"/>
              </a:ext>
            </a:extLst>
          </p:cNvPr>
          <p:cNvPicPr>
            <a:picLocks noChangeAspect="1"/>
          </p:cNvPicPr>
          <p:nvPr/>
        </p:nvPicPr>
        <p:blipFill>
          <a:blip r:embed="rId3"/>
          <a:stretch>
            <a:fillRect/>
          </a:stretch>
        </p:blipFill>
        <p:spPr>
          <a:xfrm>
            <a:off x="5140563" y="1555325"/>
            <a:ext cx="7016870" cy="2376595"/>
          </a:xfrm>
          <a:prstGeom prst="rect">
            <a:avLst/>
          </a:prstGeom>
        </p:spPr>
      </p:pic>
    </p:spTree>
    <p:extLst>
      <p:ext uri="{BB962C8B-B14F-4D97-AF65-F5344CB8AC3E}">
        <p14:creationId xmlns:p14="http://schemas.microsoft.com/office/powerpoint/2010/main" val="4938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normAutofit/>
          </a:bodyPr>
          <a:lstStyle/>
          <a:p>
            <a:r>
              <a:rPr lang="en-US" altLang="zh-CN" dirty="0"/>
              <a:t>6 – </a:t>
            </a:r>
            <a:r>
              <a:rPr lang="en-AU" altLang="zh-CN" dirty="0"/>
              <a:t>Louvain</a:t>
            </a:r>
            <a:r>
              <a:rPr lang="zh-CN" altLang="en-US" dirty="0"/>
              <a:t>模块度算法</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模块度旨在衡量网络划分为模块（也称为组、集群或社区）的强度。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2516" y="852645"/>
            <a:ext cx="5918604" cy="715722"/>
          </a:xfrm>
        </p:spPr>
        <p:txBody>
          <a:bodyPr/>
          <a:lstStyle/>
          <a:p>
            <a:r>
              <a:rPr lang="zh-CN" altLang="en-US" sz="2000">
                <a:latin typeface="Microsoft YaHei" panose="020B0503020204020204" pitchFamily="34" charset="-122"/>
                <a:ea typeface="Microsoft YaHei" panose="020B0503020204020204" pitchFamily="34" charset="-122"/>
              </a:rPr>
              <a:t>模块度算</a:t>
            </a:r>
            <a:r>
              <a:rPr lang="zh-CN" altLang="en-US" sz="2000" dirty="0">
                <a:latin typeface="Microsoft YaHei" panose="020B0503020204020204" pitchFamily="34" charset="-122"/>
                <a:ea typeface="Microsoft YaHei" panose="020B0503020204020204" pitchFamily="34" charset="-122"/>
              </a:rPr>
              <a:t>法的特点和优势</a:t>
            </a:r>
            <a:endParaRPr lang="en-AU"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在庞大的网络中查找社区。该算法在计算模块度时应用启发式规则、而不是精确计算，这简化了复杂度，而其他基于模块度的算法在大型图上运行或更加吃力。</a:t>
            </a:r>
            <a:endParaRPr lang="en-AU"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对评估复杂网络的结构非常有帮助，特别是能够揭示图的</a:t>
            </a:r>
            <a:r>
              <a:rPr lang="zh-CN" altLang="en-US" sz="2000" dirty="0">
                <a:solidFill>
                  <a:srgbClr val="0070C0"/>
                </a:solidFill>
                <a:latin typeface="Microsoft YaHei" panose="020B0503020204020204" pitchFamily="34" charset="-122"/>
                <a:ea typeface="Microsoft YaHei" panose="020B0503020204020204" pitchFamily="34" charset="-122"/>
              </a:rPr>
              <a:t>多层次结构</a:t>
            </a:r>
            <a:r>
              <a:rPr lang="zh-CN" altLang="en-US" sz="2000" dirty="0">
                <a:latin typeface="Microsoft YaHei" panose="020B0503020204020204" pitchFamily="34" charset="-122"/>
                <a:ea typeface="Microsoft YaHei" panose="020B0503020204020204" pitchFamily="34" charset="-122"/>
              </a:rPr>
              <a:t>，这在诸如犯罪团伙中比较常见。得到的粗粒度网络支持一层层地放大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缩小，实现在子社区内查找子社区、子社区的子社区，等等等等。</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应用场景</a:t>
            </a:r>
            <a:endParaRPr lang="en-AU"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在大规模信息网络中检测网络攻击；</a:t>
            </a:r>
            <a:endParaRPr lang="en-AU"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从</a:t>
            </a:r>
            <a:r>
              <a:rPr lang="en-US" altLang="zh-CN" sz="2000" dirty="0">
                <a:latin typeface="Microsoft YaHei" panose="020B0503020204020204" pitchFamily="34" charset="-122"/>
                <a:ea typeface="Microsoft YaHei" panose="020B0503020204020204" pitchFamily="34" charset="-122"/>
              </a:rPr>
              <a:t>Twitter</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YouTube</a:t>
            </a:r>
            <a:r>
              <a:rPr lang="zh-CN" altLang="en-US" sz="2000" dirty="0">
                <a:latin typeface="Microsoft YaHei" panose="020B0503020204020204" pitchFamily="34" charset="-122"/>
                <a:ea typeface="Microsoft YaHei" panose="020B0503020204020204" pitchFamily="34" charset="-122"/>
              </a:rPr>
              <a:t>等在线社交平台中提取主题，基于文档中术语共同出现的频率，作为主题建模过程的一部分；</a:t>
            </a:r>
            <a:endParaRPr lang="en-AU"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在大脑的功能网络中寻找层级社区结构。</a:t>
            </a: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16749689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normAutofit/>
          </a:bodyPr>
          <a:lstStyle/>
          <a:p>
            <a:r>
              <a:rPr lang="en-US" altLang="zh-CN" dirty="0"/>
              <a:t>6 – </a:t>
            </a:r>
            <a:r>
              <a:rPr lang="en-AU" altLang="zh-CN" dirty="0"/>
              <a:t>Louvain</a:t>
            </a:r>
            <a:r>
              <a:rPr lang="zh-CN" altLang="en-US" dirty="0"/>
              <a:t>模块度算法</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模块度旨在衡量网络划分为模块（也称为组、集群或社区）的强度。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2516" y="852645"/>
            <a:ext cx="5918604" cy="715722"/>
          </a:xfrm>
        </p:spPr>
        <p:txBody>
          <a:bodyPr/>
          <a:lstStyle/>
          <a:p>
            <a:r>
              <a:rPr lang="zh-CN" altLang="en-US" sz="2000">
                <a:latin typeface="Microsoft YaHei" panose="020B0503020204020204" pitchFamily="34" charset="-122"/>
                <a:ea typeface="Microsoft YaHei" panose="020B0503020204020204" pitchFamily="34" charset="-122"/>
              </a:rPr>
              <a:t>模块度算</a:t>
            </a:r>
            <a:r>
              <a:rPr lang="zh-CN" altLang="en-US" sz="2000" dirty="0">
                <a:latin typeface="Microsoft YaHei" panose="020B0503020204020204" pitchFamily="34" charset="-122"/>
                <a:ea typeface="Microsoft YaHei" panose="020B0503020204020204" pitchFamily="34" charset="-122"/>
              </a:rPr>
              <a:t>法的局限性</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模块度的优化算法，包括</a:t>
            </a:r>
            <a:r>
              <a:rPr lang="en-US" altLang="zh-CN" sz="2000" dirty="0">
                <a:latin typeface="Microsoft YaHei" panose="020B0503020204020204" pitchFamily="34" charset="-122"/>
                <a:ea typeface="Microsoft YaHei" panose="020B0503020204020204" pitchFamily="34" charset="-122"/>
              </a:rPr>
              <a:t>Louvain</a:t>
            </a:r>
            <a:r>
              <a:rPr lang="zh-CN" altLang="en-US" sz="2000" dirty="0">
                <a:latin typeface="Microsoft YaHei" panose="020B0503020204020204" pitchFamily="34" charset="-122"/>
                <a:ea typeface="Microsoft YaHei" panose="020B0503020204020204" pitchFamily="34" charset="-122"/>
              </a:rPr>
              <a:t>，有两个主要局限：</a:t>
            </a:r>
          </a:p>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算法无法识别在大型网络中的</a:t>
            </a:r>
            <a:r>
              <a:rPr lang="zh-CN" altLang="en-US" sz="2000" dirty="0">
                <a:solidFill>
                  <a:srgbClr val="0070C0"/>
                </a:solidFill>
                <a:latin typeface="Microsoft YaHei" panose="020B0503020204020204" pitchFamily="34" charset="-122"/>
                <a:ea typeface="Microsoft YaHei" panose="020B0503020204020204" pitchFamily="34" charset="-122"/>
              </a:rPr>
              <a:t>小型社区</a:t>
            </a:r>
            <a:r>
              <a:rPr lang="zh-CN" altLang="en-US" sz="2000" dirty="0">
                <a:latin typeface="Microsoft YaHei" panose="020B0503020204020204" pitchFamily="34" charset="-122"/>
                <a:ea typeface="Microsoft YaHei" panose="020B0503020204020204" pitchFamily="34" charset="-122"/>
              </a:rPr>
              <a:t>。解决的办法是通过审查合并的中间步骤。</a:t>
            </a:r>
            <a:endParaRPr lang="en-AU" altLang="zh-CN" sz="2000" dirty="0">
              <a:latin typeface="Microsoft YaHei" panose="020B0503020204020204" pitchFamily="34" charset="-122"/>
              <a:ea typeface="Microsoft YaHei" panose="020B0503020204020204" pitchFamily="34" charset="-122"/>
            </a:endParaRPr>
          </a:p>
          <a:p>
            <a:pPr marL="457200" indent="-457200">
              <a:buFont typeface="+mj-lt"/>
              <a:buAutoNum type="arabicPeriod"/>
            </a:pPr>
            <a:r>
              <a:rPr lang="zh-CN" altLang="en-US" sz="2000" dirty="0">
                <a:latin typeface="Microsoft YaHei" panose="020B0503020204020204" pitchFamily="34" charset="-122"/>
                <a:ea typeface="Microsoft YaHei" panose="020B0503020204020204" pitchFamily="34" charset="-122"/>
              </a:rPr>
              <a:t>在大型网络中，如果存在重叠社区，模块化优化可能无法正确确定全局最大值。在这种情况下，建议使用模块度算法作为网络总体模块</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社区的大致而非精确估计来使用。</a:t>
            </a: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163859187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a:t>
            </a:r>
            <a:r>
              <a:rPr lang="en-AU" altLang="zh-CN" dirty="0"/>
              <a:t>Louvain</a:t>
            </a:r>
            <a:r>
              <a:rPr lang="zh-CN" altLang="en-US" dirty="0"/>
              <a:t>模块度算法</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计算图的</a:t>
            </a:r>
            <a:r>
              <a:rPr lang="en-AU" altLang="zh-CN" sz="2000" i="0" dirty="0">
                <a:latin typeface="Microsoft YaHei" panose="020B0503020204020204" pitchFamily="34" charset="-122"/>
                <a:ea typeface="Microsoft YaHei" panose="020B0503020204020204" pitchFamily="34" charset="-122"/>
              </a:rPr>
              <a:t>Louvain</a:t>
            </a:r>
            <a:r>
              <a:rPr lang="zh-CN" altLang="en-US" sz="2000" i="0" dirty="0">
                <a:latin typeface="Microsoft YaHei" panose="020B0503020204020204" pitchFamily="34" charset="-122"/>
                <a:ea typeface="Microsoft YaHei" panose="020B0503020204020204" pitchFamily="34" charset="-122"/>
              </a:rPr>
              <a:t>模块度</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使用</a:t>
            </a:r>
            <a:r>
              <a:rPr lang="en-AU"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扩展包中的</a:t>
            </a:r>
            <a:r>
              <a:rPr lang="en-AU" altLang="zh-CN" sz="2000" dirty="0">
                <a:latin typeface="Microsoft YaHei" panose="020B0503020204020204" pitchFamily="34" charset="-122"/>
                <a:ea typeface="Microsoft YaHei" panose="020B0503020204020204" pitchFamily="34" charset="-122"/>
              </a:rPr>
              <a:t>Louvain</a:t>
            </a:r>
            <a:r>
              <a:rPr lang="zh-CN" altLang="en-US" sz="2000" dirty="0">
                <a:latin typeface="Microsoft YaHei" panose="020B0503020204020204" pitchFamily="34" charset="-122"/>
                <a:ea typeface="Microsoft YaHei" panose="020B0503020204020204" pitchFamily="34" charset="-122"/>
              </a:rPr>
              <a:t>模块度过程</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a:latin typeface="Britannic Bold" panose="020B0903060703020204" pitchFamily="34" charset="0"/>
            </a:endParaRPr>
          </a:p>
          <a:p>
            <a:pPr algn="ctr"/>
            <a:endParaRPr lang="en-US" altLang="zh-CN" sz="2800">
              <a:latin typeface="Britannic Bold" panose="020B0903060703020204" pitchFamily="34" charset="0"/>
            </a:endParaRPr>
          </a:p>
          <a:p>
            <a:pPr algn="ctr"/>
            <a:r>
              <a:rPr lang="en-US" altLang="zh-CN" sz="2800">
                <a:latin typeface="Forte" panose="03060902040502070203" pitchFamily="66" charset="0"/>
              </a:rPr>
              <a:t>It’s CYPHER time!</a:t>
            </a:r>
          </a:p>
          <a:p>
            <a:pPr algn="ctr"/>
            <a:r>
              <a:rPr lang="en-US" altLang="zh-CN" sz="1600">
                <a:solidFill>
                  <a:schemeClr val="tx2"/>
                </a:solidFill>
                <a:latin typeface="Courier New" panose="02070309020205020404" pitchFamily="49" charset="0"/>
                <a:cs typeface="Courier New" panose="02070309020205020404" pitchFamily="49" charset="0"/>
              </a:rPr>
              <a:t>MATCH (n)--() REUTN *</a:t>
            </a:r>
          </a:p>
          <a:p>
            <a:pPr algn="ctr"/>
            <a:endParaRPr lang="en-US" sz="2800">
              <a:latin typeface="Britannic Bold" panose="020B0903060703020204" pitchFamily="34" charset="0"/>
            </a:endParaRPr>
          </a:p>
        </p:txBody>
      </p:sp>
    </p:spTree>
    <p:extLst>
      <p:ext uri="{BB962C8B-B14F-4D97-AF65-F5344CB8AC3E}">
        <p14:creationId xmlns:p14="http://schemas.microsoft.com/office/powerpoint/2010/main" val="78686350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138499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计算图的</a:t>
            </a:r>
            <a:r>
              <a:rPr lang="en-AU" altLang="zh-CN" sz="1400" dirty="0">
                <a:latin typeface="Courier New" panose="02070309020205020404" pitchFamily="49" charset="0"/>
                <a:cs typeface="Courier New" panose="02070309020205020404" pitchFamily="49" charset="0"/>
              </a:rPr>
              <a:t>Louvain</a:t>
            </a:r>
            <a:r>
              <a:rPr lang="zh-CN" altLang="en-US" sz="1400" dirty="0">
                <a:latin typeface="Courier New" panose="02070309020205020404" pitchFamily="49" charset="0"/>
                <a:cs typeface="Courier New" panose="02070309020205020404" pitchFamily="49" charset="0"/>
              </a:rPr>
              <a:t>模块度，并返回最终结果</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algo.louvain.stream</a:t>
            </a:r>
            <a:r>
              <a:rPr lang="en-AU"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公路连接</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铁路连接</a:t>
            </a:r>
            <a:r>
              <a:rPr lang="en-US"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community</a:t>
            </a:r>
          </a:p>
          <a:p>
            <a:r>
              <a:rPr lang="en-AU" altLang="zh-CN" sz="1400" dirty="0">
                <a:latin typeface="Courier New" panose="02070309020205020404" pitchFamily="49" charset="0"/>
                <a:cs typeface="Courier New" panose="02070309020205020404" pitchFamily="49" charset="0"/>
              </a:rPr>
              <a:t>RETURN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).name AS node, community</a:t>
            </a:r>
          </a:p>
          <a:p>
            <a:r>
              <a:rPr lang="en-AU" altLang="zh-CN" sz="1400" dirty="0">
                <a:latin typeface="Courier New" panose="02070309020205020404" pitchFamily="49" charset="0"/>
                <a:cs typeface="Courier New" panose="02070309020205020404" pitchFamily="49" charset="0"/>
              </a:rPr>
              <a:t>ORDER BY community;</a:t>
            </a: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a:t>
            </a:r>
            <a:r>
              <a:rPr lang="en-AU" altLang="zh-CN" sz="3200" dirty="0"/>
              <a:t>Louvain</a:t>
            </a:r>
            <a:r>
              <a:rPr lang="zh-CN" altLang="en-US" sz="3200" dirty="0"/>
              <a:t>模块度算法</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2">
                    <a:lumMod val="50000"/>
                  </a:schemeClr>
                </a:solidFill>
              </a:rPr>
              <a:t>10</a:t>
            </a:r>
            <a:endParaRPr lang="en-AU" dirty="0">
              <a:solidFill>
                <a:schemeClr val="tx2">
                  <a:lumMod val="50000"/>
                </a:schemeClr>
              </a:solidFill>
            </a:endParaRPr>
          </a:p>
        </p:txBody>
      </p:sp>
      <p:sp>
        <p:nvSpPr>
          <p:cNvPr id="11" name="TextBox 10">
            <a:extLst>
              <a:ext uri="{FF2B5EF4-FFF2-40B4-BE49-F238E27FC236}">
                <a16:creationId xmlns="" xmlns:a16="http://schemas.microsoft.com/office/drawing/2014/main" id="{AF16D9B2-21AA-460A-BA20-3E9EF35051B8}"/>
              </a:ext>
            </a:extLst>
          </p:cNvPr>
          <p:cNvSpPr txBox="1"/>
          <p:nvPr/>
        </p:nvSpPr>
        <p:spPr>
          <a:xfrm>
            <a:off x="1027775" y="3101880"/>
            <a:ext cx="7161186" cy="203132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计算图的</a:t>
            </a:r>
            <a:r>
              <a:rPr lang="en-AU" altLang="zh-CN" sz="1400" dirty="0">
                <a:latin typeface="Courier New" panose="02070309020205020404" pitchFamily="49" charset="0"/>
                <a:cs typeface="Courier New" panose="02070309020205020404" pitchFamily="49" charset="0"/>
              </a:rPr>
              <a:t>Louvain</a:t>
            </a:r>
            <a:r>
              <a:rPr lang="zh-CN" altLang="en-US" sz="1400" dirty="0">
                <a:latin typeface="Courier New" panose="02070309020205020404" pitchFamily="49" charset="0"/>
                <a:cs typeface="Courier New" panose="02070309020205020404" pitchFamily="49" charset="0"/>
              </a:rPr>
              <a:t>模块度，将最终和中间结果写入节点属性</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algo.louvain</a:t>
            </a:r>
            <a:r>
              <a:rPr lang="en-AU"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公路连接</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铁路连接</a:t>
            </a:r>
            <a:r>
              <a:rPr lang="en-US" altLang="zh-CN" sz="1400" dirty="0">
                <a:latin typeface="Courier New" panose="02070309020205020404" pitchFamily="49" charset="0"/>
                <a:cs typeface="Courier New" panose="02070309020205020404" pitchFamily="49" charset="0"/>
              </a:rPr>
              <a:t>', {</a:t>
            </a:r>
          </a:p>
          <a:p>
            <a:r>
              <a:rPr lang="en-US" altLang="zh-CN" sz="1400" dirty="0">
                <a:latin typeface="Courier New" panose="02070309020205020404" pitchFamily="49" charset="0"/>
                <a:cs typeface="Courier New" panose="02070309020205020404" pitchFamily="49" charset="0"/>
              </a:rPr>
              <a:t>  </a:t>
            </a:r>
            <a:r>
              <a:rPr lang="en-AU" altLang="zh-CN" sz="1400" dirty="0" err="1">
                <a:solidFill>
                  <a:srgbClr val="00B050"/>
                </a:solidFill>
                <a:latin typeface="Courier New" panose="02070309020205020404" pitchFamily="49" charset="0"/>
                <a:cs typeface="Courier New" panose="02070309020205020404" pitchFamily="49" charset="0"/>
              </a:rPr>
              <a:t>write</a:t>
            </a:r>
            <a:r>
              <a:rPr lang="en-AU" altLang="zh-CN" sz="1400" dirty="0" err="1">
                <a:latin typeface="Courier New" panose="02070309020205020404" pitchFamily="49" charset="0"/>
                <a:cs typeface="Courier New" panose="02070309020205020404" pitchFamily="49" charset="0"/>
              </a:rPr>
              <a:t>:true</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  </a:t>
            </a:r>
            <a:r>
              <a:rPr lang="en-AU" altLang="zh-CN" sz="1400" dirty="0" err="1">
                <a:solidFill>
                  <a:srgbClr val="00B050"/>
                </a:solidFill>
                <a:latin typeface="Courier New" panose="02070309020205020404" pitchFamily="49" charset="0"/>
                <a:cs typeface="Courier New" panose="02070309020205020404" pitchFamily="49" charset="0"/>
              </a:rPr>
              <a:t>includeIntermediateCommunities</a:t>
            </a:r>
            <a:r>
              <a:rPr lang="en-AU" altLang="zh-CN" sz="1400" dirty="0">
                <a:latin typeface="Courier New" panose="02070309020205020404" pitchFamily="49" charset="0"/>
                <a:cs typeface="Courier New" panose="02070309020205020404" pitchFamily="49" charset="0"/>
              </a:rPr>
              <a:t>: true,</a:t>
            </a:r>
          </a:p>
          <a:p>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intermediateCommunitiesWriteProperty</a:t>
            </a:r>
            <a:r>
              <a:rPr lang="en-AU" altLang="zh-CN" sz="1400" dirty="0">
                <a:latin typeface="Courier New" panose="02070309020205020404" pitchFamily="49" charset="0"/>
                <a:cs typeface="Courier New" panose="02070309020205020404" pitchFamily="49" charset="0"/>
              </a:rPr>
              <a:t>: 'communities'</a:t>
            </a:r>
          </a:p>
          <a:p>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YIELD nodes, </a:t>
            </a:r>
            <a:r>
              <a:rPr lang="en-AU" altLang="zh-CN" sz="1400" dirty="0" err="1">
                <a:latin typeface="Courier New" panose="02070309020205020404" pitchFamily="49" charset="0"/>
                <a:cs typeface="Courier New" panose="02070309020205020404" pitchFamily="49" charset="0"/>
              </a:rPr>
              <a:t>communityCount</a:t>
            </a:r>
            <a:r>
              <a:rPr lang="en-AU" altLang="zh-CN" sz="1400" dirty="0">
                <a:latin typeface="Courier New" panose="02070309020205020404" pitchFamily="49" charset="0"/>
                <a:cs typeface="Courier New" panose="02070309020205020404" pitchFamily="49" charset="0"/>
              </a:rPr>
              <a:t>, iterations, </a:t>
            </a:r>
            <a:r>
              <a:rPr lang="en-AU" altLang="zh-CN" sz="1400" dirty="0" err="1">
                <a:latin typeface="Courier New" panose="02070309020205020404" pitchFamily="49" charset="0"/>
                <a:cs typeface="Courier New" panose="02070309020205020404" pitchFamily="49" charset="0"/>
              </a:rPr>
              <a:t>loadMillis</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computeMillis</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writeMillis</a:t>
            </a:r>
            <a:r>
              <a:rPr lang="en-AU" altLang="zh-CN" sz="1400" dirty="0">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 xmlns:a16="http://schemas.microsoft.com/office/drawing/2014/main" id="{1A22CF02-269D-42AC-86CA-F16A1BA74D50}"/>
              </a:ext>
            </a:extLst>
          </p:cNvPr>
          <p:cNvSpPr txBox="1"/>
          <p:nvPr/>
        </p:nvSpPr>
        <p:spPr>
          <a:xfrm>
            <a:off x="555271" y="2762630"/>
            <a:ext cx="501312" cy="458074"/>
          </a:xfrm>
          <a:prstGeom prst="rect">
            <a:avLst/>
          </a:prstGeom>
          <a:solidFill>
            <a:srgbClr val="CC99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1">
                    <a:lumMod val="50000"/>
                  </a:schemeClr>
                </a:solidFill>
              </a:rPr>
              <a:t>11</a:t>
            </a:r>
            <a:endParaRPr lang="en-AU" dirty="0">
              <a:solidFill>
                <a:schemeClr val="tx1">
                  <a:lumMod val="50000"/>
                </a:schemeClr>
              </a:solidFill>
            </a:endParaRPr>
          </a:p>
        </p:txBody>
      </p:sp>
      <p:pic>
        <p:nvPicPr>
          <p:cNvPr id="13" name="Picture 12">
            <a:extLst>
              <a:ext uri="{FF2B5EF4-FFF2-40B4-BE49-F238E27FC236}">
                <a16:creationId xmlns="" xmlns:a16="http://schemas.microsoft.com/office/drawing/2014/main" id="{D7C838C6-B14C-474A-8268-8BE513ABB2B2}"/>
              </a:ext>
            </a:extLst>
          </p:cNvPr>
          <p:cNvPicPr>
            <a:picLocks noChangeAspect="1"/>
          </p:cNvPicPr>
          <p:nvPr/>
        </p:nvPicPr>
        <p:blipFill>
          <a:blip r:embed="rId3"/>
          <a:stretch>
            <a:fillRect/>
          </a:stretch>
        </p:blipFill>
        <p:spPr>
          <a:xfrm>
            <a:off x="8315254" y="3074787"/>
            <a:ext cx="3658370" cy="31037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12670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873760" y="1165900"/>
            <a:ext cx="10444480" cy="1815882"/>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计算两个城市之间的最短路径：</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跳转次数最少</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使用</a:t>
            </a:r>
            <a:r>
              <a:rPr lang="en-US" altLang="zh-CN" sz="1600" dirty="0">
                <a:latin typeface="Courier New" panose="02070309020205020404" pitchFamily="49" charset="0"/>
                <a:cs typeface="Courier New" panose="02070309020205020404" pitchFamily="49" charset="0"/>
              </a:rPr>
              <a:t>Cypher</a:t>
            </a:r>
          </a:p>
          <a:p>
            <a:r>
              <a:rPr lang="en-US" altLang="zh-CN" sz="1600" dirty="0">
                <a:latin typeface="Courier New" panose="02070309020205020404" pitchFamily="49" charset="0"/>
                <a:cs typeface="Courier New" panose="02070309020205020404" pitchFamily="49" charset="0"/>
              </a:rPr>
              <a:t>MATCH (start:</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天津</a:t>
            </a:r>
            <a:r>
              <a:rPr lang="en-US" altLang="zh-CN" sz="1600" dirty="0">
                <a:latin typeface="Courier New" panose="02070309020205020404" pitchFamily="49" charset="0"/>
                <a:cs typeface="Courier New" panose="02070309020205020404" pitchFamily="49" charset="0"/>
              </a:rPr>
              <a:t>'}),(end:</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石家庄</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,path = </a:t>
            </a:r>
            <a:r>
              <a:rPr lang="en-US" altLang="zh-CN" sz="1600" dirty="0" err="1">
                <a:latin typeface="Courier New" panose="02070309020205020404" pitchFamily="49" charset="0"/>
                <a:cs typeface="Courier New" panose="02070309020205020404" pitchFamily="49" charset="0"/>
              </a:rPr>
              <a:t>allShortestPaths</a:t>
            </a:r>
            <a:r>
              <a:rPr lang="en-US" altLang="zh-CN" sz="1600" dirty="0">
                <a:latin typeface="Courier New" panose="02070309020205020404" pitchFamily="49" charset="0"/>
                <a:cs typeface="Courier New" panose="02070309020205020404" pitchFamily="49" charset="0"/>
              </a:rPr>
              <a:t>((start) -[:</a:t>
            </a:r>
            <a:r>
              <a:rPr lang="zh-CN" altLang="en-US" sz="1600" dirty="0">
                <a:latin typeface="Courier New" panose="02070309020205020404" pitchFamily="49" charset="0"/>
                <a:cs typeface="Courier New" panose="02070309020205020404" pitchFamily="49" charset="0"/>
              </a:rPr>
              <a:t>公路连接*</a:t>
            </a:r>
            <a:r>
              <a:rPr lang="en-US" altLang="zh-CN" sz="1600" dirty="0">
                <a:latin typeface="Courier New" panose="02070309020205020404" pitchFamily="49" charset="0"/>
                <a:cs typeface="Courier New" panose="02070309020205020404" pitchFamily="49" charset="0"/>
              </a:rPr>
              <a:t>]- (end))</a:t>
            </a:r>
          </a:p>
          <a:p>
            <a:r>
              <a:rPr lang="en-US" altLang="zh-CN" sz="1600" dirty="0">
                <a:latin typeface="Courier New" panose="02070309020205020404" pitchFamily="49" charset="0"/>
                <a:cs typeface="Courier New" panose="02070309020205020404" pitchFamily="49" charset="0"/>
              </a:rPr>
              <a:t>WITH DISTINCT nodes(path) AS nodes</a:t>
            </a:r>
          </a:p>
          <a:p>
            <a:r>
              <a:rPr lang="en-US" altLang="zh-CN" sz="1600" dirty="0">
                <a:latin typeface="Courier New" panose="02070309020205020404" pitchFamily="49" charset="0"/>
                <a:cs typeface="Courier New" panose="02070309020205020404" pitchFamily="49" charset="0"/>
              </a:rPr>
              <a:t>RETURN extract(n IN nodes | n.name) AS route</a:t>
            </a:r>
            <a:endParaRPr lang="en-AU" sz="16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 xmlns:a16="http://schemas.microsoft.com/office/drawing/2014/main" id="{8ACD3AED-CA28-45B6-9A01-B92EF7FA61FB}"/>
              </a:ext>
            </a:extLst>
          </p:cNvPr>
          <p:cNvSpPr txBox="1"/>
          <p:nvPr/>
        </p:nvSpPr>
        <p:spPr>
          <a:xfrm>
            <a:off x="873760" y="3171449"/>
            <a:ext cx="10444480" cy="3046988"/>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计算两个城市之间的最短路径：</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跳转次数最少</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使用</a:t>
            </a:r>
            <a:r>
              <a:rPr lang="en-US" altLang="zh-CN" sz="1600" dirty="0">
                <a:latin typeface="Courier New" panose="02070309020205020404" pitchFamily="49" charset="0"/>
                <a:cs typeface="Courier New" panose="02070309020205020404" pitchFamily="49" charset="0"/>
              </a:rPr>
              <a:t>ALGO</a:t>
            </a:r>
            <a:r>
              <a:rPr lang="zh-CN" altLang="en-US" sz="1600" dirty="0">
                <a:latin typeface="Courier New" panose="02070309020205020404" pitchFamily="49" charset="0"/>
                <a:cs typeface="Courier New" panose="02070309020205020404" pitchFamily="49" charset="0"/>
              </a:rPr>
              <a:t>过程</a:t>
            </a:r>
            <a:endParaRPr lang="en-AU" altLang="zh-CN" sz="1600" dirty="0">
              <a:latin typeface="Courier New" panose="02070309020205020404" pitchFamily="49" charset="0"/>
              <a:cs typeface="Courier New" panose="02070309020205020404" pitchFamily="49" charset="0"/>
            </a:endParaRPr>
          </a:p>
          <a:p>
            <a:r>
              <a:rPr lang="en-AU" altLang="zh-CN" sz="1600" dirty="0">
                <a:latin typeface="Courier New" panose="02070309020205020404" pitchFamily="49" charset="0"/>
                <a:cs typeface="Courier New" panose="02070309020205020404" pitchFamily="49" charset="0"/>
              </a:rPr>
              <a:t>MATCH (start:</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a:t>
            </a:r>
            <a:r>
              <a:rPr lang="en-AU"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天津</a:t>
            </a:r>
            <a:r>
              <a:rPr lang="en-US" altLang="zh-CN" sz="1600" dirty="0">
                <a:latin typeface="Courier New" panose="02070309020205020404" pitchFamily="49" charset="0"/>
                <a:cs typeface="Courier New" panose="02070309020205020404" pitchFamily="49" charset="0"/>
              </a:rPr>
              <a:t>'}),(</a:t>
            </a:r>
            <a:r>
              <a:rPr lang="en-AU" altLang="zh-CN" sz="1600" dirty="0">
                <a:latin typeface="Courier New" panose="02070309020205020404" pitchFamily="49" charset="0"/>
                <a:cs typeface="Courier New" panose="02070309020205020404" pitchFamily="49" charset="0"/>
              </a:rPr>
              <a:t>end:</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a:t>
            </a:r>
            <a:r>
              <a:rPr lang="en-AU"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石家庄</a:t>
            </a:r>
            <a:r>
              <a:rPr lang="en-US" altLang="zh-CN" sz="1600" dirty="0">
                <a:latin typeface="Courier New" panose="02070309020205020404" pitchFamily="49" charset="0"/>
                <a:cs typeface="Courier New" panose="02070309020205020404" pitchFamily="49" charset="0"/>
              </a:rPr>
              <a:t>'})</a:t>
            </a:r>
          </a:p>
          <a:p>
            <a:r>
              <a:rPr lang="en-AU" altLang="zh-CN" sz="1600" dirty="0">
                <a:latin typeface="Courier New" panose="02070309020205020404" pitchFamily="49" charset="0"/>
                <a:cs typeface="Courier New" panose="02070309020205020404" pitchFamily="49" charset="0"/>
              </a:rPr>
              <a:t>CALL </a:t>
            </a:r>
            <a:r>
              <a:rPr lang="en-AU" altLang="zh-CN" sz="1600" dirty="0" err="1">
                <a:latin typeface="Courier New" panose="02070309020205020404" pitchFamily="49" charset="0"/>
                <a:cs typeface="Courier New" panose="02070309020205020404" pitchFamily="49" charset="0"/>
              </a:rPr>
              <a:t>algo.shortestPath.stream</a:t>
            </a:r>
            <a:r>
              <a:rPr lang="en-AU" altLang="zh-CN" sz="1600" dirty="0">
                <a:latin typeface="Courier New" panose="02070309020205020404" pitchFamily="49" charset="0"/>
                <a:cs typeface="Courier New" panose="02070309020205020404" pitchFamily="49" charset="0"/>
              </a:rPr>
              <a:t>(start, end, NULL, </a:t>
            </a:r>
          </a:p>
          <a:p>
            <a:r>
              <a:rPr lang="en-AU" altLang="zh-CN" sz="1600" dirty="0">
                <a:latin typeface="Courier New" panose="02070309020205020404" pitchFamily="49" charset="0"/>
                <a:cs typeface="Courier New" panose="02070309020205020404" pitchFamily="49" charset="0"/>
              </a:rPr>
              <a:t>	{</a:t>
            </a:r>
            <a:r>
              <a:rPr lang="en-AU" altLang="zh-CN" sz="1600" dirty="0" err="1">
                <a:latin typeface="Courier New" panose="02070309020205020404" pitchFamily="49" charset="0"/>
                <a:cs typeface="Courier New" panose="02070309020205020404" pitchFamily="49" charset="0"/>
              </a:rPr>
              <a:t>relationshipQuery</a:t>
            </a:r>
            <a:r>
              <a:rPr lang="en-AU" altLang="zh-CN" sz="1600" dirty="0">
                <a:latin typeface="Courier New" panose="02070309020205020404" pitchFamily="49" charset="0"/>
                <a:cs typeface="Courier New" panose="02070309020205020404" pitchFamily="49" charset="0"/>
              </a:rPr>
              <a:t>:'</a:t>
            </a:r>
            <a:r>
              <a:rPr lang="zh-CN" altLang="en-US" sz="1600" dirty="0">
                <a:latin typeface="Courier New" panose="02070309020205020404" pitchFamily="49" charset="0"/>
                <a:cs typeface="Courier New" panose="02070309020205020404" pitchFamily="49" charset="0"/>
              </a:rPr>
              <a:t>公路连接</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a:t>
            </a:r>
            <a:r>
              <a:rPr lang="en-AU" altLang="zh-CN" sz="1600" dirty="0" err="1">
                <a:latin typeface="Courier New" panose="02070309020205020404" pitchFamily="49" charset="0"/>
                <a:cs typeface="Courier New" panose="02070309020205020404" pitchFamily="49" charset="0"/>
              </a:rPr>
              <a:t>direction:'BOTH</a:t>
            </a:r>
            <a:r>
              <a:rPr lang="en-AU" altLang="zh-CN" sz="1600" dirty="0">
                <a:latin typeface="Courier New" panose="02070309020205020404" pitchFamily="49" charset="0"/>
                <a:cs typeface="Courier New" panose="02070309020205020404" pitchFamily="49" charset="0"/>
              </a:rPr>
              <a:t>'</a:t>
            </a:r>
          </a:p>
          <a:p>
            <a:r>
              <a:rPr lang="en-AU" altLang="zh-CN" sz="1600" dirty="0">
                <a:latin typeface="Courier New" panose="02070309020205020404" pitchFamily="49" charset="0"/>
                <a:cs typeface="Courier New" panose="02070309020205020404" pitchFamily="49" charset="0"/>
              </a:rPr>
              <a:t>     	}</a:t>
            </a:r>
          </a:p>
          <a:p>
            <a:r>
              <a:rPr lang="en-AU" altLang="zh-CN" sz="1600" dirty="0">
                <a:latin typeface="Courier New" panose="02070309020205020404" pitchFamily="49" charset="0"/>
                <a:cs typeface="Courier New" panose="02070309020205020404" pitchFamily="49" charset="0"/>
              </a:rPr>
              <a:t>     )</a:t>
            </a:r>
          </a:p>
          <a:p>
            <a:r>
              <a:rPr lang="en-AU" altLang="zh-CN" sz="1600" dirty="0">
                <a:latin typeface="Courier New" panose="02070309020205020404" pitchFamily="49" charset="0"/>
                <a:cs typeface="Courier New" panose="02070309020205020404" pitchFamily="49" charset="0"/>
              </a:rPr>
              <a:t>YIELD </a:t>
            </a:r>
            <a:r>
              <a:rPr lang="en-AU" altLang="zh-CN" sz="1600" dirty="0" err="1">
                <a:latin typeface="Courier New" panose="02070309020205020404" pitchFamily="49" charset="0"/>
                <a:cs typeface="Courier New" panose="02070309020205020404" pitchFamily="49" charset="0"/>
              </a:rPr>
              <a:t>nodeId</a:t>
            </a:r>
            <a:r>
              <a:rPr lang="en-AU" altLang="zh-CN" sz="1600" dirty="0">
                <a:latin typeface="Courier New" panose="02070309020205020404" pitchFamily="49" charset="0"/>
                <a:cs typeface="Courier New" panose="02070309020205020404" pitchFamily="49" charset="0"/>
              </a:rPr>
              <a:t>, cost</a:t>
            </a:r>
          </a:p>
          <a:p>
            <a:r>
              <a:rPr lang="en-AU" altLang="zh-CN" sz="1600" dirty="0">
                <a:latin typeface="Courier New" panose="02070309020205020404" pitchFamily="49" charset="0"/>
                <a:cs typeface="Courier New" panose="02070309020205020404" pitchFamily="49" charset="0"/>
              </a:rPr>
              <a:t>WITH </a:t>
            </a:r>
            <a:r>
              <a:rPr lang="en-AU" altLang="zh-CN" sz="1600" dirty="0" err="1">
                <a:latin typeface="Courier New" panose="02070309020205020404" pitchFamily="49" charset="0"/>
                <a:cs typeface="Courier New" panose="02070309020205020404" pitchFamily="49" charset="0"/>
              </a:rPr>
              <a:t>nodeId</a:t>
            </a:r>
            <a:r>
              <a:rPr lang="en-AU" altLang="zh-CN" sz="1600" dirty="0">
                <a:latin typeface="Courier New" panose="02070309020205020404" pitchFamily="49" charset="0"/>
                <a:cs typeface="Courier New" panose="02070309020205020404" pitchFamily="49" charset="0"/>
              </a:rPr>
              <a:t>, cost</a:t>
            </a:r>
          </a:p>
          <a:p>
            <a:r>
              <a:rPr lang="en-AU" altLang="zh-CN" sz="1600" dirty="0">
                <a:latin typeface="Courier New" panose="02070309020205020404" pitchFamily="49" charset="0"/>
                <a:cs typeface="Courier New" panose="02070309020205020404" pitchFamily="49" charset="0"/>
              </a:rPr>
              <a:t>RETURN </a:t>
            </a:r>
            <a:r>
              <a:rPr lang="en-AU" altLang="zh-CN" sz="1600" dirty="0" err="1">
                <a:latin typeface="Courier New" panose="02070309020205020404" pitchFamily="49" charset="0"/>
                <a:cs typeface="Courier New" panose="02070309020205020404" pitchFamily="49" charset="0"/>
              </a:rPr>
              <a:t>algo.getNodeById</a:t>
            </a:r>
            <a:r>
              <a:rPr lang="en-AU" altLang="zh-CN" sz="1600" dirty="0">
                <a:latin typeface="Courier New" panose="02070309020205020404" pitchFamily="49" charset="0"/>
                <a:cs typeface="Courier New" panose="02070309020205020404" pitchFamily="49" charset="0"/>
              </a:rPr>
              <a:t>(</a:t>
            </a:r>
            <a:r>
              <a:rPr lang="en-AU" altLang="zh-CN" sz="1600" dirty="0" err="1">
                <a:latin typeface="Courier New" panose="02070309020205020404" pitchFamily="49" charset="0"/>
                <a:cs typeface="Courier New" panose="02070309020205020404" pitchFamily="49" charset="0"/>
              </a:rPr>
              <a:t>nodeId</a:t>
            </a:r>
            <a:r>
              <a:rPr lang="en-AU" altLang="zh-CN" sz="1600" dirty="0">
                <a:latin typeface="Courier New" panose="02070309020205020404" pitchFamily="49" charset="0"/>
                <a:cs typeface="Courier New" panose="02070309020205020404" pitchFamily="49" charset="0"/>
              </a:rPr>
              <a:t>).name AS city</a:t>
            </a:r>
            <a:endParaRPr lang="zh-CN" altLang="en-US" sz="1600" dirty="0">
              <a:latin typeface="Courier New" panose="02070309020205020404" pitchFamily="49" charset="0"/>
              <a:cs typeface="Courier New" panose="02070309020205020404" pitchFamily="49" charset="0"/>
            </a:endParaRPr>
          </a:p>
        </p:txBody>
      </p:sp>
      <p:sp>
        <p:nvSpPr>
          <p:cNvPr id="13" name="Oval 12">
            <a:extLst>
              <a:ext uri="{FF2B5EF4-FFF2-40B4-BE49-F238E27FC236}">
                <a16:creationId xmlns="" xmlns:a16="http://schemas.microsoft.com/office/drawing/2014/main" id="{80004304-7279-4C4F-9C46-FFE59A30FE6F}"/>
              </a:ext>
            </a:extLst>
          </p:cNvPr>
          <p:cNvSpPr/>
          <p:nvPr/>
        </p:nvSpPr>
        <p:spPr>
          <a:xfrm>
            <a:off x="624840" y="794583"/>
            <a:ext cx="497840" cy="4616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en-AU" b="1" dirty="0"/>
          </a:p>
        </p:txBody>
      </p:sp>
      <p:sp>
        <p:nvSpPr>
          <p:cNvPr id="14" name="Oval 13">
            <a:extLst>
              <a:ext uri="{FF2B5EF4-FFF2-40B4-BE49-F238E27FC236}">
                <a16:creationId xmlns="" xmlns:a16="http://schemas.microsoft.com/office/drawing/2014/main" id="{2EA9CB87-4E8B-4E6C-9941-93F7DBE26AC7}"/>
              </a:ext>
            </a:extLst>
          </p:cNvPr>
          <p:cNvSpPr/>
          <p:nvPr/>
        </p:nvSpPr>
        <p:spPr>
          <a:xfrm>
            <a:off x="624840" y="2838471"/>
            <a:ext cx="497840" cy="46166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en-AU" b="1" dirty="0"/>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3156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实战环节：两点之间最短路径</a:t>
            </a:r>
            <a:endParaRPr lang="ru-RU" sz="3200" dirty="0"/>
          </a:p>
        </p:txBody>
      </p:sp>
    </p:spTree>
    <p:extLst>
      <p:ext uri="{BB962C8B-B14F-4D97-AF65-F5344CB8AC3E}">
        <p14:creationId xmlns:p14="http://schemas.microsoft.com/office/powerpoint/2010/main" val="19128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122680" y="2044005"/>
            <a:ext cx="10473345" cy="138499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查询社区划分结果，并返回结果</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Cypher</a:t>
            </a:r>
          </a:p>
          <a:p>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MATCH (n:</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RETURN </a:t>
            </a:r>
            <a:r>
              <a:rPr lang="en-US" altLang="zh-CN" sz="1400" b="1" dirty="0" err="1">
                <a:latin typeface="Courier New" panose="02070309020205020404" pitchFamily="49" charset="0"/>
                <a:cs typeface="Courier New" panose="02070309020205020404" pitchFamily="49" charset="0"/>
              </a:rPr>
              <a:t>n.communities</a:t>
            </a:r>
            <a:r>
              <a:rPr lang="en-US" altLang="zh-CN" sz="1400" b="1" dirty="0">
                <a:latin typeface="Courier New" panose="02070309020205020404" pitchFamily="49" charset="0"/>
                <a:cs typeface="Courier New" panose="02070309020205020404" pitchFamily="49" charset="0"/>
              </a:rPr>
              <a:t>[-1] </a:t>
            </a:r>
            <a:r>
              <a:rPr lang="en-US" altLang="zh-CN" sz="1400" dirty="0">
                <a:latin typeface="Courier New" panose="02070309020205020404" pitchFamily="49" charset="0"/>
                <a:cs typeface="Courier New" panose="02070309020205020404" pitchFamily="49" charset="0"/>
              </a:rPr>
              <a:t>AS community, collect(n.name) AS libraries</a:t>
            </a:r>
          </a:p>
          <a:p>
            <a:r>
              <a:rPr lang="en-US" altLang="zh-CN" sz="1400" dirty="0">
                <a:latin typeface="Courier New" panose="02070309020205020404" pitchFamily="49" charset="0"/>
                <a:cs typeface="Courier New" panose="02070309020205020404" pitchFamily="49" charset="0"/>
              </a:rPr>
              <a:t>ORDER BY size(libraries) DESC</a:t>
            </a:r>
            <a:endParaRPr lang="en-AU" altLang="zh-CN"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a:t>
            </a:r>
            <a:r>
              <a:rPr lang="en-AU" altLang="zh-CN" sz="3200" dirty="0"/>
              <a:t>Louvain</a:t>
            </a:r>
            <a:r>
              <a:rPr lang="zh-CN" altLang="en-US" sz="3200" dirty="0"/>
              <a:t>模块度算法</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650177" y="1704755"/>
            <a:ext cx="501312" cy="458074"/>
          </a:xfrm>
          <a:prstGeom prst="rect">
            <a:avLst/>
          </a:prstGeom>
          <a:solidFill>
            <a:schemeClr val="tx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12</a:t>
            </a:r>
            <a:endParaRPr lang="en-AU" dirty="0">
              <a:solidFill>
                <a:schemeClr val="bg1"/>
              </a:solidFill>
            </a:endParaRPr>
          </a:p>
        </p:txBody>
      </p:sp>
    </p:spTree>
    <p:extLst>
      <p:ext uri="{BB962C8B-B14F-4D97-AF65-F5344CB8AC3E}">
        <p14:creationId xmlns:p14="http://schemas.microsoft.com/office/powerpoint/2010/main" val="301008232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C29FD98-AF05-4F87-B81A-9B469CACEC3E}"/>
              </a:ext>
            </a:extLst>
          </p:cNvPr>
          <p:cNvPicPr>
            <a:picLocks noChangeAspect="1"/>
          </p:cNvPicPr>
          <p:nvPr/>
        </p:nvPicPr>
        <p:blipFill>
          <a:blip r:embed="rId3"/>
          <a:stretch>
            <a:fillRect/>
          </a:stretch>
        </p:blipFill>
        <p:spPr>
          <a:xfrm>
            <a:off x="4785933" y="1219199"/>
            <a:ext cx="5889841" cy="5269527"/>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a:t>
            </a:r>
            <a:r>
              <a:rPr lang="en-US" altLang="zh-CN" sz="3200" dirty="0" err="1"/>
              <a:t>Louvian</a:t>
            </a:r>
            <a:r>
              <a:rPr lang="zh-CN" altLang="en-US" sz="3200" dirty="0"/>
              <a:t>模块度</a:t>
            </a:r>
            <a:r>
              <a:rPr lang="en-AU" altLang="zh-CN" sz="3200" dirty="0"/>
              <a:t>(</a:t>
            </a:r>
            <a:r>
              <a:rPr lang="zh-CN" altLang="en-US" sz="3200" dirty="0"/>
              <a:t>续</a:t>
            </a:r>
            <a:r>
              <a:rPr lang="en-AU" altLang="zh-CN" sz="3200" dirty="0"/>
              <a:t>)</a:t>
            </a:r>
            <a:endParaRPr lang="ru-RU" sz="3200" dirty="0"/>
          </a:p>
        </p:txBody>
      </p:sp>
      <p:sp>
        <p:nvSpPr>
          <p:cNvPr id="17" name="TextBox 16">
            <a:extLst>
              <a:ext uri="{FF2B5EF4-FFF2-40B4-BE49-F238E27FC236}">
                <a16:creationId xmlns="" xmlns:a16="http://schemas.microsoft.com/office/drawing/2014/main" id="{9AA89C7C-DA54-4D6B-A85B-A4AF3C1E8D21}"/>
              </a:ext>
            </a:extLst>
          </p:cNvPr>
          <p:cNvSpPr txBox="1"/>
          <p:nvPr/>
        </p:nvSpPr>
        <p:spPr>
          <a:xfrm>
            <a:off x="436880" y="1971040"/>
            <a:ext cx="2621280" cy="2031325"/>
          </a:xfrm>
          <a:prstGeom prst="rect">
            <a:avLst/>
          </a:prstGeom>
          <a:noFill/>
        </p:spPr>
        <p:txBody>
          <a:bodyPr wrap="square" rtlCol="0">
            <a:spAutoFit/>
          </a:bodyPr>
          <a:lstStyle/>
          <a:p>
            <a:r>
              <a:rPr lang="zh-CN" altLang="en-US" dirty="0">
                <a:solidFill>
                  <a:schemeClr val="tx2">
                    <a:lumMod val="50000"/>
                  </a:schemeClr>
                </a:solidFill>
                <a:latin typeface="Microsoft YaHei" panose="020B0503020204020204" pitchFamily="34" charset="-122"/>
                <a:ea typeface="Microsoft YaHei" panose="020B0503020204020204" pitchFamily="34" charset="-122"/>
              </a:rPr>
              <a:t>运行查询</a:t>
            </a:r>
            <a:r>
              <a:rPr lang="en-US" altLang="zh-CN" dirty="0">
                <a:solidFill>
                  <a:schemeClr val="tx2">
                    <a:lumMod val="50000"/>
                  </a:schemeClr>
                </a:solidFill>
                <a:latin typeface="Microsoft YaHei" panose="020B0503020204020204" pitchFamily="34" charset="-122"/>
                <a:ea typeface="Microsoft YaHei" panose="020B0503020204020204" pitchFamily="34" charset="-122"/>
              </a:rPr>
              <a:t>#11</a:t>
            </a:r>
            <a:r>
              <a:rPr lang="zh-CN" altLang="en-US" dirty="0">
                <a:solidFill>
                  <a:schemeClr val="tx2">
                    <a:lumMod val="50000"/>
                  </a:schemeClr>
                </a:solidFill>
                <a:latin typeface="Microsoft YaHei" panose="020B0503020204020204" pitchFamily="34" charset="-122"/>
                <a:ea typeface="Microsoft YaHei" panose="020B0503020204020204" pitchFamily="34" charset="-122"/>
              </a:rPr>
              <a:t>、然后给每个标签指定不同颜色后得到的结果。图中显示</a:t>
            </a:r>
            <a:r>
              <a:rPr lang="en-US" altLang="zh-CN" dirty="0">
                <a:solidFill>
                  <a:schemeClr val="tx2">
                    <a:lumMod val="50000"/>
                  </a:schemeClr>
                </a:solidFill>
                <a:latin typeface="Microsoft YaHei" panose="020B0503020204020204" pitchFamily="34" charset="-122"/>
                <a:ea typeface="Microsoft YaHei" panose="020B0503020204020204" pitchFamily="34" charset="-122"/>
              </a:rPr>
              <a:t>11</a:t>
            </a:r>
            <a:r>
              <a:rPr lang="zh-CN" altLang="en-US" dirty="0">
                <a:solidFill>
                  <a:schemeClr val="tx2">
                    <a:lumMod val="50000"/>
                  </a:schemeClr>
                </a:solidFill>
                <a:latin typeface="Microsoft YaHei" panose="020B0503020204020204" pitchFamily="34" charset="-122"/>
                <a:ea typeface="Microsoft YaHei" panose="020B0503020204020204" pitchFamily="34" charset="-122"/>
              </a:rPr>
              <a:t>个社区。</a:t>
            </a:r>
            <a:endParaRPr lang="en-AU" altLang="zh-CN" dirty="0">
              <a:solidFill>
                <a:schemeClr val="tx2">
                  <a:lumMod val="50000"/>
                </a:schemeClr>
              </a:solidFill>
              <a:latin typeface="Microsoft YaHei" panose="020B0503020204020204" pitchFamily="34" charset="-122"/>
              <a:ea typeface="Microsoft YaHei" panose="020B0503020204020204" pitchFamily="34" charset="-122"/>
            </a:endParaRPr>
          </a:p>
          <a:p>
            <a:endParaRPr lang="en-AU" dirty="0">
              <a:solidFill>
                <a:schemeClr val="tx2">
                  <a:lumMod val="50000"/>
                </a:schemeClr>
              </a:solidFill>
              <a:latin typeface="Microsoft YaHei" panose="020B0503020204020204" pitchFamily="34" charset="-122"/>
              <a:ea typeface="Microsoft YaHei" panose="020B0503020204020204" pitchFamily="34" charset="-122"/>
            </a:endParaRPr>
          </a:p>
          <a:p>
            <a:r>
              <a:rPr lang="zh-CN" altLang="en-US" dirty="0">
                <a:solidFill>
                  <a:schemeClr val="tx2">
                    <a:lumMod val="50000"/>
                  </a:schemeClr>
                </a:solidFill>
                <a:latin typeface="Microsoft YaHei" panose="020B0503020204020204" pitchFamily="34" charset="-122"/>
                <a:ea typeface="Microsoft YaHei" panose="020B0503020204020204" pitchFamily="34" charset="-122"/>
              </a:rPr>
              <a:t>与查询</a:t>
            </a:r>
            <a:r>
              <a:rPr lang="en-AU" altLang="zh-CN" dirty="0">
                <a:solidFill>
                  <a:schemeClr val="tx2">
                    <a:lumMod val="50000"/>
                  </a:schemeClr>
                </a:solidFill>
                <a:latin typeface="Microsoft YaHei" panose="020B0503020204020204" pitchFamily="34" charset="-122"/>
                <a:ea typeface="Microsoft YaHei" panose="020B0503020204020204" pitchFamily="34" charset="-122"/>
              </a:rPr>
              <a:t>#8</a:t>
            </a:r>
            <a:r>
              <a:rPr lang="zh-CN" altLang="en-US" dirty="0">
                <a:solidFill>
                  <a:schemeClr val="tx2">
                    <a:lumMod val="50000"/>
                  </a:schemeClr>
                </a:solidFill>
                <a:latin typeface="Microsoft YaHei" panose="020B0503020204020204" pitchFamily="34" charset="-122"/>
                <a:ea typeface="Microsoft YaHei" panose="020B0503020204020204" pitchFamily="34" charset="-122"/>
              </a:rPr>
              <a:t>的标签传播算法得到的结果相比较。</a:t>
            </a:r>
            <a:endParaRPr lang="en-AU" dirty="0">
              <a:solidFill>
                <a:schemeClr val="tx2">
                  <a:lumMod val="50000"/>
                </a:schemeClr>
              </a:solidFill>
              <a:latin typeface="Microsoft YaHei" panose="020B0503020204020204" pitchFamily="34" charset="-122"/>
              <a:ea typeface="Microsoft YaHei" panose="020B0503020204020204" pitchFamily="34" charset="-122"/>
            </a:endParaRPr>
          </a:p>
        </p:txBody>
      </p:sp>
      <p:sp>
        <p:nvSpPr>
          <p:cNvPr id="10" name="Freeform: Shape 9">
            <a:extLst>
              <a:ext uri="{FF2B5EF4-FFF2-40B4-BE49-F238E27FC236}">
                <a16:creationId xmlns="" xmlns:a16="http://schemas.microsoft.com/office/drawing/2014/main" id="{D40D0023-37C7-4016-8F05-5674010B2F0F}"/>
              </a:ext>
            </a:extLst>
          </p:cNvPr>
          <p:cNvSpPr/>
          <p:nvPr/>
        </p:nvSpPr>
        <p:spPr>
          <a:xfrm>
            <a:off x="5069840" y="4074160"/>
            <a:ext cx="2306320" cy="1127760"/>
          </a:xfrm>
          <a:custGeom>
            <a:avLst/>
            <a:gdLst>
              <a:gd name="connsiteX0" fmla="*/ 335280 w 2306320"/>
              <a:gd name="connsiteY0" fmla="*/ 0 h 1127760"/>
              <a:gd name="connsiteX1" fmla="*/ 213360 w 2306320"/>
              <a:gd name="connsiteY1" fmla="*/ 304800 h 1127760"/>
              <a:gd name="connsiteX2" fmla="*/ 0 w 2306320"/>
              <a:gd name="connsiteY2" fmla="*/ 558800 h 1127760"/>
              <a:gd name="connsiteX3" fmla="*/ 152400 w 2306320"/>
              <a:gd name="connsiteY3" fmla="*/ 1046480 h 1127760"/>
              <a:gd name="connsiteX4" fmla="*/ 508000 w 2306320"/>
              <a:gd name="connsiteY4" fmla="*/ 1127760 h 1127760"/>
              <a:gd name="connsiteX5" fmla="*/ 802640 w 2306320"/>
              <a:gd name="connsiteY5" fmla="*/ 944880 h 1127760"/>
              <a:gd name="connsiteX6" fmla="*/ 1168400 w 2306320"/>
              <a:gd name="connsiteY6" fmla="*/ 1005840 h 1127760"/>
              <a:gd name="connsiteX7" fmla="*/ 1676400 w 2306320"/>
              <a:gd name="connsiteY7" fmla="*/ 1117600 h 1127760"/>
              <a:gd name="connsiteX8" fmla="*/ 2092960 w 2306320"/>
              <a:gd name="connsiteY8" fmla="*/ 1087120 h 1127760"/>
              <a:gd name="connsiteX9" fmla="*/ 2306320 w 2306320"/>
              <a:gd name="connsiteY9" fmla="*/ 975360 h 1127760"/>
              <a:gd name="connsiteX10" fmla="*/ 2204720 w 2306320"/>
              <a:gd name="connsiteY10" fmla="*/ 792480 h 1127760"/>
              <a:gd name="connsiteX11" fmla="*/ 1595120 w 2306320"/>
              <a:gd name="connsiteY11" fmla="*/ 853440 h 1127760"/>
              <a:gd name="connsiteX12" fmla="*/ 1046480 w 2306320"/>
              <a:gd name="connsiteY12" fmla="*/ 721360 h 1127760"/>
              <a:gd name="connsiteX13" fmla="*/ 690880 w 2306320"/>
              <a:gd name="connsiteY13" fmla="*/ 701040 h 1127760"/>
              <a:gd name="connsiteX14" fmla="*/ 477520 w 2306320"/>
              <a:gd name="connsiteY14" fmla="*/ 833120 h 1127760"/>
              <a:gd name="connsiteX15" fmla="*/ 264160 w 2306320"/>
              <a:gd name="connsiteY15" fmla="*/ 670560 h 1127760"/>
              <a:gd name="connsiteX16" fmla="*/ 436880 w 2306320"/>
              <a:gd name="connsiteY16" fmla="*/ 447040 h 1127760"/>
              <a:gd name="connsiteX17" fmla="*/ 558800 w 2306320"/>
              <a:gd name="connsiteY17" fmla="*/ 71120 h 1127760"/>
              <a:gd name="connsiteX18" fmla="*/ 335280 w 2306320"/>
              <a:gd name="connsiteY18" fmla="*/ 0 h 112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6320" h="1127760">
                <a:moveTo>
                  <a:pt x="335280" y="0"/>
                </a:moveTo>
                <a:lnTo>
                  <a:pt x="213360" y="304800"/>
                </a:lnTo>
                <a:lnTo>
                  <a:pt x="0" y="558800"/>
                </a:lnTo>
                <a:lnTo>
                  <a:pt x="152400" y="1046480"/>
                </a:lnTo>
                <a:lnTo>
                  <a:pt x="508000" y="1127760"/>
                </a:lnTo>
                <a:lnTo>
                  <a:pt x="802640" y="944880"/>
                </a:lnTo>
                <a:lnTo>
                  <a:pt x="1168400" y="1005840"/>
                </a:lnTo>
                <a:lnTo>
                  <a:pt x="1676400" y="1117600"/>
                </a:lnTo>
                <a:lnTo>
                  <a:pt x="2092960" y="1087120"/>
                </a:lnTo>
                <a:lnTo>
                  <a:pt x="2306320" y="975360"/>
                </a:lnTo>
                <a:lnTo>
                  <a:pt x="2204720" y="792480"/>
                </a:lnTo>
                <a:lnTo>
                  <a:pt x="1595120" y="853440"/>
                </a:lnTo>
                <a:lnTo>
                  <a:pt x="1046480" y="721360"/>
                </a:lnTo>
                <a:lnTo>
                  <a:pt x="690880" y="701040"/>
                </a:lnTo>
                <a:lnTo>
                  <a:pt x="477520" y="833120"/>
                </a:lnTo>
                <a:lnTo>
                  <a:pt x="264160" y="670560"/>
                </a:lnTo>
                <a:lnTo>
                  <a:pt x="436880" y="447040"/>
                </a:lnTo>
                <a:lnTo>
                  <a:pt x="558800" y="71120"/>
                </a:lnTo>
                <a:lnTo>
                  <a:pt x="335280" y="0"/>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reeform: Shape 10">
            <a:extLst>
              <a:ext uri="{FF2B5EF4-FFF2-40B4-BE49-F238E27FC236}">
                <a16:creationId xmlns="" xmlns:a16="http://schemas.microsoft.com/office/drawing/2014/main" id="{E7C3CEEA-105E-4F6A-A186-64A8A668AC7A}"/>
              </a:ext>
            </a:extLst>
          </p:cNvPr>
          <p:cNvSpPr/>
          <p:nvPr/>
        </p:nvSpPr>
        <p:spPr>
          <a:xfrm>
            <a:off x="4897120" y="2316480"/>
            <a:ext cx="1564640" cy="1971040"/>
          </a:xfrm>
          <a:custGeom>
            <a:avLst/>
            <a:gdLst>
              <a:gd name="connsiteX0" fmla="*/ 1564640 w 1564640"/>
              <a:gd name="connsiteY0" fmla="*/ 924560 h 1971040"/>
              <a:gd name="connsiteX1" fmla="*/ 1290320 w 1564640"/>
              <a:gd name="connsiteY1" fmla="*/ 1524000 h 1971040"/>
              <a:gd name="connsiteX2" fmla="*/ 1127760 w 1564640"/>
              <a:gd name="connsiteY2" fmla="*/ 1361440 h 1971040"/>
              <a:gd name="connsiteX3" fmla="*/ 1249680 w 1564640"/>
              <a:gd name="connsiteY3" fmla="*/ 944880 h 1971040"/>
              <a:gd name="connsiteX4" fmla="*/ 1056640 w 1564640"/>
              <a:gd name="connsiteY4" fmla="*/ 812800 h 1971040"/>
              <a:gd name="connsiteX5" fmla="*/ 1087120 w 1564640"/>
              <a:gd name="connsiteY5" fmla="*/ 396240 h 1971040"/>
              <a:gd name="connsiteX6" fmla="*/ 772160 w 1564640"/>
              <a:gd name="connsiteY6" fmla="*/ 680720 h 1971040"/>
              <a:gd name="connsiteX7" fmla="*/ 477520 w 1564640"/>
              <a:gd name="connsiteY7" fmla="*/ 751840 h 1971040"/>
              <a:gd name="connsiteX8" fmla="*/ 447040 w 1564640"/>
              <a:gd name="connsiteY8" fmla="*/ 1320800 h 1971040"/>
              <a:gd name="connsiteX9" fmla="*/ 335280 w 1564640"/>
              <a:gd name="connsiteY9" fmla="*/ 1483360 h 1971040"/>
              <a:gd name="connsiteX10" fmla="*/ 477520 w 1564640"/>
              <a:gd name="connsiteY10" fmla="*/ 1727200 h 1971040"/>
              <a:gd name="connsiteX11" fmla="*/ 284480 w 1564640"/>
              <a:gd name="connsiteY11" fmla="*/ 1971040 h 1971040"/>
              <a:gd name="connsiteX12" fmla="*/ 50800 w 1564640"/>
              <a:gd name="connsiteY12" fmla="*/ 1524000 h 1971040"/>
              <a:gd name="connsiteX13" fmla="*/ 0 w 1564640"/>
              <a:gd name="connsiteY13" fmla="*/ 1219200 h 1971040"/>
              <a:gd name="connsiteX14" fmla="*/ 71120 w 1564640"/>
              <a:gd name="connsiteY14" fmla="*/ 863600 h 1971040"/>
              <a:gd name="connsiteX15" fmla="*/ 416560 w 1564640"/>
              <a:gd name="connsiteY15" fmla="*/ 284480 h 1971040"/>
              <a:gd name="connsiteX16" fmla="*/ 762000 w 1564640"/>
              <a:gd name="connsiteY16" fmla="*/ 0 h 1971040"/>
              <a:gd name="connsiteX17" fmla="*/ 1310640 w 1564640"/>
              <a:gd name="connsiteY17" fmla="*/ 40640 h 1971040"/>
              <a:gd name="connsiteX18" fmla="*/ 1564640 w 1564640"/>
              <a:gd name="connsiteY18" fmla="*/ 213360 h 1971040"/>
              <a:gd name="connsiteX19" fmla="*/ 1564640 w 1564640"/>
              <a:gd name="connsiteY19" fmla="*/ 924560 h 197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64640" h="1971040">
                <a:moveTo>
                  <a:pt x="1564640" y="924560"/>
                </a:moveTo>
                <a:lnTo>
                  <a:pt x="1290320" y="1524000"/>
                </a:lnTo>
                <a:lnTo>
                  <a:pt x="1127760" y="1361440"/>
                </a:lnTo>
                <a:lnTo>
                  <a:pt x="1249680" y="944880"/>
                </a:lnTo>
                <a:lnTo>
                  <a:pt x="1056640" y="812800"/>
                </a:lnTo>
                <a:lnTo>
                  <a:pt x="1087120" y="396240"/>
                </a:lnTo>
                <a:lnTo>
                  <a:pt x="772160" y="680720"/>
                </a:lnTo>
                <a:lnTo>
                  <a:pt x="477520" y="751840"/>
                </a:lnTo>
                <a:lnTo>
                  <a:pt x="447040" y="1320800"/>
                </a:lnTo>
                <a:lnTo>
                  <a:pt x="335280" y="1483360"/>
                </a:lnTo>
                <a:lnTo>
                  <a:pt x="477520" y="1727200"/>
                </a:lnTo>
                <a:lnTo>
                  <a:pt x="284480" y="1971040"/>
                </a:lnTo>
                <a:lnTo>
                  <a:pt x="50800" y="1524000"/>
                </a:lnTo>
                <a:lnTo>
                  <a:pt x="0" y="1219200"/>
                </a:lnTo>
                <a:lnTo>
                  <a:pt x="71120" y="863600"/>
                </a:lnTo>
                <a:lnTo>
                  <a:pt x="416560" y="284480"/>
                </a:lnTo>
                <a:lnTo>
                  <a:pt x="762000" y="0"/>
                </a:lnTo>
                <a:lnTo>
                  <a:pt x="1310640" y="40640"/>
                </a:lnTo>
                <a:lnTo>
                  <a:pt x="1564640" y="213360"/>
                </a:lnTo>
                <a:lnTo>
                  <a:pt x="1564640" y="92456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Freeform: Shape 11">
            <a:extLst>
              <a:ext uri="{FF2B5EF4-FFF2-40B4-BE49-F238E27FC236}">
                <a16:creationId xmlns="" xmlns:a16="http://schemas.microsoft.com/office/drawing/2014/main" id="{9B6036CE-F92A-45F0-A544-1D161606F5D9}"/>
              </a:ext>
            </a:extLst>
          </p:cNvPr>
          <p:cNvSpPr/>
          <p:nvPr/>
        </p:nvSpPr>
        <p:spPr>
          <a:xfrm>
            <a:off x="9154160" y="1584960"/>
            <a:ext cx="1452880" cy="2174240"/>
          </a:xfrm>
          <a:custGeom>
            <a:avLst/>
            <a:gdLst>
              <a:gd name="connsiteX0" fmla="*/ 0 w 1452880"/>
              <a:gd name="connsiteY0" fmla="*/ 0 h 2174240"/>
              <a:gd name="connsiteX1" fmla="*/ 101600 w 1452880"/>
              <a:gd name="connsiteY1" fmla="*/ 274320 h 2174240"/>
              <a:gd name="connsiteX2" fmla="*/ 426720 w 1452880"/>
              <a:gd name="connsiteY2" fmla="*/ 386080 h 2174240"/>
              <a:gd name="connsiteX3" fmla="*/ 670560 w 1452880"/>
              <a:gd name="connsiteY3" fmla="*/ 792480 h 2174240"/>
              <a:gd name="connsiteX4" fmla="*/ 833120 w 1452880"/>
              <a:gd name="connsiteY4" fmla="*/ 1087120 h 2174240"/>
              <a:gd name="connsiteX5" fmla="*/ 1066800 w 1452880"/>
              <a:gd name="connsiteY5" fmla="*/ 1117600 h 2174240"/>
              <a:gd name="connsiteX6" fmla="*/ 1036320 w 1452880"/>
              <a:gd name="connsiteY6" fmla="*/ 1381760 h 2174240"/>
              <a:gd name="connsiteX7" fmla="*/ 1188720 w 1452880"/>
              <a:gd name="connsiteY7" fmla="*/ 2164080 h 2174240"/>
              <a:gd name="connsiteX8" fmla="*/ 1452880 w 1452880"/>
              <a:gd name="connsiteY8" fmla="*/ 2174240 h 2174240"/>
              <a:gd name="connsiteX9" fmla="*/ 1330960 w 1452880"/>
              <a:gd name="connsiteY9" fmla="*/ 1402080 h 2174240"/>
              <a:gd name="connsiteX10" fmla="*/ 1270000 w 1452880"/>
              <a:gd name="connsiteY10" fmla="*/ 1168400 h 2174240"/>
              <a:gd name="connsiteX11" fmla="*/ 1290320 w 1452880"/>
              <a:gd name="connsiteY11" fmla="*/ 975360 h 2174240"/>
              <a:gd name="connsiteX12" fmla="*/ 1178560 w 1452880"/>
              <a:gd name="connsiteY12" fmla="*/ 863600 h 2174240"/>
              <a:gd name="connsiteX13" fmla="*/ 1026160 w 1452880"/>
              <a:gd name="connsiteY13" fmla="*/ 863600 h 2174240"/>
              <a:gd name="connsiteX14" fmla="*/ 731520 w 1452880"/>
              <a:gd name="connsiteY14" fmla="*/ 345440 h 2174240"/>
              <a:gd name="connsiteX15" fmla="*/ 538480 w 1452880"/>
              <a:gd name="connsiteY15" fmla="*/ 111760 h 2174240"/>
              <a:gd name="connsiteX16" fmla="*/ 0 w 1452880"/>
              <a:gd name="connsiteY16" fmla="*/ 0 h 217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2880" h="2174240">
                <a:moveTo>
                  <a:pt x="0" y="0"/>
                </a:moveTo>
                <a:lnTo>
                  <a:pt x="101600" y="274320"/>
                </a:lnTo>
                <a:lnTo>
                  <a:pt x="426720" y="386080"/>
                </a:lnTo>
                <a:lnTo>
                  <a:pt x="670560" y="792480"/>
                </a:lnTo>
                <a:lnTo>
                  <a:pt x="833120" y="1087120"/>
                </a:lnTo>
                <a:lnTo>
                  <a:pt x="1066800" y="1117600"/>
                </a:lnTo>
                <a:lnTo>
                  <a:pt x="1036320" y="1381760"/>
                </a:lnTo>
                <a:lnTo>
                  <a:pt x="1188720" y="2164080"/>
                </a:lnTo>
                <a:lnTo>
                  <a:pt x="1452880" y="2174240"/>
                </a:lnTo>
                <a:lnTo>
                  <a:pt x="1330960" y="1402080"/>
                </a:lnTo>
                <a:lnTo>
                  <a:pt x="1270000" y="1168400"/>
                </a:lnTo>
                <a:lnTo>
                  <a:pt x="1290320" y="975360"/>
                </a:lnTo>
                <a:lnTo>
                  <a:pt x="1178560" y="863600"/>
                </a:lnTo>
                <a:lnTo>
                  <a:pt x="1026160" y="863600"/>
                </a:lnTo>
                <a:lnTo>
                  <a:pt x="731520" y="345440"/>
                </a:lnTo>
                <a:lnTo>
                  <a:pt x="538480" y="111760"/>
                </a:lnTo>
                <a:lnTo>
                  <a:pt x="0" y="0"/>
                </a:lnTo>
                <a:close/>
              </a:path>
            </a:pathLst>
          </a:custGeom>
          <a:noFill/>
          <a:ln>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Shape 17">
            <a:extLst>
              <a:ext uri="{FF2B5EF4-FFF2-40B4-BE49-F238E27FC236}">
                <a16:creationId xmlns="" xmlns:a16="http://schemas.microsoft.com/office/drawing/2014/main" id="{9822AD27-9285-4E77-9250-FA9AC8B064B3}"/>
              </a:ext>
            </a:extLst>
          </p:cNvPr>
          <p:cNvSpPr/>
          <p:nvPr/>
        </p:nvSpPr>
        <p:spPr>
          <a:xfrm>
            <a:off x="8646160" y="3078480"/>
            <a:ext cx="1615440" cy="1524000"/>
          </a:xfrm>
          <a:custGeom>
            <a:avLst/>
            <a:gdLst>
              <a:gd name="connsiteX0" fmla="*/ 60960 w 1615440"/>
              <a:gd name="connsiteY0" fmla="*/ 284480 h 1524000"/>
              <a:gd name="connsiteX1" fmla="*/ 172720 w 1615440"/>
              <a:gd name="connsiteY1" fmla="*/ 762000 h 1524000"/>
              <a:gd name="connsiteX2" fmla="*/ 365760 w 1615440"/>
              <a:gd name="connsiteY2" fmla="*/ 985520 h 1524000"/>
              <a:gd name="connsiteX3" fmla="*/ 0 w 1615440"/>
              <a:gd name="connsiteY3" fmla="*/ 1351280 h 1524000"/>
              <a:gd name="connsiteX4" fmla="*/ 213360 w 1615440"/>
              <a:gd name="connsiteY4" fmla="*/ 1524000 h 1524000"/>
              <a:gd name="connsiteX5" fmla="*/ 1259840 w 1615440"/>
              <a:gd name="connsiteY5" fmla="*/ 985520 h 1524000"/>
              <a:gd name="connsiteX6" fmla="*/ 1615440 w 1615440"/>
              <a:gd name="connsiteY6" fmla="*/ 944880 h 1524000"/>
              <a:gd name="connsiteX7" fmla="*/ 1605280 w 1615440"/>
              <a:gd name="connsiteY7" fmla="*/ 711200 h 1524000"/>
              <a:gd name="connsiteX8" fmla="*/ 1310640 w 1615440"/>
              <a:gd name="connsiteY8" fmla="*/ 650240 h 1524000"/>
              <a:gd name="connsiteX9" fmla="*/ 873760 w 1615440"/>
              <a:gd name="connsiteY9" fmla="*/ 782320 h 1524000"/>
              <a:gd name="connsiteX10" fmla="*/ 914400 w 1615440"/>
              <a:gd name="connsiteY10" fmla="*/ 50800 h 1524000"/>
              <a:gd name="connsiteX11" fmla="*/ 640080 w 1615440"/>
              <a:gd name="connsiteY11" fmla="*/ 0 h 1524000"/>
              <a:gd name="connsiteX12" fmla="*/ 71120 w 1615440"/>
              <a:gd name="connsiteY12" fmla="*/ 162560 h 1524000"/>
              <a:gd name="connsiteX13" fmla="*/ 60960 w 1615440"/>
              <a:gd name="connsiteY13" fmla="*/ 28448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5440" h="1524000">
                <a:moveTo>
                  <a:pt x="60960" y="284480"/>
                </a:moveTo>
                <a:lnTo>
                  <a:pt x="172720" y="762000"/>
                </a:lnTo>
                <a:lnTo>
                  <a:pt x="365760" y="985520"/>
                </a:lnTo>
                <a:lnTo>
                  <a:pt x="0" y="1351280"/>
                </a:lnTo>
                <a:lnTo>
                  <a:pt x="213360" y="1524000"/>
                </a:lnTo>
                <a:lnTo>
                  <a:pt x="1259840" y="985520"/>
                </a:lnTo>
                <a:lnTo>
                  <a:pt x="1615440" y="944880"/>
                </a:lnTo>
                <a:lnTo>
                  <a:pt x="1605280" y="711200"/>
                </a:lnTo>
                <a:lnTo>
                  <a:pt x="1310640" y="650240"/>
                </a:lnTo>
                <a:lnTo>
                  <a:pt x="873760" y="782320"/>
                </a:lnTo>
                <a:lnTo>
                  <a:pt x="914400" y="50800"/>
                </a:lnTo>
                <a:lnTo>
                  <a:pt x="640080" y="0"/>
                </a:lnTo>
                <a:lnTo>
                  <a:pt x="71120" y="162560"/>
                </a:lnTo>
                <a:lnTo>
                  <a:pt x="60960" y="284480"/>
                </a:lnTo>
                <a:close/>
              </a:path>
            </a:pathLst>
          </a:custGeom>
          <a:no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reeform: Shape 18">
            <a:extLst>
              <a:ext uri="{FF2B5EF4-FFF2-40B4-BE49-F238E27FC236}">
                <a16:creationId xmlns="" xmlns:a16="http://schemas.microsoft.com/office/drawing/2014/main" id="{41AA8F55-200F-40BB-845B-F54F374E91CB}"/>
              </a:ext>
            </a:extLst>
          </p:cNvPr>
          <p:cNvSpPr/>
          <p:nvPr/>
        </p:nvSpPr>
        <p:spPr>
          <a:xfrm>
            <a:off x="5750560" y="5394960"/>
            <a:ext cx="3190240" cy="1066800"/>
          </a:xfrm>
          <a:custGeom>
            <a:avLst/>
            <a:gdLst>
              <a:gd name="connsiteX0" fmla="*/ 2499360 w 3190240"/>
              <a:gd name="connsiteY0" fmla="*/ 91440 h 1066800"/>
              <a:gd name="connsiteX1" fmla="*/ 3139440 w 3190240"/>
              <a:gd name="connsiteY1" fmla="*/ 111760 h 1066800"/>
              <a:gd name="connsiteX2" fmla="*/ 3190240 w 3190240"/>
              <a:gd name="connsiteY2" fmla="*/ 680720 h 1066800"/>
              <a:gd name="connsiteX3" fmla="*/ 2865120 w 3190240"/>
              <a:gd name="connsiteY3" fmla="*/ 975360 h 1066800"/>
              <a:gd name="connsiteX4" fmla="*/ 2458720 w 3190240"/>
              <a:gd name="connsiteY4" fmla="*/ 1066800 h 1066800"/>
              <a:gd name="connsiteX5" fmla="*/ 1971040 w 3190240"/>
              <a:gd name="connsiteY5" fmla="*/ 995680 h 1066800"/>
              <a:gd name="connsiteX6" fmla="*/ 1879600 w 3190240"/>
              <a:gd name="connsiteY6" fmla="*/ 894080 h 1066800"/>
              <a:gd name="connsiteX7" fmla="*/ 1544320 w 3190240"/>
              <a:gd name="connsiteY7" fmla="*/ 985520 h 1066800"/>
              <a:gd name="connsiteX8" fmla="*/ 1036320 w 3190240"/>
              <a:gd name="connsiteY8" fmla="*/ 924560 h 1066800"/>
              <a:gd name="connsiteX9" fmla="*/ 904240 w 3190240"/>
              <a:gd name="connsiteY9" fmla="*/ 721360 h 1066800"/>
              <a:gd name="connsiteX10" fmla="*/ 558800 w 3190240"/>
              <a:gd name="connsiteY10" fmla="*/ 751840 h 1066800"/>
              <a:gd name="connsiteX11" fmla="*/ 152400 w 3190240"/>
              <a:gd name="connsiteY11" fmla="*/ 579120 h 1066800"/>
              <a:gd name="connsiteX12" fmla="*/ 0 w 3190240"/>
              <a:gd name="connsiteY12" fmla="*/ 142240 h 1066800"/>
              <a:gd name="connsiteX13" fmla="*/ 477520 w 3190240"/>
              <a:gd name="connsiteY13" fmla="*/ 0 h 1066800"/>
              <a:gd name="connsiteX14" fmla="*/ 883920 w 3190240"/>
              <a:gd name="connsiteY14" fmla="*/ 254000 h 1066800"/>
              <a:gd name="connsiteX15" fmla="*/ 944880 w 3190240"/>
              <a:gd name="connsiteY15" fmla="*/ 457200 h 1066800"/>
              <a:gd name="connsiteX16" fmla="*/ 1229360 w 3190240"/>
              <a:gd name="connsiteY16" fmla="*/ 396240 h 1066800"/>
              <a:gd name="connsiteX17" fmla="*/ 1656080 w 3190240"/>
              <a:gd name="connsiteY17" fmla="*/ 467360 h 1066800"/>
              <a:gd name="connsiteX18" fmla="*/ 1869440 w 3190240"/>
              <a:gd name="connsiteY18" fmla="*/ 599440 h 1066800"/>
              <a:gd name="connsiteX19" fmla="*/ 2346960 w 3190240"/>
              <a:gd name="connsiteY19" fmla="*/ 294640 h 1066800"/>
              <a:gd name="connsiteX20" fmla="*/ 2499360 w 3190240"/>
              <a:gd name="connsiteY20" fmla="*/ 9144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0240" h="1066800">
                <a:moveTo>
                  <a:pt x="2499360" y="91440"/>
                </a:moveTo>
                <a:lnTo>
                  <a:pt x="3139440" y="111760"/>
                </a:lnTo>
                <a:lnTo>
                  <a:pt x="3190240" y="680720"/>
                </a:lnTo>
                <a:lnTo>
                  <a:pt x="2865120" y="975360"/>
                </a:lnTo>
                <a:lnTo>
                  <a:pt x="2458720" y="1066800"/>
                </a:lnTo>
                <a:lnTo>
                  <a:pt x="1971040" y="995680"/>
                </a:lnTo>
                <a:lnTo>
                  <a:pt x="1879600" y="894080"/>
                </a:lnTo>
                <a:lnTo>
                  <a:pt x="1544320" y="985520"/>
                </a:lnTo>
                <a:lnTo>
                  <a:pt x="1036320" y="924560"/>
                </a:lnTo>
                <a:lnTo>
                  <a:pt x="904240" y="721360"/>
                </a:lnTo>
                <a:lnTo>
                  <a:pt x="558800" y="751840"/>
                </a:lnTo>
                <a:lnTo>
                  <a:pt x="152400" y="579120"/>
                </a:lnTo>
                <a:lnTo>
                  <a:pt x="0" y="142240"/>
                </a:lnTo>
                <a:lnTo>
                  <a:pt x="477520" y="0"/>
                </a:lnTo>
                <a:lnTo>
                  <a:pt x="883920" y="254000"/>
                </a:lnTo>
                <a:lnTo>
                  <a:pt x="944880" y="457200"/>
                </a:lnTo>
                <a:lnTo>
                  <a:pt x="1229360" y="396240"/>
                </a:lnTo>
                <a:lnTo>
                  <a:pt x="1656080" y="467360"/>
                </a:lnTo>
                <a:lnTo>
                  <a:pt x="1869440" y="599440"/>
                </a:lnTo>
                <a:lnTo>
                  <a:pt x="2346960" y="294640"/>
                </a:lnTo>
                <a:lnTo>
                  <a:pt x="2499360" y="9144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Freeform: Shape 19">
            <a:extLst>
              <a:ext uri="{FF2B5EF4-FFF2-40B4-BE49-F238E27FC236}">
                <a16:creationId xmlns="" xmlns:a16="http://schemas.microsoft.com/office/drawing/2014/main" id="{5A65900D-4059-4FE5-ADA3-A58D96471A98}"/>
              </a:ext>
            </a:extLst>
          </p:cNvPr>
          <p:cNvSpPr/>
          <p:nvPr/>
        </p:nvSpPr>
        <p:spPr>
          <a:xfrm>
            <a:off x="8161020" y="1242060"/>
            <a:ext cx="2103120" cy="2491740"/>
          </a:xfrm>
          <a:custGeom>
            <a:avLst/>
            <a:gdLst>
              <a:gd name="connsiteX0" fmla="*/ 53340 w 2103120"/>
              <a:gd name="connsiteY0" fmla="*/ 0 h 2491740"/>
              <a:gd name="connsiteX1" fmla="*/ 274320 w 2103120"/>
              <a:gd name="connsiteY1" fmla="*/ 0 h 2491740"/>
              <a:gd name="connsiteX2" fmla="*/ 525780 w 2103120"/>
              <a:gd name="connsiteY2" fmla="*/ 373380 h 2491740"/>
              <a:gd name="connsiteX3" fmla="*/ 601980 w 2103120"/>
              <a:gd name="connsiteY3" fmla="*/ 632460 h 2491740"/>
              <a:gd name="connsiteX4" fmla="*/ 883920 w 2103120"/>
              <a:gd name="connsiteY4" fmla="*/ 518160 h 2491740"/>
              <a:gd name="connsiteX5" fmla="*/ 944880 w 2103120"/>
              <a:gd name="connsiteY5" fmla="*/ 495300 h 2491740"/>
              <a:gd name="connsiteX6" fmla="*/ 1112520 w 2103120"/>
              <a:gd name="connsiteY6" fmla="*/ 739140 h 2491740"/>
              <a:gd name="connsiteX7" fmla="*/ 1203960 w 2103120"/>
              <a:gd name="connsiteY7" fmla="*/ 807720 h 2491740"/>
              <a:gd name="connsiteX8" fmla="*/ 1249680 w 2103120"/>
              <a:gd name="connsiteY8" fmla="*/ 1104900 h 2491740"/>
              <a:gd name="connsiteX9" fmla="*/ 1386840 w 2103120"/>
              <a:gd name="connsiteY9" fmla="*/ 1158240 h 2491740"/>
              <a:gd name="connsiteX10" fmla="*/ 1508760 w 2103120"/>
              <a:gd name="connsiteY10" fmla="*/ 1638300 h 2491740"/>
              <a:gd name="connsiteX11" fmla="*/ 2065020 w 2103120"/>
              <a:gd name="connsiteY11" fmla="*/ 2232660 h 2491740"/>
              <a:gd name="connsiteX12" fmla="*/ 2103120 w 2103120"/>
              <a:gd name="connsiteY12" fmla="*/ 2392680 h 2491740"/>
              <a:gd name="connsiteX13" fmla="*/ 2004060 w 2103120"/>
              <a:gd name="connsiteY13" fmla="*/ 2491740 h 2491740"/>
              <a:gd name="connsiteX14" fmla="*/ 1821180 w 2103120"/>
              <a:gd name="connsiteY14" fmla="*/ 2354580 h 2491740"/>
              <a:gd name="connsiteX15" fmla="*/ 1409700 w 2103120"/>
              <a:gd name="connsiteY15" fmla="*/ 1798320 h 2491740"/>
              <a:gd name="connsiteX16" fmla="*/ 1188720 w 2103120"/>
              <a:gd name="connsiteY16" fmla="*/ 1706880 h 2491740"/>
              <a:gd name="connsiteX17" fmla="*/ 982980 w 2103120"/>
              <a:gd name="connsiteY17" fmla="*/ 1363980 h 2491740"/>
              <a:gd name="connsiteX18" fmla="*/ 838200 w 2103120"/>
              <a:gd name="connsiteY18" fmla="*/ 990600 h 2491740"/>
              <a:gd name="connsiteX19" fmla="*/ 769620 w 2103120"/>
              <a:gd name="connsiteY19" fmla="*/ 754380 h 2491740"/>
              <a:gd name="connsiteX20" fmla="*/ 495300 w 2103120"/>
              <a:gd name="connsiteY20" fmla="*/ 845820 h 2491740"/>
              <a:gd name="connsiteX21" fmla="*/ 243840 w 2103120"/>
              <a:gd name="connsiteY21" fmla="*/ 426720 h 2491740"/>
              <a:gd name="connsiteX22" fmla="*/ 0 w 2103120"/>
              <a:gd name="connsiteY22" fmla="*/ 160020 h 2491740"/>
              <a:gd name="connsiteX23" fmla="*/ 53340 w 2103120"/>
              <a:gd name="connsiteY23" fmla="*/ 0 h 249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03120" h="2491740">
                <a:moveTo>
                  <a:pt x="53340" y="0"/>
                </a:moveTo>
                <a:lnTo>
                  <a:pt x="274320" y="0"/>
                </a:lnTo>
                <a:lnTo>
                  <a:pt x="525780" y="373380"/>
                </a:lnTo>
                <a:lnTo>
                  <a:pt x="601980" y="632460"/>
                </a:lnTo>
                <a:lnTo>
                  <a:pt x="883920" y="518160"/>
                </a:lnTo>
                <a:lnTo>
                  <a:pt x="944880" y="495300"/>
                </a:lnTo>
                <a:lnTo>
                  <a:pt x="1112520" y="739140"/>
                </a:lnTo>
                <a:lnTo>
                  <a:pt x="1203960" y="807720"/>
                </a:lnTo>
                <a:lnTo>
                  <a:pt x="1249680" y="1104900"/>
                </a:lnTo>
                <a:lnTo>
                  <a:pt x="1386840" y="1158240"/>
                </a:lnTo>
                <a:lnTo>
                  <a:pt x="1508760" y="1638300"/>
                </a:lnTo>
                <a:lnTo>
                  <a:pt x="2065020" y="2232660"/>
                </a:lnTo>
                <a:lnTo>
                  <a:pt x="2103120" y="2392680"/>
                </a:lnTo>
                <a:lnTo>
                  <a:pt x="2004060" y="2491740"/>
                </a:lnTo>
                <a:lnTo>
                  <a:pt x="1821180" y="2354580"/>
                </a:lnTo>
                <a:lnTo>
                  <a:pt x="1409700" y="1798320"/>
                </a:lnTo>
                <a:lnTo>
                  <a:pt x="1188720" y="1706880"/>
                </a:lnTo>
                <a:lnTo>
                  <a:pt x="982980" y="1363980"/>
                </a:lnTo>
                <a:lnTo>
                  <a:pt x="838200" y="990600"/>
                </a:lnTo>
                <a:lnTo>
                  <a:pt x="769620" y="754380"/>
                </a:lnTo>
                <a:lnTo>
                  <a:pt x="495300" y="845820"/>
                </a:lnTo>
                <a:lnTo>
                  <a:pt x="243840" y="426720"/>
                </a:lnTo>
                <a:lnTo>
                  <a:pt x="0" y="160020"/>
                </a:lnTo>
                <a:lnTo>
                  <a:pt x="53340" y="0"/>
                </a:ln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Freeform: Shape 20">
            <a:extLst>
              <a:ext uri="{FF2B5EF4-FFF2-40B4-BE49-F238E27FC236}">
                <a16:creationId xmlns="" xmlns:a16="http://schemas.microsoft.com/office/drawing/2014/main" id="{A5E83B0E-6FE2-4EB1-8C66-46F1C26CDE67}"/>
              </a:ext>
            </a:extLst>
          </p:cNvPr>
          <p:cNvSpPr/>
          <p:nvPr/>
        </p:nvSpPr>
        <p:spPr>
          <a:xfrm>
            <a:off x="6652260" y="2468880"/>
            <a:ext cx="2072640" cy="1912620"/>
          </a:xfrm>
          <a:custGeom>
            <a:avLst/>
            <a:gdLst>
              <a:gd name="connsiteX0" fmla="*/ 716280 w 2072640"/>
              <a:gd name="connsiteY0" fmla="*/ 0 h 1912620"/>
              <a:gd name="connsiteX1" fmla="*/ 1219200 w 2072640"/>
              <a:gd name="connsiteY1" fmla="*/ 30480 h 1912620"/>
              <a:gd name="connsiteX2" fmla="*/ 1539240 w 2072640"/>
              <a:gd name="connsiteY2" fmla="*/ 403860 h 1912620"/>
              <a:gd name="connsiteX3" fmla="*/ 1699260 w 2072640"/>
              <a:gd name="connsiteY3" fmla="*/ 845820 h 1912620"/>
              <a:gd name="connsiteX4" fmla="*/ 1737360 w 2072640"/>
              <a:gd name="connsiteY4" fmla="*/ 1303020 h 1912620"/>
              <a:gd name="connsiteX5" fmla="*/ 1653540 w 2072640"/>
              <a:gd name="connsiteY5" fmla="*/ 1615440 h 1912620"/>
              <a:gd name="connsiteX6" fmla="*/ 1943100 w 2072640"/>
              <a:gd name="connsiteY6" fmla="*/ 1600200 h 1912620"/>
              <a:gd name="connsiteX7" fmla="*/ 2072640 w 2072640"/>
              <a:gd name="connsiteY7" fmla="*/ 1676400 h 1912620"/>
              <a:gd name="connsiteX8" fmla="*/ 1920240 w 2072640"/>
              <a:gd name="connsiteY8" fmla="*/ 1912620 h 1912620"/>
              <a:gd name="connsiteX9" fmla="*/ 1447800 w 2072640"/>
              <a:gd name="connsiteY9" fmla="*/ 1897380 h 1912620"/>
              <a:gd name="connsiteX10" fmla="*/ 975360 w 2072640"/>
              <a:gd name="connsiteY10" fmla="*/ 1348740 h 1912620"/>
              <a:gd name="connsiteX11" fmla="*/ 762000 w 2072640"/>
              <a:gd name="connsiteY11" fmla="*/ 1272540 h 1912620"/>
              <a:gd name="connsiteX12" fmla="*/ 510540 w 2072640"/>
              <a:gd name="connsiteY12" fmla="*/ 1272540 h 1912620"/>
              <a:gd name="connsiteX13" fmla="*/ 213360 w 2072640"/>
              <a:gd name="connsiteY13" fmla="*/ 1592580 h 1912620"/>
              <a:gd name="connsiteX14" fmla="*/ 0 w 2072640"/>
              <a:gd name="connsiteY14" fmla="*/ 1455420 h 1912620"/>
              <a:gd name="connsiteX15" fmla="*/ 114300 w 2072640"/>
              <a:gd name="connsiteY15" fmla="*/ 1257300 h 1912620"/>
              <a:gd name="connsiteX16" fmla="*/ 365760 w 2072640"/>
              <a:gd name="connsiteY16" fmla="*/ 1043940 h 1912620"/>
              <a:gd name="connsiteX17" fmla="*/ 670560 w 2072640"/>
              <a:gd name="connsiteY17" fmla="*/ 982980 h 1912620"/>
              <a:gd name="connsiteX18" fmla="*/ 960120 w 2072640"/>
              <a:gd name="connsiteY18" fmla="*/ 830580 h 1912620"/>
              <a:gd name="connsiteX19" fmla="*/ 609600 w 2072640"/>
              <a:gd name="connsiteY19" fmla="*/ 655320 h 1912620"/>
              <a:gd name="connsiteX20" fmla="*/ 525780 w 2072640"/>
              <a:gd name="connsiteY20" fmla="*/ 487680 h 1912620"/>
              <a:gd name="connsiteX21" fmla="*/ 716280 w 2072640"/>
              <a:gd name="connsiteY21" fmla="*/ 0 h 191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72640" h="1912620">
                <a:moveTo>
                  <a:pt x="716280" y="0"/>
                </a:moveTo>
                <a:lnTo>
                  <a:pt x="1219200" y="30480"/>
                </a:lnTo>
                <a:lnTo>
                  <a:pt x="1539240" y="403860"/>
                </a:lnTo>
                <a:lnTo>
                  <a:pt x="1699260" y="845820"/>
                </a:lnTo>
                <a:lnTo>
                  <a:pt x="1737360" y="1303020"/>
                </a:lnTo>
                <a:lnTo>
                  <a:pt x="1653540" y="1615440"/>
                </a:lnTo>
                <a:lnTo>
                  <a:pt x="1943100" y="1600200"/>
                </a:lnTo>
                <a:lnTo>
                  <a:pt x="2072640" y="1676400"/>
                </a:lnTo>
                <a:lnTo>
                  <a:pt x="1920240" y="1912620"/>
                </a:lnTo>
                <a:lnTo>
                  <a:pt x="1447800" y="1897380"/>
                </a:lnTo>
                <a:lnTo>
                  <a:pt x="975360" y="1348740"/>
                </a:lnTo>
                <a:lnTo>
                  <a:pt x="762000" y="1272540"/>
                </a:lnTo>
                <a:lnTo>
                  <a:pt x="510540" y="1272540"/>
                </a:lnTo>
                <a:lnTo>
                  <a:pt x="213360" y="1592580"/>
                </a:lnTo>
                <a:lnTo>
                  <a:pt x="0" y="1455420"/>
                </a:lnTo>
                <a:lnTo>
                  <a:pt x="114300" y="1257300"/>
                </a:lnTo>
                <a:lnTo>
                  <a:pt x="365760" y="1043940"/>
                </a:lnTo>
                <a:lnTo>
                  <a:pt x="670560" y="982980"/>
                </a:lnTo>
                <a:lnTo>
                  <a:pt x="960120" y="830580"/>
                </a:lnTo>
                <a:lnTo>
                  <a:pt x="609600" y="655320"/>
                </a:lnTo>
                <a:lnTo>
                  <a:pt x="525780" y="487680"/>
                </a:lnTo>
                <a:lnTo>
                  <a:pt x="716280" y="0"/>
                </a:lnTo>
                <a:close/>
              </a:path>
            </a:pathLst>
          </a:custGeom>
          <a:no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Freeform: Shape 21">
            <a:extLst>
              <a:ext uri="{FF2B5EF4-FFF2-40B4-BE49-F238E27FC236}">
                <a16:creationId xmlns="" xmlns:a16="http://schemas.microsoft.com/office/drawing/2014/main" id="{0A649ABB-3CEB-40A8-ABB4-E14472989890}"/>
              </a:ext>
            </a:extLst>
          </p:cNvPr>
          <p:cNvSpPr/>
          <p:nvPr/>
        </p:nvSpPr>
        <p:spPr>
          <a:xfrm>
            <a:off x="6179820" y="3360420"/>
            <a:ext cx="2979420" cy="2118360"/>
          </a:xfrm>
          <a:custGeom>
            <a:avLst/>
            <a:gdLst>
              <a:gd name="connsiteX0" fmla="*/ 0 w 2979420"/>
              <a:gd name="connsiteY0" fmla="*/ 541020 h 2118360"/>
              <a:gd name="connsiteX1" fmla="*/ 251460 w 2979420"/>
              <a:gd name="connsiteY1" fmla="*/ 0 h 2118360"/>
              <a:gd name="connsiteX2" fmla="*/ 373380 w 2979420"/>
              <a:gd name="connsiteY2" fmla="*/ 137160 h 2118360"/>
              <a:gd name="connsiteX3" fmla="*/ 419100 w 2979420"/>
              <a:gd name="connsiteY3" fmla="*/ 533400 h 2118360"/>
              <a:gd name="connsiteX4" fmla="*/ 449580 w 2979420"/>
              <a:gd name="connsiteY4" fmla="*/ 678180 h 2118360"/>
              <a:gd name="connsiteX5" fmla="*/ 617220 w 2979420"/>
              <a:gd name="connsiteY5" fmla="*/ 731520 h 2118360"/>
              <a:gd name="connsiteX6" fmla="*/ 883920 w 2979420"/>
              <a:gd name="connsiteY6" fmla="*/ 762000 h 2118360"/>
              <a:gd name="connsiteX7" fmla="*/ 1280160 w 2979420"/>
              <a:gd name="connsiteY7" fmla="*/ 1074420 h 2118360"/>
              <a:gd name="connsiteX8" fmla="*/ 1363980 w 2979420"/>
              <a:gd name="connsiteY8" fmla="*/ 1394460 h 2118360"/>
              <a:gd name="connsiteX9" fmla="*/ 1699260 w 2979420"/>
              <a:gd name="connsiteY9" fmla="*/ 1226820 h 2118360"/>
              <a:gd name="connsiteX10" fmla="*/ 2362200 w 2979420"/>
              <a:gd name="connsiteY10" fmla="*/ 1485900 h 2118360"/>
              <a:gd name="connsiteX11" fmla="*/ 2644140 w 2979420"/>
              <a:gd name="connsiteY11" fmla="*/ 1927860 h 2118360"/>
              <a:gd name="connsiteX12" fmla="*/ 2811780 w 2979420"/>
              <a:gd name="connsiteY12" fmla="*/ 1935480 h 2118360"/>
              <a:gd name="connsiteX13" fmla="*/ 2956560 w 2979420"/>
              <a:gd name="connsiteY13" fmla="*/ 1889760 h 2118360"/>
              <a:gd name="connsiteX14" fmla="*/ 2979420 w 2979420"/>
              <a:gd name="connsiteY14" fmla="*/ 2118360 h 2118360"/>
              <a:gd name="connsiteX15" fmla="*/ 2727960 w 2979420"/>
              <a:gd name="connsiteY15" fmla="*/ 2103120 h 2118360"/>
              <a:gd name="connsiteX16" fmla="*/ 2522220 w 2979420"/>
              <a:gd name="connsiteY16" fmla="*/ 2011680 h 2118360"/>
              <a:gd name="connsiteX17" fmla="*/ 1973580 w 2979420"/>
              <a:gd name="connsiteY17" fmla="*/ 2118360 h 2118360"/>
              <a:gd name="connsiteX18" fmla="*/ 1318260 w 2979420"/>
              <a:gd name="connsiteY18" fmla="*/ 1844040 h 2118360"/>
              <a:gd name="connsiteX19" fmla="*/ 1181100 w 2979420"/>
              <a:gd name="connsiteY19" fmla="*/ 1493520 h 2118360"/>
              <a:gd name="connsiteX20" fmla="*/ 784860 w 2979420"/>
              <a:gd name="connsiteY20" fmla="*/ 1447800 h 2118360"/>
              <a:gd name="connsiteX21" fmla="*/ 434340 w 2979420"/>
              <a:gd name="connsiteY21" fmla="*/ 1196340 h 2118360"/>
              <a:gd name="connsiteX22" fmla="*/ 365760 w 2979420"/>
              <a:gd name="connsiteY22" fmla="*/ 883920 h 2118360"/>
              <a:gd name="connsiteX23" fmla="*/ 38100 w 2979420"/>
              <a:gd name="connsiteY23" fmla="*/ 716280 h 2118360"/>
              <a:gd name="connsiteX24" fmla="*/ 0 w 2979420"/>
              <a:gd name="connsiteY24" fmla="*/ 541020 h 211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79420" h="2118360">
                <a:moveTo>
                  <a:pt x="0" y="541020"/>
                </a:moveTo>
                <a:lnTo>
                  <a:pt x="251460" y="0"/>
                </a:lnTo>
                <a:lnTo>
                  <a:pt x="373380" y="137160"/>
                </a:lnTo>
                <a:lnTo>
                  <a:pt x="419100" y="533400"/>
                </a:lnTo>
                <a:lnTo>
                  <a:pt x="449580" y="678180"/>
                </a:lnTo>
                <a:lnTo>
                  <a:pt x="617220" y="731520"/>
                </a:lnTo>
                <a:lnTo>
                  <a:pt x="883920" y="762000"/>
                </a:lnTo>
                <a:lnTo>
                  <a:pt x="1280160" y="1074420"/>
                </a:lnTo>
                <a:lnTo>
                  <a:pt x="1363980" y="1394460"/>
                </a:lnTo>
                <a:lnTo>
                  <a:pt x="1699260" y="1226820"/>
                </a:lnTo>
                <a:lnTo>
                  <a:pt x="2362200" y="1485900"/>
                </a:lnTo>
                <a:lnTo>
                  <a:pt x="2644140" y="1927860"/>
                </a:lnTo>
                <a:lnTo>
                  <a:pt x="2811780" y="1935480"/>
                </a:lnTo>
                <a:lnTo>
                  <a:pt x="2956560" y="1889760"/>
                </a:lnTo>
                <a:lnTo>
                  <a:pt x="2979420" y="2118360"/>
                </a:lnTo>
                <a:lnTo>
                  <a:pt x="2727960" y="2103120"/>
                </a:lnTo>
                <a:lnTo>
                  <a:pt x="2522220" y="2011680"/>
                </a:lnTo>
                <a:lnTo>
                  <a:pt x="1973580" y="2118360"/>
                </a:lnTo>
                <a:lnTo>
                  <a:pt x="1318260" y="1844040"/>
                </a:lnTo>
                <a:lnTo>
                  <a:pt x="1181100" y="1493520"/>
                </a:lnTo>
                <a:lnTo>
                  <a:pt x="784860" y="1447800"/>
                </a:lnTo>
                <a:lnTo>
                  <a:pt x="434340" y="1196340"/>
                </a:lnTo>
                <a:lnTo>
                  <a:pt x="365760" y="883920"/>
                </a:lnTo>
                <a:lnTo>
                  <a:pt x="38100" y="716280"/>
                </a:lnTo>
                <a:lnTo>
                  <a:pt x="0" y="541020"/>
                </a:lnTo>
                <a:close/>
              </a:path>
            </a:pathLst>
          </a:cu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Freeform: Shape 22">
            <a:extLst>
              <a:ext uri="{FF2B5EF4-FFF2-40B4-BE49-F238E27FC236}">
                <a16:creationId xmlns="" xmlns:a16="http://schemas.microsoft.com/office/drawing/2014/main" id="{C37BFE19-0212-48BB-918F-C4FA93998EED}"/>
              </a:ext>
            </a:extLst>
          </p:cNvPr>
          <p:cNvSpPr/>
          <p:nvPr/>
        </p:nvSpPr>
        <p:spPr>
          <a:xfrm>
            <a:off x="8763000" y="3848100"/>
            <a:ext cx="1828800" cy="1508760"/>
          </a:xfrm>
          <a:custGeom>
            <a:avLst/>
            <a:gdLst>
              <a:gd name="connsiteX0" fmla="*/ 0 w 1828800"/>
              <a:gd name="connsiteY0" fmla="*/ 1104900 h 1508760"/>
              <a:gd name="connsiteX1" fmla="*/ 121920 w 1828800"/>
              <a:gd name="connsiteY1" fmla="*/ 1432560 h 1508760"/>
              <a:gd name="connsiteX2" fmla="*/ 373380 w 1828800"/>
              <a:gd name="connsiteY2" fmla="*/ 1394460 h 1508760"/>
              <a:gd name="connsiteX3" fmla="*/ 533400 w 1828800"/>
              <a:gd name="connsiteY3" fmla="*/ 1318260 h 1508760"/>
              <a:gd name="connsiteX4" fmla="*/ 662940 w 1828800"/>
              <a:gd name="connsiteY4" fmla="*/ 1508760 h 1508760"/>
              <a:gd name="connsiteX5" fmla="*/ 899160 w 1828800"/>
              <a:gd name="connsiteY5" fmla="*/ 1447800 h 1508760"/>
              <a:gd name="connsiteX6" fmla="*/ 1036320 w 1828800"/>
              <a:gd name="connsiteY6" fmla="*/ 1120140 h 1508760"/>
              <a:gd name="connsiteX7" fmla="*/ 1440180 w 1828800"/>
              <a:gd name="connsiteY7" fmla="*/ 1005840 h 1508760"/>
              <a:gd name="connsiteX8" fmla="*/ 1737360 w 1828800"/>
              <a:gd name="connsiteY8" fmla="*/ 541020 h 1508760"/>
              <a:gd name="connsiteX9" fmla="*/ 1828800 w 1828800"/>
              <a:gd name="connsiteY9" fmla="*/ 0 h 1508760"/>
              <a:gd name="connsiteX10" fmla="*/ 1554480 w 1828800"/>
              <a:gd name="connsiteY10" fmla="*/ 0 h 1508760"/>
              <a:gd name="connsiteX11" fmla="*/ 1524000 w 1828800"/>
              <a:gd name="connsiteY11" fmla="*/ 220980 h 1508760"/>
              <a:gd name="connsiteX12" fmla="*/ 1188720 w 1828800"/>
              <a:gd name="connsiteY12" fmla="*/ 259080 h 1508760"/>
              <a:gd name="connsiteX13" fmla="*/ 929640 w 1828800"/>
              <a:gd name="connsiteY13" fmla="*/ 701040 h 1508760"/>
              <a:gd name="connsiteX14" fmla="*/ 876300 w 1828800"/>
              <a:gd name="connsiteY14" fmla="*/ 960120 h 1508760"/>
              <a:gd name="connsiteX15" fmla="*/ 518160 w 1828800"/>
              <a:gd name="connsiteY15" fmla="*/ 914400 h 1508760"/>
              <a:gd name="connsiteX16" fmla="*/ 0 w 1828800"/>
              <a:gd name="connsiteY16" fmla="*/ 1104900 h 150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8800" h="1508760">
                <a:moveTo>
                  <a:pt x="0" y="1104900"/>
                </a:moveTo>
                <a:lnTo>
                  <a:pt x="121920" y="1432560"/>
                </a:lnTo>
                <a:lnTo>
                  <a:pt x="373380" y="1394460"/>
                </a:lnTo>
                <a:lnTo>
                  <a:pt x="533400" y="1318260"/>
                </a:lnTo>
                <a:lnTo>
                  <a:pt x="662940" y="1508760"/>
                </a:lnTo>
                <a:lnTo>
                  <a:pt x="899160" y="1447800"/>
                </a:lnTo>
                <a:lnTo>
                  <a:pt x="1036320" y="1120140"/>
                </a:lnTo>
                <a:lnTo>
                  <a:pt x="1440180" y="1005840"/>
                </a:lnTo>
                <a:lnTo>
                  <a:pt x="1737360" y="541020"/>
                </a:lnTo>
                <a:lnTo>
                  <a:pt x="1828800" y="0"/>
                </a:lnTo>
                <a:lnTo>
                  <a:pt x="1554480" y="0"/>
                </a:lnTo>
                <a:lnTo>
                  <a:pt x="1524000" y="220980"/>
                </a:lnTo>
                <a:lnTo>
                  <a:pt x="1188720" y="259080"/>
                </a:lnTo>
                <a:lnTo>
                  <a:pt x="929640" y="701040"/>
                </a:lnTo>
                <a:lnTo>
                  <a:pt x="876300" y="960120"/>
                </a:lnTo>
                <a:lnTo>
                  <a:pt x="518160" y="914400"/>
                </a:lnTo>
                <a:lnTo>
                  <a:pt x="0" y="1104900"/>
                </a:lnTo>
                <a:close/>
              </a:path>
            </a:pathLst>
          </a:cu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646454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dirty="0"/>
              <a:t>知识点回顾</a:t>
            </a:r>
            <a:endParaRPr lang="ru-RU" dirty="0"/>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dirty="0"/>
              <a:t>试试看：能不能回答出下面的问题？</a:t>
            </a:r>
            <a:endParaRPr lang="ru-RU" dirty="0"/>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275346" y="2895600"/>
            <a:ext cx="4371473" cy="598769"/>
          </a:xfrm>
        </p:spPr>
        <p:txBody>
          <a:bodyPr>
            <a:normAutofit/>
          </a:bodyPr>
          <a:lstStyle/>
          <a:p>
            <a:r>
              <a:rPr lang="zh-CN" altLang="en-US" dirty="0"/>
              <a:t>以下哪些算法</a:t>
            </a:r>
            <a:r>
              <a:rPr lang="zh-CN" altLang="en-US" u="sng" dirty="0"/>
              <a:t>不属于</a:t>
            </a:r>
            <a:r>
              <a:rPr lang="zh-CN" altLang="en-US" dirty="0"/>
              <a:t>社区检测类算法：</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60724" y="3771515"/>
            <a:ext cx="4371473" cy="2214444"/>
          </a:xfrm>
        </p:spPr>
        <p:txBody>
          <a:bodyPr>
            <a:normAutofit/>
          </a:bodyPr>
          <a:lstStyle/>
          <a:p>
            <a:pPr marL="342900" indent="-342900">
              <a:buClrTx/>
              <a:buFont typeface="+mj-lt"/>
              <a:buAutoNum type="alphaUcPeriod"/>
            </a:pPr>
            <a:r>
              <a:rPr lang="en-AU" altLang="zh-CN" sz="1800" dirty="0">
                <a:latin typeface="Microsoft YaHei" panose="020B0503020204020204" pitchFamily="34" charset="-122"/>
                <a:ea typeface="Microsoft YaHei" panose="020B0503020204020204" pitchFamily="34" charset="-122"/>
              </a:rPr>
              <a:t>LPA</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标签传播</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US" altLang="zh-CN" sz="1800" dirty="0">
                <a:latin typeface="Microsoft YaHei" panose="020B0503020204020204" pitchFamily="34" charset="-122"/>
                <a:ea typeface="Microsoft YaHei" panose="020B0503020204020204" pitchFamily="34" charset="-122"/>
              </a:rPr>
              <a:t>Louvain</a:t>
            </a:r>
            <a:r>
              <a:rPr lang="zh-CN" altLang="en-US" sz="1800" dirty="0">
                <a:latin typeface="Microsoft YaHei" panose="020B0503020204020204" pitchFamily="34" charset="-122"/>
                <a:ea typeface="Microsoft YaHei" panose="020B0503020204020204" pitchFamily="34" charset="-122"/>
              </a:rPr>
              <a:t>模块度</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altLang="zh-CN" sz="1800" dirty="0">
                <a:latin typeface="Microsoft YaHei" panose="020B0503020204020204" pitchFamily="34" charset="-122"/>
                <a:ea typeface="Microsoft YaHei" panose="020B0503020204020204" pitchFamily="34" charset="-122"/>
              </a:rPr>
              <a:t>PageRank</a:t>
            </a:r>
            <a:r>
              <a:rPr lang="zh-CN" altLang="en-US" sz="1800" dirty="0">
                <a:latin typeface="Microsoft YaHei" panose="020B0503020204020204" pitchFamily="34" charset="-122"/>
                <a:ea typeface="Microsoft YaHei" panose="020B0503020204020204" pitchFamily="34" charset="-122"/>
              </a:rPr>
              <a:t>页面排行</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sz="1800" dirty="0" err="1">
                <a:latin typeface="Microsoft YaHei" panose="020B0503020204020204" pitchFamily="34" charset="-122"/>
                <a:ea typeface="Microsoft YaHei" panose="020B0503020204020204" pitchFamily="34" charset="-122"/>
              </a:rPr>
              <a:t>UnionFind</a:t>
            </a:r>
            <a:endParaRPr lang="en-AU"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最小生成树</a:t>
            </a:r>
            <a:endParaRPr lang="en-US"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6281" y="2634343"/>
            <a:ext cx="4600819" cy="860373"/>
          </a:xfrm>
        </p:spPr>
        <p:txBody>
          <a:bodyPr>
            <a:normAutofit/>
          </a:bodyPr>
          <a:lstStyle/>
          <a:p>
            <a:pPr>
              <a:lnSpc>
                <a:spcPct val="100000"/>
              </a:lnSpc>
            </a:pPr>
            <a:r>
              <a:rPr lang="zh-CN" altLang="en-US" dirty="0"/>
              <a:t>社区检测算法例如标签传播，其运行结果与初始标签、以及迭代次数无关：</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00110"/>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十一、社区检测算法</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Community Detection)</a:t>
            </a:r>
            <a:endParaRPr lang="en-AU" sz="2000" dirty="0">
              <a:latin typeface="Microsoft YaHei" panose="020B0503020204020204" pitchFamily="34" charset="-122"/>
              <a:ea typeface="Microsoft YaHei" panose="020B0503020204020204" pitchFamily="34" charset="-122"/>
            </a:endParaRPr>
          </a:p>
        </p:txBody>
      </p:sp>
      <p:sp>
        <p:nvSpPr>
          <p:cNvPr id="16" name="Text Placeholder 8">
            <a:extLst>
              <a:ext uri="{FF2B5EF4-FFF2-40B4-BE49-F238E27FC236}">
                <a16:creationId xmlns="" xmlns:a16="http://schemas.microsoft.com/office/drawing/2014/main" id="{C7583360-4F17-45D8-814C-0542D92B7D9C}"/>
              </a:ext>
            </a:extLst>
          </p:cNvPr>
          <p:cNvSpPr txBox="1">
            <a:spLocks/>
          </p:cNvSpPr>
          <p:nvPr/>
        </p:nvSpPr>
        <p:spPr>
          <a:xfrm>
            <a:off x="6486281" y="3771515"/>
            <a:ext cx="4371473" cy="2214444"/>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正确</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错误</a:t>
            </a:r>
            <a:endParaRPr lang="en-AU" altLang="zh-CN" sz="1800" dirty="0">
              <a:latin typeface="Microsoft YaHei" panose="020B0503020204020204" pitchFamily="34" charset="-122"/>
              <a:ea typeface="Microsoft YaHei" panose="020B0503020204020204" pitchFamily="34" charset="-122"/>
            </a:endParaRPr>
          </a:p>
          <a:p>
            <a:pPr marL="0" indent="0">
              <a:buClrTx/>
              <a:buNone/>
            </a:pPr>
            <a:endParaRPr lang="en-US" sz="1800" dirty="0">
              <a:latin typeface="Microsoft YaHei" panose="020B0503020204020204" pitchFamily="34" charset="-122"/>
              <a:ea typeface="Microsoft YaHei" panose="020B0503020204020204" pitchFamily="34" charset="-122"/>
            </a:endParaRPr>
          </a:p>
        </p:txBody>
      </p:sp>
      <p:sp>
        <p:nvSpPr>
          <p:cNvPr id="19" name="Isosceles Triangle 18">
            <a:extLst>
              <a:ext uri="{FF2B5EF4-FFF2-40B4-BE49-F238E27FC236}">
                <a16:creationId xmlns="" xmlns:a16="http://schemas.microsoft.com/office/drawing/2014/main" id="{6D025D2C-58E3-4BF6-91D9-9028437E5A6E}"/>
              </a:ext>
            </a:extLst>
          </p:cNvPr>
          <p:cNvSpPr/>
          <p:nvPr/>
        </p:nvSpPr>
        <p:spPr>
          <a:xfrm rot="5400000">
            <a:off x="983681" y="439037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Isosceles Triangle 20">
            <a:extLst>
              <a:ext uri="{FF2B5EF4-FFF2-40B4-BE49-F238E27FC236}">
                <a16:creationId xmlns="" xmlns:a16="http://schemas.microsoft.com/office/drawing/2014/main" id="{CA6A1687-8861-4B5F-90BE-38C5F0134659}"/>
              </a:ext>
            </a:extLst>
          </p:cNvPr>
          <p:cNvSpPr/>
          <p:nvPr/>
        </p:nvSpPr>
        <p:spPr>
          <a:xfrm rot="5400000">
            <a:off x="980318" y="5041667"/>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a:extLst>
              <a:ext uri="{FF2B5EF4-FFF2-40B4-BE49-F238E27FC236}">
                <a16:creationId xmlns="" xmlns:a16="http://schemas.microsoft.com/office/drawing/2014/main" id="{DB62472F-7171-4818-9E2A-AF12884FC1AA}"/>
              </a:ext>
            </a:extLst>
          </p:cNvPr>
          <p:cNvSpPr/>
          <p:nvPr/>
        </p:nvSpPr>
        <p:spPr>
          <a:xfrm rot="5400000">
            <a:off x="6231010" y="407325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5452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dirty="0"/>
              <a:t>知识点回顾</a:t>
            </a:r>
            <a:endParaRPr lang="ru-RU" dirty="0"/>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dirty="0"/>
              <a:t>试试看：能不能回答出下面的问题？</a:t>
            </a:r>
            <a:endParaRPr lang="ru-RU" dirty="0"/>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275346" y="2895600"/>
            <a:ext cx="4371473" cy="598769"/>
          </a:xfrm>
        </p:spPr>
        <p:txBody>
          <a:bodyPr>
            <a:normAutofit/>
          </a:bodyPr>
          <a:lstStyle/>
          <a:p>
            <a:r>
              <a:rPr lang="zh-CN" altLang="en-US" dirty="0"/>
              <a:t>以下哪些算法可以用来了解网络结构的稳定性：</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60724" y="3771515"/>
            <a:ext cx="4371473" cy="2214444"/>
          </a:xfrm>
        </p:spPr>
        <p:txBody>
          <a:bodyPr>
            <a:normAutofit/>
          </a:bodyPr>
          <a:lstStyle/>
          <a:p>
            <a:pPr marL="342900" indent="-342900">
              <a:buClrTx/>
              <a:buFont typeface="+mj-lt"/>
              <a:buAutoNum type="alphaUcPeriod"/>
            </a:pPr>
            <a:r>
              <a:rPr lang="en-AU" altLang="zh-CN" sz="1800" dirty="0">
                <a:latin typeface="Microsoft YaHei" panose="020B0503020204020204" pitchFamily="34" charset="-122"/>
                <a:ea typeface="Microsoft YaHei" panose="020B0503020204020204" pitchFamily="34" charset="-122"/>
              </a:rPr>
              <a:t>LPA</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标签传播</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US" altLang="zh-CN" sz="1800" dirty="0">
                <a:latin typeface="Microsoft YaHei" panose="020B0503020204020204" pitchFamily="34" charset="-122"/>
                <a:ea typeface="Microsoft YaHei" panose="020B0503020204020204" pitchFamily="34" charset="-122"/>
              </a:rPr>
              <a:t>Louvain</a:t>
            </a:r>
            <a:r>
              <a:rPr lang="zh-CN" altLang="en-US" sz="1800" dirty="0">
                <a:latin typeface="Microsoft YaHei" panose="020B0503020204020204" pitchFamily="34" charset="-122"/>
                <a:ea typeface="Microsoft YaHei" panose="020B0503020204020204" pitchFamily="34" charset="-122"/>
              </a:rPr>
              <a:t>模块度</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三角计数</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sz="1800" dirty="0" err="1">
                <a:latin typeface="Microsoft YaHei" panose="020B0503020204020204" pitchFamily="34" charset="-122"/>
                <a:ea typeface="Microsoft YaHei" panose="020B0503020204020204" pitchFamily="34" charset="-122"/>
              </a:rPr>
              <a:t>UnionFind</a:t>
            </a:r>
            <a:endParaRPr lang="en-AU"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最小生成树</a:t>
            </a:r>
            <a:endParaRPr lang="en-US"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6281" y="2634343"/>
            <a:ext cx="4600819" cy="860373"/>
          </a:xfrm>
        </p:spPr>
        <p:txBody>
          <a:bodyPr>
            <a:normAutofit/>
          </a:bodyPr>
          <a:lstStyle/>
          <a:p>
            <a:pPr>
              <a:lnSpc>
                <a:spcPct val="100000"/>
              </a:lnSpc>
            </a:pPr>
            <a:r>
              <a:rPr lang="zh-CN" altLang="en-US" dirty="0"/>
              <a:t>标签传播算法通过以下哪些手段实现半监督的机器学习：</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00110"/>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十一、社区检测算法</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Community Detection)</a:t>
            </a:r>
            <a:endParaRPr lang="en-AU" sz="2000" dirty="0">
              <a:latin typeface="Microsoft YaHei" panose="020B0503020204020204" pitchFamily="34" charset="-122"/>
              <a:ea typeface="Microsoft YaHei" panose="020B0503020204020204" pitchFamily="34" charset="-122"/>
            </a:endParaRPr>
          </a:p>
        </p:txBody>
      </p:sp>
      <p:sp>
        <p:nvSpPr>
          <p:cNvPr id="16" name="Text Placeholder 8">
            <a:extLst>
              <a:ext uri="{FF2B5EF4-FFF2-40B4-BE49-F238E27FC236}">
                <a16:creationId xmlns="" xmlns:a16="http://schemas.microsoft.com/office/drawing/2014/main" id="{C7583360-4F17-45D8-814C-0542D92B7D9C}"/>
              </a:ext>
            </a:extLst>
          </p:cNvPr>
          <p:cNvSpPr txBox="1">
            <a:spLocks/>
          </p:cNvSpPr>
          <p:nvPr/>
        </p:nvSpPr>
        <p:spPr>
          <a:xfrm>
            <a:off x="6486281" y="3771515"/>
            <a:ext cx="4371473" cy="2214444"/>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深度优先搜索</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指定种子标签</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选择不同的起始节点</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定义关系的权重</a:t>
            </a:r>
            <a:endParaRPr lang="en-AU" altLang="zh-CN" sz="1800" dirty="0">
              <a:latin typeface="Microsoft YaHei" panose="020B0503020204020204" pitchFamily="34" charset="-122"/>
              <a:ea typeface="Microsoft YaHei" panose="020B0503020204020204" pitchFamily="34" charset="-122"/>
            </a:endParaRPr>
          </a:p>
          <a:p>
            <a:pPr marL="0" indent="0">
              <a:buClrTx/>
              <a:buNone/>
            </a:pPr>
            <a:endParaRPr lang="en-US" sz="1800" dirty="0">
              <a:latin typeface="Microsoft YaHei" panose="020B0503020204020204" pitchFamily="34" charset="-122"/>
              <a:ea typeface="Microsoft YaHei" panose="020B0503020204020204" pitchFamily="34" charset="-122"/>
            </a:endParaRPr>
          </a:p>
        </p:txBody>
      </p:sp>
      <p:sp>
        <p:nvSpPr>
          <p:cNvPr id="19" name="Isosceles Triangle 18">
            <a:extLst>
              <a:ext uri="{FF2B5EF4-FFF2-40B4-BE49-F238E27FC236}">
                <a16:creationId xmlns="" xmlns:a16="http://schemas.microsoft.com/office/drawing/2014/main" id="{6D025D2C-58E3-4BF6-91D9-9028437E5A6E}"/>
              </a:ext>
            </a:extLst>
          </p:cNvPr>
          <p:cNvSpPr/>
          <p:nvPr/>
        </p:nvSpPr>
        <p:spPr>
          <a:xfrm rot="5400000">
            <a:off x="983681" y="439037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a:extLst>
              <a:ext uri="{FF2B5EF4-FFF2-40B4-BE49-F238E27FC236}">
                <a16:creationId xmlns="" xmlns:a16="http://schemas.microsoft.com/office/drawing/2014/main" id="{DB62472F-7171-4818-9E2A-AF12884FC1AA}"/>
              </a:ext>
            </a:extLst>
          </p:cNvPr>
          <p:cNvSpPr/>
          <p:nvPr/>
        </p:nvSpPr>
        <p:spPr>
          <a:xfrm rot="5400000">
            <a:off x="6231010" y="407325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9286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dirty="0"/>
              <a:t>知识点回顾</a:t>
            </a:r>
            <a:endParaRPr lang="ru-RU" dirty="0"/>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dirty="0"/>
              <a:t>试试看：能不能回答出下面的问题？</a:t>
            </a:r>
            <a:endParaRPr lang="ru-RU" dirty="0"/>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275346" y="2895600"/>
            <a:ext cx="4371473" cy="598769"/>
          </a:xfrm>
        </p:spPr>
        <p:txBody>
          <a:bodyPr>
            <a:normAutofit/>
          </a:bodyPr>
          <a:lstStyle/>
          <a:p>
            <a:r>
              <a:rPr lang="zh-CN" altLang="en-US" dirty="0"/>
              <a:t>强连通分量和连通分量根据节点连通性确定社区，因此运行结果是确定的：</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60724" y="3771515"/>
            <a:ext cx="4371473" cy="2214444"/>
          </a:xfrm>
        </p:spPr>
        <p:txBody>
          <a:bodyPr>
            <a:normAutofit/>
          </a:body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正确</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错误</a:t>
            </a:r>
            <a:endParaRPr lang="en-US"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6281" y="2634343"/>
            <a:ext cx="4895333" cy="860373"/>
          </a:xfrm>
        </p:spPr>
        <p:txBody>
          <a:bodyPr>
            <a:normAutofit lnSpcReduction="10000"/>
          </a:bodyPr>
          <a:lstStyle/>
          <a:p>
            <a:pPr>
              <a:lnSpc>
                <a:spcPct val="100000"/>
              </a:lnSpc>
            </a:pPr>
            <a:r>
              <a:rPr lang="zh-CN" altLang="en-US" dirty="0"/>
              <a:t>标签传播和模块度算法可以发现连通分量中更加细节的社区结构，而且它们的运行结果也是稳定的：</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00110"/>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十一、社区检测算法</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Community Detection)</a:t>
            </a:r>
            <a:endParaRPr lang="en-AU" sz="2000" dirty="0">
              <a:latin typeface="Microsoft YaHei" panose="020B0503020204020204" pitchFamily="34" charset="-122"/>
              <a:ea typeface="Microsoft YaHei" panose="020B0503020204020204" pitchFamily="34" charset="-122"/>
            </a:endParaRPr>
          </a:p>
        </p:txBody>
      </p:sp>
      <p:sp>
        <p:nvSpPr>
          <p:cNvPr id="16" name="Text Placeholder 8">
            <a:extLst>
              <a:ext uri="{FF2B5EF4-FFF2-40B4-BE49-F238E27FC236}">
                <a16:creationId xmlns="" xmlns:a16="http://schemas.microsoft.com/office/drawing/2014/main" id="{C7583360-4F17-45D8-814C-0542D92B7D9C}"/>
              </a:ext>
            </a:extLst>
          </p:cNvPr>
          <p:cNvSpPr txBox="1">
            <a:spLocks/>
          </p:cNvSpPr>
          <p:nvPr/>
        </p:nvSpPr>
        <p:spPr>
          <a:xfrm>
            <a:off x="6486281" y="3771515"/>
            <a:ext cx="4371473" cy="2214444"/>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正确</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错误</a:t>
            </a:r>
            <a:endParaRPr lang="en-AU" altLang="zh-CN" sz="1800" dirty="0">
              <a:latin typeface="Microsoft YaHei" panose="020B0503020204020204" pitchFamily="34" charset="-122"/>
              <a:ea typeface="Microsoft YaHei" panose="020B0503020204020204" pitchFamily="34" charset="-122"/>
            </a:endParaRPr>
          </a:p>
        </p:txBody>
      </p:sp>
      <p:sp>
        <p:nvSpPr>
          <p:cNvPr id="19" name="Isosceles Triangle 18">
            <a:extLst>
              <a:ext uri="{FF2B5EF4-FFF2-40B4-BE49-F238E27FC236}">
                <a16:creationId xmlns="" xmlns:a16="http://schemas.microsoft.com/office/drawing/2014/main" id="{6D025D2C-58E3-4BF6-91D9-9028437E5A6E}"/>
              </a:ext>
            </a:extLst>
          </p:cNvPr>
          <p:cNvSpPr/>
          <p:nvPr/>
        </p:nvSpPr>
        <p:spPr>
          <a:xfrm rot="5400000">
            <a:off x="983681" y="376045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a:extLst>
              <a:ext uri="{FF2B5EF4-FFF2-40B4-BE49-F238E27FC236}">
                <a16:creationId xmlns="" xmlns:a16="http://schemas.microsoft.com/office/drawing/2014/main" id="{DB62472F-7171-4818-9E2A-AF12884FC1AA}"/>
              </a:ext>
            </a:extLst>
          </p:cNvPr>
          <p:cNvSpPr/>
          <p:nvPr/>
        </p:nvSpPr>
        <p:spPr>
          <a:xfrm rot="5400000">
            <a:off x="6231010" y="407325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4854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726947E-2FAB-418C-8C21-3B37792626F9}"/>
              </a:ext>
            </a:extLst>
          </p:cNvPr>
          <p:cNvSpPr>
            <a:spLocks noGrp="1"/>
          </p:cNvSpPr>
          <p:nvPr>
            <p:ph type="title"/>
          </p:nvPr>
        </p:nvSpPr>
        <p:spPr/>
        <p:txBody>
          <a:bodyPr/>
          <a:lstStyle/>
          <a:p>
            <a:r>
              <a:rPr lang="zh-CN" altLang="en-US" dirty="0"/>
              <a:t>小结</a:t>
            </a:r>
            <a:endParaRPr lang="ru-RU" dirty="0"/>
          </a:p>
        </p:txBody>
      </p:sp>
      <p:sp>
        <p:nvSpPr>
          <p:cNvPr id="6" name="Text Placeholder 5">
            <a:extLst>
              <a:ext uri="{FF2B5EF4-FFF2-40B4-BE49-F238E27FC236}">
                <a16:creationId xmlns="" xmlns:a16="http://schemas.microsoft.com/office/drawing/2014/main" id="{A8AAB1F4-27F4-4B2A-A912-9E212860537F}"/>
              </a:ext>
            </a:extLst>
          </p:cNvPr>
          <p:cNvSpPr>
            <a:spLocks noGrp="1"/>
          </p:cNvSpPr>
          <p:nvPr>
            <p:ph type="body" idx="1"/>
          </p:nvPr>
        </p:nvSpPr>
        <p:spPr/>
        <p:txBody>
          <a:bodyPr/>
          <a:lstStyle/>
          <a:p>
            <a:r>
              <a:rPr lang="zh-CN" altLang="en-US" dirty="0"/>
              <a:t>社区检测算法用来发现图中的团体</a:t>
            </a:r>
            <a:r>
              <a:rPr lang="en-US" altLang="zh-CN" dirty="0"/>
              <a:t>/</a:t>
            </a:r>
            <a:r>
              <a:rPr lang="zh-CN" altLang="en-US" dirty="0"/>
              <a:t>群</a:t>
            </a:r>
            <a:r>
              <a:rPr lang="en-US" altLang="zh-CN" dirty="0"/>
              <a:t>/</a:t>
            </a:r>
            <a:r>
              <a:rPr lang="zh-CN" altLang="en-US" dirty="0"/>
              <a:t>社区。</a:t>
            </a:r>
            <a:endParaRPr lang="ru-RU" dirty="0"/>
          </a:p>
        </p:txBody>
      </p:sp>
      <p:sp>
        <p:nvSpPr>
          <p:cNvPr id="7" name="Text Placeholder 6">
            <a:extLst>
              <a:ext uri="{FF2B5EF4-FFF2-40B4-BE49-F238E27FC236}">
                <a16:creationId xmlns="" xmlns:a16="http://schemas.microsoft.com/office/drawing/2014/main" id="{3FE9A580-54CD-4CFC-960E-E92CFF7D9E1D}"/>
              </a:ext>
            </a:extLst>
          </p:cNvPr>
          <p:cNvSpPr>
            <a:spLocks noGrp="1"/>
          </p:cNvSpPr>
          <p:nvPr>
            <p:ph type="body" idx="13"/>
          </p:nvPr>
        </p:nvSpPr>
        <p:spPr>
          <a:xfrm>
            <a:off x="5834740" y="3792790"/>
            <a:ext cx="5536134" cy="2469968"/>
          </a:xfrm>
        </p:spPr>
        <p:txBody>
          <a:bodyPr>
            <a:normAutofit fontScale="92500"/>
          </a:bodyPr>
          <a:lstStyle/>
          <a:p>
            <a:r>
              <a:rPr lang="zh-CN" altLang="en-US" sz="1800" dirty="0"/>
              <a:t>三角计数和集聚系数用来定义网络结构的稳定性；</a:t>
            </a:r>
            <a:endParaRPr lang="en-US" sz="1800" dirty="0"/>
          </a:p>
          <a:p>
            <a:r>
              <a:rPr lang="zh-CN" altLang="en-US" sz="1800" dirty="0"/>
              <a:t>强连通分量通过搜素有向图中在两个方向上可以互相达到的节点集合来定义社区；</a:t>
            </a:r>
            <a:endParaRPr lang="en-US" sz="1800" dirty="0"/>
          </a:p>
          <a:p>
            <a:r>
              <a:rPr lang="zh-CN" altLang="en-US" sz="1800" dirty="0"/>
              <a:t>连通分量不考虑图中关系的方向、而只是将相连的节点快速地合并在一个社区中；</a:t>
            </a:r>
            <a:endParaRPr lang="en-US" sz="1800" dirty="0"/>
          </a:p>
          <a:p>
            <a:r>
              <a:rPr lang="zh-CN" altLang="en-US" sz="1800" dirty="0"/>
              <a:t>标签传播算法根据关系数量和权重为节点选择标签、实现社区的划分；</a:t>
            </a:r>
            <a:endParaRPr lang="en-US" sz="1800" dirty="0"/>
          </a:p>
          <a:p>
            <a:r>
              <a:rPr lang="en-US" altLang="zh-CN" sz="1800" dirty="0"/>
              <a:t>Louvain</a:t>
            </a:r>
            <a:r>
              <a:rPr lang="zh-CN" altLang="en-US" sz="1800" dirty="0"/>
              <a:t>模块度算法基于关系密度计算社区的模块度，在运行过程中通过最大化模块度达到稳定的社区划分。</a:t>
            </a:r>
            <a:endParaRPr lang="ru-RU" sz="1800" dirty="0"/>
          </a:p>
        </p:txBody>
      </p:sp>
      <p:pic>
        <p:nvPicPr>
          <p:cNvPr id="10" name="Picture Placeholder 9">
            <a:extLst>
              <a:ext uri="{FF2B5EF4-FFF2-40B4-BE49-F238E27FC236}">
                <a16:creationId xmlns="" xmlns:a16="http://schemas.microsoft.com/office/drawing/2014/main" id="{772FC769-5667-4C25-ABEE-0876C1630732}"/>
              </a:ext>
            </a:extLst>
          </p:cNvPr>
          <p:cNvPicPr>
            <a:picLocks noGrp="1" noChangeAspect="1"/>
          </p:cNvPicPr>
          <p:nvPr>
            <p:ph type="pic" sz="quarter" idx="14"/>
          </p:nvPr>
        </p:nvPicPr>
        <p:blipFill>
          <a:blip r:embed="rId2"/>
          <a:srcRect t="8499" b="8499"/>
          <a:stretch>
            <a:fillRect/>
          </a:stretch>
        </p:blipFill>
        <p:spPr/>
      </p:pic>
      <p:sp>
        <p:nvSpPr>
          <p:cNvPr id="11" name="Rectangle 10">
            <a:extLst>
              <a:ext uri="{FF2B5EF4-FFF2-40B4-BE49-F238E27FC236}">
                <a16:creationId xmlns="" xmlns:a16="http://schemas.microsoft.com/office/drawing/2014/main" id="{17B474DD-74D8-43C5-A926-BDEB0B64E75A}"/>
              </a:ext>
            </a:extLst>
          </p:cNvPr>
          <p:cNvSpPr/>
          <p:nvPr/>
        </p:nvSpPr>
        <p:spPr>
          <a:xfrm>
            <a:off x="11551920" y="148081"/>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289648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p:txBody>
          <a:bodyPr/>
          <a:lstStyle/>
          <a:p>
            <a:pPr algn="r"/>
            <a:r>
              <a:rPr lang="zh-CN" altLang="en-US" dirty="0"/>
              <a:t>比较各种社区检测算法</a:t>
            </a:r>
            <a:endParaRPr lang="ru-RU"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411145" y="655254"/>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411144" y="1091271"/>
            <a:ext cx="5237815" cy="400110"/>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十一、社区检测算法</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Community Detection)</a:t>
            </a:r>
            <a:endParaRPr lang="en-AU" sz="20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 xmlns:a16="http://schemas.microsoft.com/office/drawing/2014/main" id="{EADC1ABA-C541-4D50-A318-3000C96EC55C}"/>
              </a:ext>
            </a:extLst>
          </p:cNvPr>
          <p:cNvSpPr txBox="1"/>
          <p:nvPr/>
        </p:nvSpPr>
        <p:spPr>
          <a:xfrm>
            <a:off x="8813800" y="6553556"/>
            <a:ext cx="2897554" cy="261610"/>
          </a:xfrm>
          <a:prstGeom prst="rect">
            <a:avLst/>
          </a:prstGeom>
          <a:noFill/>
        </p:spPr>
        <p:txBody>
          <a:bodyPr wrap="square" rtlCol="0">
            <a:spAutoFit/>
          </a:bodyPr>
          <a:lstStyle/>
          <a:p>
            <a:pPr algn="ctr"/>
            <a:r>
              <a:rPr lang="en-AU" sz="1100" i="1">
                <a:solidFill>
                  <a:schemeClr val="bg1">
                    <a:lumMod val="50000"/>
                  </a:schemeClr>
                </a:solidFill>
              </a:rPr>
              <a:t>Source: Wikipedia.org</a:t>
            </a:r>
          </a:p>
        </p:txBody>
      </p:sp>
      <p:graphicFrame>
        <p:nvGraphicFramePr>
          <p:cNvPr id="8" name="Table 7">
            <a:extLst>
              <a:ext uri="{FF2B5EF4-FFF2-40B4-BE49-F238E27FC236}">
                <a16:creationId xmlns="" xmlns:a16="http://schemas.microsoft.com/office/drawing/2014/main" id="{C979BE7C-9BAD-4721-98F0-3468A04AAF37}"/>
              </a:ext>
            </a:extLst>
          </p:cNvPr>
          <p:cNvGraphicFramePr>
            <a:graphicFrameLocks noGrp="1"/>
          </p:cNvGraphicFramePr>
          <p:nvPr>
            <p:extLst>
              <p:ext uri="{D42A27DB-BD31-4B8C-83A1-F6EECF244321}">
                <p14:modId xmlns:p14="http://schemas.microsoft.com/office/powerpoint/2010/main" val="1702519726"/>
              </p:ext>
            </p:extLst>
          </p:nvPr>
        </p:nvGraphicFramePr>
        <p:xfrm>
          <a:off x="764373" y="1855767"/>
          <a:ext cx="10283357" cy="4632960"/>
        </p:xfrm>
        <a:graphic>
          <a:graphicData uri="http://schemas.openxmlformats.org/drawingml/2006/table">
            <a:tbl>
              <a:tblPr firstRow="1" bandRow="1">
                <a:tableStyleId>{00A15C55-8517-42AA-B614-E9B94910E393}</a:tableStyleId>
              </a:tblPr>
              <a:tblGrid>
                <a:gridCol w="1700005">
                  <a:extLst>
                    <a:ext uri="{9D8B030D-6E8A-4147-A177-3AD203B41FA5}">
                      <a16:colId xmlns="" xmlns:a16="http://schemas.microsoft.com/office/drawing/2014/main" val="1163223692"/>
                    </a:ext>
                  </a:extLst>
                </a:gridCol>
                <a:gridCol w="1718421">
                  <a:extLst>
                    <a:ext uri="{9D8B030D-6E8A-4147-A177-3AD203B41FA5}">
                      <a16:colId xmlns="" xmlns:a16="http://schemas.microsoft.com/office/drawing/2014/main" val="786718821"/>
                    </a:ext>
                  </a:extLst>
                </a:gridCol>
                <a:gridCol w="1389463">
                  <a:extLst>
                    <a:ext uri="{9D8B030D-6E8A-4147-A177-3AD203B41FA5}">
                      <a16:colId xmlns="" xmlns:a16="http://schemas.microsoft.com/office/drawing/2014/main" val="211331200"/>
                    </a:ext>
                  </a:extLst>
                </a:gridCol>
                <a:gridCol w="1389463">
                  <a:extLst>
                    <a:ext uri="{9D8B030D-6E8A-4147-A177-3AD203B41FA5}">
                      <a16:colId xmlns="" xmlns:a16="http://schemas.microsoft.com/office/drawing/2014/main" val="2960712346"/>
                    </a:ext>
                  </a:extLst>
                </a:gridCol>
                <a:gridCol w="1389463">
                  <a:extLst>
                    <a:ext uri="{9D8B030D-6E8A-4147-A177-3AD203B41FA5}">
                      <a16:colId xmlns="" xmlns:a16="http://schemas.microsoft.com/office/drawing/2014/main" val="3150596977"/>
                    </a:ext>
                  </a:extLst>
                </a:gridCol>
                <a:gridCol w="2696542">
                  <a:extLst>
                    <a:ext uri="{9D8B030D-6E8A-4147-A177-3AD203B41FA5}">
                      <a16:colId xmlns="" xmlns:a16="http://schemas.microsoft.com/office/drawing/2014/main" val="2222915776"/>
                    </a:ext>
                  </a:extLst>
                </a:gridCol>
              </a:tblGrid>
              <a:tr h="370840">
                <a:tc>
                  <a:txBody>
                    <a:bodyPr/>
                    <a:lstStyle/>
                    <a:p>
                      <a:r>
                        <a:rPr lang="zh-CN" altLang="en-US" dirty="0">
                          <a:latin typeface="Microsoft YaHei" panose="020B0503020204020204" pitchFamily="34" charset="-122"/>
                          <a:ea typeface="Microsoft YaHei" panose="020B0503020204020204" pitchFamily="34" charset="-122"/>
                        </a:rPr>
                        <a:t>名称</a:t>
                      </a:r>
                      <a:endParaRPr lang="en-AU" dirty="0">
                        <a:latin typeface="Microsoft YaHei" panose="020B0503020204020204" pitchFamily="34" charset="-122"/>
                        <a:ea typeface="Microsoft YaHei" panose="020B0503020204020204" pitchFamily="34" charset="-122"/>
                      </a:endParaRPr>
                    </a:p>
                  </a:txBody>
                  <a:tcPr/>
                </a:tc>
                <a:tc>
                  <a:txBody>
                    <a:bodyPr/>
                    <a:lstStyle/>
                    <a:p>
                      <a:r>
                        <a:rPr lang="zh-CN" altLang="en-US" dirty="0">
                          <a:latin typeface="Microsoft YaHei" panose="020B0503020204020204" pitchFamily="34" charset="-122"/>
                          <a:ea typeface="Microsoft YaHei" panose="020B0503020204020204" pitchFamily="34" charset="-122"/>
                        </a:rPr>
                        <a:t>寻找社区的方法</a:t>
                      </a:r>
                      <a:endParaRPr lang="en-AU" dirty="0">
                        <a:latin typeface="Microsoft YaHei" panose="020B0503020204020204" pitchFamily="34" charset="-122"/>
                        <a:ea typeface="Microsoft YaHei" panose="020B0503020204020204" pitchFamily="34" charset="-122"/>
                      </a:endParaRPr>
                    </a:p>
                  </a:txBody>
                  <a:tcPr/>
                </a:tc>
                <a:tc>
                  <a:txBody>
                    <a:bodyPr/>
                    <a:lstStyle/>
                    <a:p>
                      <a:r>
                        <a:rPr lang="zh-CN" altLang="en-US" dirty="0">
                          <a:latin typeface="Microsoft YaHei" panose="020B0503020204020204" pitchFamily="34" charset="-122"/>
                          <a:ea typeface="Microsoft YaHei" panose="020B0503020204020204" pitchFamily="34" charset="-122"/>
                        </a:rPr>
                        <a:t>有向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无向图</a:t>
                      </a:r>
                      <a:endParaRPr lang="en-AU" dirty="0">
                        <a:latin typeface="Microsoft YaHei" panose="020B0503020204020204" pitchFamily="34" charset="-122"/>
                        <a:ea typeface="Microsoft YaHei" panose="020B0503020204020204" pitchFamily="34" charset="-122"/>
                      </a:endParaRPr>
                    </a:p>
                  </a:txBody>
                  <a:tcPr/>
                </a:tc>
                <a:tc>
                  <a:txBody>
                    <a:bodyPr/>
                    <a:lstStyle/>
                    <a:p>
                      <a:r>
                        <a:rPr lang="zh-CN" altLang="en-US">
                          <a:latin typeface="Microsoft YaHei" panose="020B0503020204020204" pitchFamily="34" charset="-122"/>
                          <a:ea typeface="Microsoft YaHei" panose="020B0503020204020204" pitchFamily="34" charset="-122"/>
                        </a:rPr>
                        <a:t>支持非连通图？</a:t>
                      </a:r>
                      <a:endParaRPr lang="en-AU">
                        <a:latin typeface="Microsoft YaHei" panose="020B0503020204020204" pitchFamily="34" charset="-122"/>
                        <a:ea typeface="Microsoft YaHei" panose="020B0503020204020204" pitchFamily="34" charset="-122"/>
                      </a:endParaRPr>
                    </a:p>
                  </a:txBody>
                  <a:tcPr/>
                </a:tc>
                <a:tc>
                  <a:txBody>
                    <a:bodyPr/>
                    <a:lstStyle/>
                    <a:p>
                      <a:r>
                        <a:rPr lang="zh-CN" altLang="en-US">
                          <a:latin typeface="Microsoft YaHei" panose="020B0503020204020204" pitchFamily="34" charset="-122"/>
                          <a:ea typeface="Microsoft YaHei" panose="020B0503020204020204" pitchFamily="34" charset="-122"/>
                        </a:rPr>
                        <a:t>支持带权重的关系？</a:t>
                      </a:r>
                      <a:endParaRPr lang="en-AU">
                        <a:latin typeface="Microsoft YaHei" panose="020B0503020204020204" pitchFamily="34" charset="-122"/>
                        <a:ea typeface="Microsoft YaHei" panose="020B0503020204020204" pitchFamily="34" charset="-122"/>
                      </a:endParaRPr>
                    </a:p>
                  </a:txBody>
                  <a:tcPr/>
                </a:tc>
                <a:tc>
                  <a:txBody>
                    <a:bodyPr/>
                    <a:lstStyle/>
                    <a:p>
                      <a:r>
                        <a:rPr lang="zh-CN" altLang="en-US">
                          <a:latin typeface="Microsoft YaHei" panose="020B0503020204020204" pitchFamily="34" charset="-122"/>
                          <a:ea typeface="Microsoft YaHei" panose="020B0503020204020204" pitchFamily="34" charset="-122"/>
                        </a:rPr>
                        <a:t>应用场景</a:t>
                      </a:r>
                      <a:endParaRPr lang="en-AU">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3027018980"/>
                  </a:ext>
                </a:extLst>
              </a:tr>
              <a:tr h="370840">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三角计数</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三角形的图结构</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有向</a:t>
                      </a:r>
                      <a:r>
                        <a:rPr lang="en-AU" altLang="zh-CN"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无向</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20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solidFill>
                            <a:schemeClr val="tx2">
                              <a:lumMod val="50000"/>
                            </a:schemeClr>
                          </a:solidFill>
                          <a:latin typeface="Microsoft YaHei" panose="020B0503020204020204" pitchFamily="34" charset="-122"/>
                          <a:ea typeface="Microsoft YaHei" panose="020B0503020204020204" pitchFamily="34" charset="-122"/>
                        </a:rPr>
                        <a:t>-</a:t>
                      </a:r>
                      <a:endParaRPr lang="en-AU" sz="20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评估网络的稳定性以及网络是否会表现出在紧密结合的图中看到的“小世界网络”行为。</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3266503364"/>
                  </a:ext>
                </a:extLst>
              </a:tr>
              <a:tr h="370840">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强连通分量</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双向的连通性</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有向</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2000" dirty="0">
                        <a:solidFill>
                          <a:schemeClr val="tx2">
                            <a:lumMod val="50000"/>
                          </a:schemeClr>
                        </a:solidFill>
                        <a:latin typeface="Microsoft YaHei" panose="020B0503020204020204" pitchFamily="34" charset="-122"/>
                        <a:ea typeface="Microsoft YaHei" panose="020B0503020204020204" pitchFamily="34" charset="-122"/>
                      </a:endParaRPr>
                    </a:p>
                    <a:p>
                      <a:pPr algn="ctr"/>
                      <a:endParaRPr lang="en-AU" sz="20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r>
                        <a:rPr lang="en-AU" sz="20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20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提供产品推荐，基于社区</a:t>
                      </a:r>
                    </a:p>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相似关系或类似产品。</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4136739543"/>
                  </a:ext>
                </a:extLst>
              </a:tr>
              <a:tr h="370840">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连通分量</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单向的连通性</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无向</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为其他算法执行快速分组</a:t>
                      </a:r>
                    </a:p>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以及识别数据岛。</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1298134352"/>
                  </a:ext>
                </a:extLst>
              </a:tr>
              <a:tr h="579120">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标签传播算法</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根据权重传播节点标签</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有向</a:t>
                      </a:r>
                      <a:r>
                        <a:rPr lang="en-AU" altLang="zh-CN"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无向</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p>
                      <a:pPr algn="ct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p>
                      <a:pPr algn="ct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理解社交群体的共识；发现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可能共同使用的处方药的危险组合。</a:t>
                      </a:r>
                    </a:p>
                  </a:txBody>
                  <a:tcPr/>
                </a:tc>
                <a:extLst>
                  <a:ext uri="{0D108BD9-81ED-4DB2-BD59-A6C34878D82A}">
                    <a16:rowId xmlns="" xmlns:a16="http://schemas.microsoft.com/office/drawing/2014/main" val="2119117216"/>
                  </a:ext>
                </a:extLst>
              </a:tr>
              <a:tr h="370840">
                <a:tc>
                  <a:txBody>
                    <a:bodyPr/>
                    <a:lstStyle/>
                    <a:p>
                      <a:r>
                        <a:rPr lang="en-AU" sz="1600" dirty="0">
                          <a:solidFill>
                            <a:schemeClr val="tx2">
                              <a:lumMod val="50000"/>
                            </a:schemeClr>
                          </a:solidFill>
                          <a:latin typeface="Microsoft YaHei" panose="020B0503020204020204" pitchFamily="34" charset="-122"/>
                          <a:ea typeface="Microsoft YaHei" panose="020B0503020204020204" pitchFamily="34" charset="-122"/>
                        </a:rPr>
                        <a:t>Louvain</a:t>
                      </a: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模块度算法</a:t>
                      </a:r>
                    </a:p>
                    <a:p>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使划分的社区的模块度最大化</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无向</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p>
                      <a:pPr algn="ct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p>
                      <a:pPr algn="ct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在欺诈分析中，评估社区中是否只有若干离散的不良行为、或是存在欺诈团伙。</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3521614056"/>
                  </a:ext>
                </a:extLst>
              </a:tr>
            </a:tbl>
          </a:graphicData>
        </a:graphic>
      </p:graphicFrame>
    </p:spTree>
    <p:extLst>
      <p:ext uri="{BB962C8B-B14F-4D97-AF65-F5344CB8AC3E}">
        <p14:creationId xmlns:p14="http://schemas.microsoft.com/office/powerpoint/2010/main" val="37033200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p:txBody>
          <a:bodyPr/>
          <a:lstStyle/>
          <a:p>
            <a:pPr algn="r"/>
            <a:r>
              <a:rPr lang="zh-CN" altLang="en-US" dirty="0"/>
              <a:t>进一步的讨论</a:t>
            </a:r>
            <a:endParaRPr lang="ru-RU"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411145" y="655254"/>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411144" y="1091271"/>
            <a:ext cx="5888055" cy="400110"/>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十一、社区检测算法</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Community Detection)</a:t>
            </a:r>
            <a:endParaRPr lang="en-AU" sz="20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 xmlns:a16="http://schemas.microsoft.com/office/drawing/2014/main" id="{EADC1ABA-C541-4D50-A318-3000C96EC55C}"/>
              </a:ext>
            </a:extLst>
          </p:cNvPr>
          <p:cNvSpPr txBox="1"/>
          <p:nvPr/>
        </p:nvSpPr>
        <p:spPr>
          <a:xfrm>
            <a:off x="8813800" y="6553556"/>
            <a:ext cx="2897554" cy="261610"/>
          </a:xfrm>
          <a:prstGeom prst="rect">
            <a:avLst/>
          </a:prstGeom>
          <a:noFill/>
        </p:spPr>
        <p:txBody>
          <a:bodyPr wrap="square" rtlCol="0">
            <a:spAutoFit/>
          </a:bodyPr>
          <a:lstStyle/>
          <a:p>
            <a:pPr algn="ctr"/>
            <a:r>
              <a:rPr lang="en-AU" sz="1100" i="1">
                <a:solidFill>
                  <a:schemeClr val="bg1">
                    <a:lumMod val="50000"/>
                  </a:schemeClr>
                </a:solidFill>
              </a:rPr>
              <a:t>Source: Wikipedia.org</a:t>
            </a:r>
          </a:p>
        </p:txBody>
      </p:sp>
      <p:sp>
        <p:nvSpPr>
          <p:cNvPr id="2" name="TextBox 1">
            <a:extLst>
              <a:ext uri="{FF2B5EF4-FFF2-40B4-BE49-F238E27FC236}">
                <a16:creationId xmlns="" xmlns:a16="http://schemas.microsoft.com/office/drawing/2014/main" id="{9364FD24-FFF8-4693-815E-85E16F6E856F}"/>
              </a:ext>
            </a:extLst>
          </p:cNvPr>
          <p:cNvSpPr txBox="1"/>
          <p:nvPr/>
        </p:nvSpPr>
        <p:spPr>
          <a:xfrm>
            <a:off x="1087120" y="1968633"/>
            <a:ext cx="9753600" cy="3785652"/>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       社区检测算法的目标就是识别群组</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社区</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模块。但是，因为不同的算法以不同的假设开始，它们可能会发现</a:t>
            </a:r>
            <a:r>
              <a:rPr lang="zh-CN" altLang="en-US" sz="2000" dirty="0">
                <a:solidFill>
                  <a:srgbClr val="C00000"/>
                </a:solidFill>
                <a:latin typeface="Microsoft YaHei" panose="020B0503020204020204" pitchFamily="34" charset="-122"/>
                <a:ea typeface="Microsoft YaHei" panose="020B0503020204020204" pitchFamily="34" charset="-122"/>
              </a:rPr>
              <a:t>不同</a:t>
            </a:r>
            <a:r>
              <a:rPr lang="zh-CN" altLang="en-US" sz="2000" dirty="0">
                <a:latin typeface="Microsoft YaHei" panose="020B0503020204020204" pitchFamily="34" charset="-122"/>
                <a:ea typeface="Microsoft YaHei" panose="020B0503020204020204" pitchFamily="34" charset="-122"/>
              </a:rPr>
              <a:t>的社区。这使得为特定问题选择正确的算法更具挑战性、而且往往需要一些探索。</a:t>
            </a:r>
          </a:p>
          <a:p>
            <a:r>
              <a:rPr lang="zh-CN" altLang="en-US" sz="2000" dirty="0">
                <a:latin typeface="Microsoft YaHei" panose="020B0503020204020204" pitchFamily="34" charset="-122"/>
                <a:ea typeface="Microsoft YaHei" panose="020B0503020204020204" pitchFamily="34" charset="-122"/>
              </a:rPr>
              <a:t>       当关系密集时，大多数社区检测算法都能做得相当好：这是因为与周围环境相比，群体内部节点的连接度较高。然而，现实世界的网络的社区结构并不都是那么明显。为了验证发现的社区的准确性，可以将我们的结果与社区结构已知的</a:t>
            </a:r>
            <a:r>
              <a:rPr lang="zh-CN" altLang="en-US" sz="2000" dirty="0">
                <a:solidFill>
                  <a:srgbClr val="C00000"/>
                </a:solidFill>
                <a:latin typeface="Microsoft YaHei" panose="020B0503020204020204" pitchFamily="34" charset="-122"/>
                <a:ea typeface="Microsoft YaHei" panose="020B0503020204020204" pitchFamily="34" charset="-122"/>
              </a:rPr>
              <a:t>基准网络</a:t>
            </a:r>
            <a:r>
              <a:rPr lang="zh-CN" altLang="en-US" sz="2000" dirty="0">
                <a:latin typeface="Microsoft YaHei" panose="020B0503020204020204" pitchFamily="34" charset="-122"/>
                <a:ea typeface="Microsoft YaHei" panose="020B0503020204020204" pitchFamily="34" charset="-122"/>
              </a:rPr>
              <a:t>相比较。</a:t>
            </a:r>
          </a:p>
          <a:p>
            <a:r>
              <a:rPr lang="zh-CN" altLang="en-US" sz="2000" dirty="0">
                <a:latin typeface="Microsoft YaHei" panose="020B0503020204020204" pitchFamily="34" charset="-122"/>
                <a:ea typeface="Microsoft YaHei" panose="020B0503020204020204" pitchFamily="34" charset="-122"/>
              </a:rPr>
              <a:t>       两个最着名的基准是</a:t>
            </a:r>
            <a:r>
              <a:rPr lang="en-US" altLang="zh-CN" sz="2000" dirty="0">
                <a:latin typeface="Microsoft YaHei" panose="020B0503020204020204" pitchFamily="34" charset="-122"/>
                <a:ea typeface="Microsoft YaHei" panose="020B0503020204020204" pitchFamily="34" charset="-122"/>
              </a:rPr>
              <a:t>Girvan-Newman</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GN</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Lancichinetti</a:t>
            </a:r>
            <a:r>
              <a:rPr lang="en-US" altLang="zh-CN" sz="2000" dirty="0">
                <a:latin typeface="Microsoft YaHei" panose="020B0503020204020204" pitchFamily="34" charset="-122"/>
                <a:ea typeface="Microsoft YaHei" panose="020B0503020204020204" pitchFamily="34" charset="-122"/>
              </a:rPr>
              <a:t>-Fortunato-</a:t>
            </a:r>
            <a:r>
              <a:rPr lang="en-US" altLang="zh-CN" sz="2000" dirty="0" err="1">
                <a:latin typeface="Microsoft YaHei" panose="020B0503020204020204" pitchFamily="34" charset="-122"/>
                <a:ea typeface="Microsoft YaHei" panose="020B0503020204020204" pitchFamily="34" charset="-122"/>
              </a:rPr>
              <a:t>Radicchi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LFR</a:t>
            </a:r>
            <a:r>
              <a:rPr lang="zh-CN" altLang="en-US" sz="2000" dirty="0">
                <a:latin typeface="Microsoft YaHei" panose="020B0503020204020204" pitchFamily="34" charset="-122"/>
                <a:ea typeface="Microsoft YaHei" panose="020B0503020204020204" pitchFamily="34" charset="-122"/>
              </a:rPr>
              <a:t>）算法。这两个算法生成的参考网络是完全不同的：</a:t>
            </a:r>
            <a:r>
              <a:rPr lang="en-US" altLang="zh-CN" sz="2000" dirty="0">
                <a:latin typeface="Microsoft YaHei" panose="020B0503020204020204" pitchFamily="34" charset="-122"/>
                <a:ea typeface="Microsoft YaHei" panose="020B0503020204020204" pitchFamily="34" charset="-122"/>
              </a:rPr>
              <a:t>GN</a:t>
            </a:r>
            <a:r>
              <a:rPr lang="zh-CN" altLang="en-US" sz="2000" dirty="0">
                <a:latin typeface="Microsoft YaHei" panose="020B0503020204020204" pitchFamily="34" charset="-122"/>
                <a:ea typeface="Microsoft YaHei" panose="020B0503020204020204" pitchFamily="34" charset="-122"/>
              </a:rPr>
              <a:t>生成一个随机的同构网络，而</a:t>
            </a:r>
            <a:r>
              <a:rPr lang="en-US" altLang="zh-CN" sz="2000" dirty="0">
                <a:latin typeface="Microsoft YaHei" panose="020B0503020204020204" pitchFamily="34" charset="-122"/>
                <a:ea typeface="Microsoft YaHei" panose="020B0503020204020204" pitchFamily="34" charset="-122"/>
              </a:rPr>
              <a:t>LFR</a:t>
            </a:r>
            <a:r>
              <a:rPr lang="zh-CN" altLang="en-US" sz="2000" dirty="0">
                <a:latin typeface="Microsoft YaHei" panose="020B0503020204020204" pitchFamily="34" charset="-122"/>
                <a:ea typeface="Microsoft YaHei" panose="020B0503020204020204" pitchFamily="34" charset="-122"/>
              </a:rPr>
              <a:t>创建的是一个更加异构的网络，其中节点的度和社区规模根据幂律分配。</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由于测试的准确性取决于所使用的基准，因此匹配基准网络与数据集变得非常重要：即尽可能地寻找类似的密度、关系分布、社区定义和相关域。</a:t>
            </a:r>
            <a:endParaRPr lang="en-AU"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53275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neural network brain">
            <a:extLst>
              <a:ext uri="{FF2B5EF4-FFF2-40B4-BE49-F238E27FC236}">
                <a16:creationId xmlns="" xmlns:a16="http://schemas.microsoft.com/office/drawing/2014/main" id="{E102A5DC-A7E3-4AC5-84A6-3834F90BF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334" y="792799"/>
            <a:ext cx="8723332" cy="43684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D6D10D14-6F8E-43AD-9E05-9A75EA8DA2B0}"/>
              </a:ext>
            </a:extLst>
          </p:cNvPr>
          <p:cNvSpPr txBox="1"/>
          <p:nvPr/>
        </p:nvSpPr>
        <p:spPr>
          <a:xfrm>
            <a:off x="1734334" y="5232400"/>
            <a:ext cx="8723332" cy="276999"/>
          </a:xfrm>
          <a:prstGeom prst="rect">
            <a:avLst/>
          </a:prstGeom>
          <a:noFill/>
        </p:spPr>
        <p:txBody>
          <a:bodyPr wrap="square" rtlCol="0">
            <a:spAutoFit/>
          </a:bodyPr>
          <a:lstStyle/>
          <a:p>
            <a:pPr algn="r"/>
            <a:r>
              <a:rPr lang="en-US" altLang="zh-CN" sz="1200" i="1" dirty="0">
                <a:solidFill>
                  <a:schemeClr val="bg1">
                    <a:lumMod val="65000"/>
                  </a:schemeClr>
                </a:solidFill>
              </a:rPr>
              <a:t>Source: </a:t>
            </a:r>
            <a:r>
              <a:rPr lang="en-AU" sz="1200" i="1" dirty="0">
                <a:solidFill>
                  <a:schemeClr val="bg1">
                    <a:lumMod val="65000"/>
                  </a:schemeClr>
                </a:solidFill>
                <a:hlinkClick r:id="rId3">
                  <a:extLst>
                    <a:ext uri="{A12FA001-AC4F-418D-AE19-62706E023703}">
                      <ahyp:hlinkClr xmlns="" xmlns:ahyp="http://schemas.microsoft.com/office/drawing/2018/hyperlinkcolor" val="tx"/>
                    </a:ext>
                  </a:extLst>
                </a:hlinkClick>
              </a:rPr>
              <a:t>https://www.inverse.com/article/39588-researchers-mimic-the-human-brain-to-make-a-low-power-neural-network</a:t>
            </a:r>
            <a:endParaRPr lang="en-AU" sz="1200" i="1" dirty="0">
              <a:solidFill>
                <a:schemeClr val="bg1">
                  <a:lumMod val="65000"/>
                </a:schemeClr>
              </a:solidFill>
            </a:endParaRPr>
          </a:p>
        </p:txBody>
      </p:sp>
      <p:sp>
        <p:nvSpPr>
          <p:cNvPr id="6" name="TextBox 5">
            <a:extLst>
              <a:ext uri="{FF2B5EF4-FFF2-40B4-BE49-F238E27FC236}">
                <a16:creationId xmlns="" xmlns:a16="http://schemas.microsoft.com/office/drawing/2014/main" id="{7DD35556-9C7F-4AC4-BC3B-BEC5A4583C4A}"/>
              </a:ext>
            </a:extLst>
          </p:cNvPr>
          <p:cNvSpPr txBox="1"/>
          <p:nvPr/>
        </p:nvSpPr>
        <p:spPr>
          <a:xfrm>
            <a:off x="2143760" y="5512673"/>
            <a:ext cx="7782560" cy="338554"/>
          </a:xfrm>
          <a:prstGeom prst="rect">
            <a:avLst/>
          </a:prstGeom>
          <a:noFill/>
        </p:spPr>
        <p:txBody>
          <a:bodyPr wrap="square" rtlCol="0">
            <a:spAutoFit/>
          </a:bodyPr>
          <a:lstStyle/>
          <a:p>
            <a:pPr algn="ct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对人类大脑的研究和模仿，带来了今天人工智能领域的发展和应用。</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4312785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199" y="1391821"/>
            <a:ext cx="5976257" cy="1325563"/>
          </a:xfrm>
        </p:spPr>
        <p:txBody>
          <a:bodyPr>
            <a:normAutofit fontScale="90000"/>
          </a:bodyPr>
          <a:lstStyle/>
          <a:p>
            <a:r>
              <a:rPr lang="zh-CN" altLang="en-US" dirty="0"/>
              <a:t>十二、</a:t>
            </a:r>
            <a:r>
              <a:rPr lang="en-AU" dirty="0"/>
              <a:t>Neo4j</a:t>
            </a:r>
            <a:r>
              <a:rPr lang="zh-CN" altLang="en-US" dirty="0"/>
              <a:t>图数据分析（四）：相似度算法</a:t>
            </a:r>
            <a:r>
              <a:rPr lang="en-US" altLang="zh-CN" dirty="0"/>
              <a:t>(</a:t>
            </a:r>
            <a:r>
              <a:rPr lang="en-AU" altLang="zh-CN" dirty="0"/>
              <a:t>Similarity)</a:t>
            </a:r>
            <a:endParaRPr lang="ru-RU" dirty="0"/>
          </a:p>
        </p:txBody>
      </p:sp>
      <p:sp>
        <p:nvSpPr>
          <p:cNvPr id="5" name="Text Placeholder 4">
            <a:extLst>
              <a:ext uri="{FF2B5EF4-FFF2-40B4-BE49-F238E27FC236}">
                <a16:creationId xmlns="" xmlns:a16="http://schemas.microsoft.com/office/drawing/2014/main" id="{EC97DD1C-57E2-49D8-8EA1-532034C757C8}"/>
              </a:ext>
            </a:extLst>
          </p:cNvPr>
          <p:cNvSpPr>
            <a:spLocks noGrp="1"/>
          </p:cNvSpPr>
          <p:nvPr>
            <p:ph type="body" idx="1"/>
          </p:nvPr>
        </p:nvSpPr>
        <p:spPr>
          <a:xfrm>
            <a:off x="960320" y="3320143"/>
            <a:ext cx="5242160" cy="2570991"/>
          </a:xfrm>
        </p:spPr>
        <p:txBody>
          <a:bodyPr anchor="t">
            <a:normAutofit/>
          </a:bodyPr>
          <a:lstStyle/>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什么是相似度算法？</a:t>
            </a:r>
          </a:p>
          <a:p>
            <a:pPr marL="285750" indent="-285750">
              <a:buFont typeface="Arial" panose="020B0604020202020204" pitchFamily="34" charset="0"/>
              <a:buChar char="•"/>
            </a:pPr>
            <a:r>
              <a:rPr lang="en-US" altLang="zh-CN" sz="2400" b="0" i="0" dirty="0">
                <a:latin typeface="Microsoft YaHei" panose="020B0503020204020204" pitchFamily="34" charset="-122"/>
                <a:ea typeface="Microsoft YaHei" panose="020B0503020204020204" pitchFamily="34" charset="-122"/>
              </a:rPr>
              <a:t>Jaccard</a:t>
            </a:r>
            <a:r>
              <a:rPr lang="zh-CN" altLang="en-US" sz="2400" b="0" i="0" dirty="0">
                <a:latin typeface="Microsoft YaHei" panose="020B0503020204020204" pitchFamily="34" charset="-122"/>
                <a:ea typeface="Microsoft YaHei" panose="020B0503020204020204" pitchFamily="34" charset="-122"/>
              </a:rPr>
              <a:t>相似度</a:t>
            </a:r>
            <a:endParaRPr lang="en-AU" altLang="zh-CN" sz="2400" b="0" i="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重叠相似度</a:t>
            </a:r>
          </a:p>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余弦相似度</a:t>
            </a:r>
            <a:r>
              <a:rPr lang="en-AU" altLang="zh-CN" sz="2400" b="0" i="0" dirty="0">
                <a:latin typeface="Microsoft YaHei" panose="020B0503020204020204" pitchFamily="34" charset="-122"/>
                <a:ea typeface="Microsoft YaHei" panose="020B0503020204020204" pitchFamily="34" charset="-122"/>
              </a:rPr>
              <a:t>(Cosine Similarity)</a:t>
            </a:r>
            <a:endParaRPr lang="zh-CN" altLang="en-US" sz="2400" b="0" i="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欧几里德相似度</a:t>
            </a:r>
          </a:p>
        </p:txBody>
      </p:sp>
      <p:sp>
        <p:nvSpPr>
          <p:cNvPr id="12" name="TextBox 11">
            <a:extLst>
              <a:ext uri="{FF2B5EF4-FFF2-40B4-BE49-F238E27FC236}">
                <a16:creationId xmlns="" xmlns:a16="http://schemas.microsoft.com/office/drawing/2014/main" id="{E63E9B6E-A977-4870-95FF-DE1CF01B0246}"/>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4" name="Text Placeholder 13">
            <a:extLst>
              <a:ext uri="{FF2B5EF4-FFF2-40B4-BE49-F238E27FC236}">
                <a16:creationId xmlns="" xmlns:a16="http://schemas.microsoft.com/office/drawing/2014/main" id="{523FDD68-6A41-4F99-A3AE-4D75C1A0FAB0}"/>
              </a:ext>
            </a:extLst>
          </p:cNvPr>
          <p:cNvSpPr>
            <a:spLocks noGrp="1"/>
          </p:cNvSpPr>
          <p:nvPr>
            <p:ph type="body" idx="13"/>
          </p:nvPr>
        </p:nvSpPr>
        <p:spPr>
          <a:xfrm>
            <a:off x="862258" y="5466178"/>
            <a:ext cx="5233742" cy="537213"/>
          </a:xfrm>
        </p:spPr>
        <p:txBody>
          <a:bodyPr/>
          <a:lstStyle/>
          <a:p>
            <a:endParaRPr lang="en-AU" dirty="0"/>
          </a:p>
        </p:txBody>
      </p:sp>
      <p:sp>
        <p:nvSpPr>
          <p:cNvPr id="15" name="Rectangle 14">
            <a:extLst>
              <a:ext uri="{FF2B5EF4-FFF2-40B4-BE49-F238E27FC236}">
                <a16:creationId xmlns="" xmlns:a16="http://schemas.microsoft.com/office/drawing/2014/main" id="{71E74DDC-3016-400A-AF3B-67DD7CB7FE30}"/>
              </a:ext>
            </a:extLst>
          </p:cNvPr>
          <p:cNvSpPr/>
          <p:nvPr/>
        </p:nvSpPr>
        <p:spPr>
          <a:xfrm>
            <a:off x="11564322" y="159910"/>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Placeholder 9">
            <a:extLst>
              <a:ext uri="{FF2B5EF4-FFF2-40B4-BE49-F238E27FC236}">
                <a16:creationId xmlns="" xmlns:a16="http://schemas.microsoft.com/office/drawing/2014/main" id="{674CD8D6-D294-495A-AB4C-71A11E52774F}"/>
              </a:ext>
            </a:extLst>
          </p:cNvPr>
          <p:cNvPicPr>
            <a:picLocks noGrp="1" noChangeAspect="1"/>
          </p:cNvPicPr>
          <p:nvPr>
            <p:ph type="pic" sz="quarter" idx="17"/>
          </p:nvPr>
        </p:nvPicPr>
        <p:blipFill>
          <a:blip r:embed="rId3"/>
          <a:srcRect l="1904" r="1904"/>
          <a:stretch>
            <a:fillRect/>
          </a:stretch>
        </p:blipFill>
        <p:spPr/>
      </p:pic>
    </p:spTree>
    <p:extLst>
      <p:ext uri="{BB962C8B-B14F-4D97-AF65-F5344CB8AC3E}">
        <p14:creationId xmlns:p14="http://schemas.microsoft.com/office/powerpoint/2010/main" val="3804168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985520" y="1974097"/>
            <a:ext cx="10444480" cy="3293209"/>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计算两个城市之间的最短路径：</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距离最短</a:t>
            </a:r>
            <a:endParaRPr lang="en-AU" altLang="zh-CN" sz="1600" dirty="0">
              <a:latin typeface="Courier New" panose="02070309020205020404" pitchFamily="49" charset="0"/>
              <a:cs typeface="Courier New" panose="02070309020205020404" pitchFamily="49" charset="0"/>
            </a:endParaRP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仅限公路</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使用</a:t>
            </a:r>
            <a:r>
              <a:rPr lang="en-US" altLang="zh-CN" sz="1600" dirty="0">
                <a:latin typeface="Courier New" panose="02070309020205020404" pitchFamily="49" charset="0"/>
                <a:cs typeface="Courier New" panose="02070309020205020404" pitchFamily="49" charset="0"/>
              </a:rPr>
              <a:t>ALGO</a:t>
            </a:r>
            <a:r>
              <a:rPr lang="zh-CN" altLang="en-US" sz="1600" dirty="0">
                <a:latin typeface="Courier New" panose="02070309020205020404" pitchFamily="49" charset="0"/>
                <a:cs typeface="Courier New" panose="02070309020205020404" pitchFamily="49" charset="0"/>
              </a:rPr>
              <a:t>过程</a:t>
            </a:r>
          </a:p>
          <a:p>
            <a:r>
              <a:rPr lang="en-US" altLang="zh-CN" sz="1600" dirty="0">
                <a:latin typeface="Courier New" panose="02070309020205020404" pitchFamily="49" charset="0"/>
                <a:cs typeface="Courier New" panose="02070309020205020404" pitchFamily="49" charset="0"/>
              </a:rPr>
              <a:t>MATCH (start:</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天津</a:t>
            </a:r>
            <a:r>
              <a:rPr lang="en-US" altLang="zh-CN" sz="1600" dirty="0">
                <a:latin typeface="Courier New" panose="02070309020205020404" pitchFamily="49" charset="0"/>
                <a:cs typeface="Courier New" panose="02070309020205020404" pitchFamily="49" charset="0"/>
              </a:rPr>
              <a:t>'}),(end:</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石家庄</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CALL </a:t>
            </a:r>
            <a:r>
              <a:rPr lang="en-US" altLang="zh-CN" sz="1600" dirty="0" err="1">
                <a:latin typeface="Courier New" panose="02070309020205020404" pitchFamily="49" charset="0"/>
                <a:cs typeface="Courier New" panose="02070309020205020404" pitchFamily="49" charset="0"/>
              </a:rPr>
              <a:t>algo.shortestPath.stream</a:t>
            </a:r>
            <a:r>
              <a:rPr lang="en-US" altLang="zh-CN" sz="1600" dirty="0">
                <a:latin typeface="Courier New" panose="02070309020205020404" pitchFamily="49" charset="0"/>
                <a:cs typeface="Courier New" panose="02070309020205020404" pitchFamily="49" charset="0"/>
              </a:rPr>
              <a:t>(start, end, </a:t>
            </a:r>
            <a:r>
              <a:rPr lang="en-US" altLang="zh-CN" sz="1600" dirty="0">
                <a:solidFill>
                  <a:schemeClr val="accent6">
                    <a:lumMod val="75000"/>
                  </a:schemeClr>
                </a:solidFill>
                <a:latin typeface="Courier New" panose="02070309020205020404" pitchFamily="49" charset="0"/>
                <a:cs typeface="Courier New" panose="02070309020205020404" pitchFamily="49" charset="0"/>
              </a:rPr>
              <a:t>'</a:t>
            </a:r>
            <a:r>
              <a:rPr lang="en-US" altLang="zh-CN" sz="1600" dirty="0">
                <a:solidFill>
                  <a:srgbClr val="C00000"/>
                </a:solidFill>
                <a:latin typeface="Courier New" panose="02070309020205020404" pitchFamily="49" charset="0"/>
                <a:cs typeface="Courier New" panose="02070309020205020404" pitchFamily="49" charset="0"/>
              </a:rPr>
              <a:t>distance</a:t>
            </a:r>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relationshipQuery</a:t>
            </a:r>
            <a:r>
              <a:rPr lang="en-US" altLang="zh-CN" sz="1600" dirty="0">
                <a:latin typeface="Courier New" panose="02070309020205020404" pitchFamily="49" charset="0"/>
                <a:cs typeface="Courier New" panose="02070309020205020404" pitchFamily="49" charset="0"/>
              </a:rPr>
              <a:t>:'</a:t>
            </a:r>
            <a:r>
              <a:rPr lang="zh-CN" altLang="en-US" sz="1600" dirty="0">
                <a:latin typeface="Courier New" panose="02070309020205020404" pitchFamily="49" charset="0"/>
                <a:cs typeface="Courier New" panose="02070309020205020404" pitchFamily="49" charset="0"/>
              </a:rPr>
              <a:t>公路连接</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direction:'BOTH</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YIELD </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 cost</a:t>
            </a:r>
          </a:p>
          <a:p>
            <a:r>
              <a:rPr lang="en-US" altLang="zh-CN" sz="1600" dirty="0">
                <a:latin typeface="Courier New" panose="02070309020205020404" pitchFamily="49" charset="0"/>
                <a:cs typeface="Courier New" panose="02070309020205020404" pitchFamily="49" charset="0"/>
              </a:rPr>
              <a:t>WITH </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 cost</a:t>
            </a:r>
          </a:p>
          <a:p>
            <a:r>
              <a:rPr lang="en-US" altLang="zh-CN" sz="1600" dirty="0">
                <a:latin typeface="Courier New" panose="02070309020205020404" pitchFamily="49" charset="0"/>
                <a:cs typeface="Courier New" panose="02070309020205020404" pitchFamily="49" charset="0"/>
              </a:rPr>
              <a:t>RETURN </a:t>
            </a:r>
            <a:r>
              <a:rPr lang="en-US" altLang="zh-CN" sz="1600" dirty="0" err="1">
                <a:latin typeface="Courier New" panose="02070309020205020404" pitchFamily="49" charset="0"/>
                <a:cs typeface="Courier New" panose="02070309020205020404" pitchFamily="49" charset="0"/>
              </a:rPr>
              <a:t>algo.getNodeById</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).name AS city, cost</a:t>
            </a:r>
            <a:endParaRPr lang="en-AU" sz="1600" dirty="0">
              <a:latin typeface="Courier New" panose="02070309020205020404" pitchFamily="49" charset="0"/>
              <a:cs typeface="Courier New" panose="02070309020205020404" pitchFamily="49" charset="0"/>
            </a:endParaRPr>
          </a:p>
        </p:txBody>
      </p:sp>
      <p:sp>
        <p:nvSpPr>
          <p:cNvPr id="13" name="Oval 12">
            <a:extLst>
              <a:ext uri="{FF2B5EF4-FFF2-40B4-BE49-F238E27FC236}">
                <a16:creationId xmlns="" xmlns:a16="http://schemas.microsoft.com/office/drawing/2014/main" id="{80004304-7279-4C4F-9C46-FFE59A30FE6F}"/>
              </a:ext>
            </a:extLst>
          </p:cNvPr>
          <p:cNvSpPr/>
          <p:nvPr/>
        </p:nvSpPr>
        <p:spPr>
          <a:xfrm>
            <a:off x="736600" y="1602780"/>
            <a:ext cx="497840" cy="46166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a:t>
            </a:r>
            <a:endParaRPr lang="en-AU" b="1" dirty="0"/>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7220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实战环节：两点之间最短路径</a:t>
            </a:r>
            <a:r>
              <a:rPr lang="en-AU" altLang="zh-CN" sz="3200" dirty="0"/>
              <a:t>(</a:t>
            </a:r>
            <a:r>
              <a:rPr lang="zh-CN" altLang="en-US" sz="3200" dirty="0"/>
              <a:t>续</a:t>
            </a:r>
            <a:r>
              <a:rPr lang="en-AU" altLang="zh-CN" sz="3200" dirty="0"/>
              <a:t>)</a:t>
            </a:r>
            <a:endParaRPr lang="ru-RU" sz="3200" dirty="0"/>
          </a:p>
        </p:txBody>
      </p:sp>
    </p:spTree>
    <p:extLst>
      <p:ext uri="{BB962C8B-B14F-4D97-AF65-F5344CB8AC3E}">
        <p14:creationId xmlns:p14="http://schemas.microsoft.com/office/powerpoint/2010/main" val="427874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1 – </a:t>
            </a:r>
            <a:r>
              <a:rPr lang="zh-CN" altLang="en-US" dirty="0"/>
              <a:t>什么是相似度算法？</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303342" cy="1844288"/>
          </a:xfrm>
        </p:spPr>
        <p:txBody>
          <a:bodyPr>
            <a:normAutofit/>
          </a:bodyPr>
          <a:lstStyle/>
          <a:p>
            <a:r>
              <a:rPr lang="zh-CN" altLang="en-US" dirty="0"/>
              <a:t>相似度描述两个节点、或者更加复杂的结构是否</a:t>
            </a:r>
            <a:r>
              <a:rPr lang="en-US" altLang="zh-CN" dirty="0"/>
              <a:t>/</a:t>
            </a:r>
            <a:r>
              <a:rPr lang="zh-CN" altLang="en-US" dirty="0"/>
              <a:t>或者在何等程度上属于同一类别。</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97805" y="1210506"/>
            <a:ext cx="6084888" cy="2118127"/>
          </a:xfrm>
        </p:spPr>
        <p:txBody>
          <a:bodyPr/>
          <a:lstStyle/>
          <a:p>
            <a:r>
              <a:rPr lang="zh-CN" altLang="en-US" sz="1800" dirty="0">
                <a:latin typeface="Microsoft YaHei" panose="020B0503020204020204" pitchFamily="34" charset="-122"/>
                <a:ea typeface="Microsoft YaHei" panose="020B0503020204020204" pitchFamily="34" charset="-122"/>
              </a:rPr>
              <a:t>      相似度描述两个节点、或者更加复杂的结构是否</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或者在何等程度上属于同一类别。</a:t>
            </a:r>
          </a:p>
          <a:p>
            <a:r>
              <a:rPr lang="zh-CN" altLang="en-US" sz="1800" dirty="0">
                <a:latin typeface="Microsoft YaHei" panose="020B0503020204020204" pitchFamily="34" charset="-122"/>
                <a:ea typeface="Microsoft YaHei" panose="020B0503020204020204" pitchFamily="34" charset="-122"/>
              </a:rPr>
              <a:t>      网络相似性度量有三种基本方法：</a:t>
            </a:r>
            <a:endParaRPr lang="en-AU" altLang="zh-CN" sz="1800" dirty="0">
              <a:latin typeface="Microsoft YaHei" panose="020B0503020204020204" pitchFamily="34" charset="-122"/>
              <a:ea typeface="Microsoft YaHei" panose="020B0503020204020204" pitchFamily="34" charset="-122"/>
            </a:endParaRPr>
          </a:p>
          <a:p>
            <a:pPr marL="285750" indent="171450">
              <a:buFont typeface="Arial" panose="020B0604020202020204" pitchFamily="34" charset="0"/>
              <a:buChar char="•"/>
            </a:pPr>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结构等价</a:t>
            </a:r>
            <a:r>
              <a:rPr lang="en-AU" altLang="zh-CN" sz="1800" dirty="0">
                <a:latin typeface="Microsoft YaHei" panose="020B0503020204020204" pitchFamily="34" charset="-122"/>
                <a:ea typeface="Microsoft YaHei" panose="020B0503020204020204" pitchFamily="34" charset="-122"/>
              </a:rPr>
              <a:t>(Structural Equivalence)</a:t>
            </a:r>
          </a:p>
          <a:p>
            <a:pPr marL="285750" indent="1714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 自同构等价</a:t>
            </a:r>
            <a:r>
              <a:rPr lang="en-AU" altLang="zh-CN" sz="1800" dirty="0">
                <a:latin typeface="Microsoft YaHei" panose="020B0503020204020204" pitchFamily="34" charset="-122"/>
                <a:ea typeface="Microsoft YaHei" panose="020B0503020204020204" pitchFamily="34" charset="-122"/>
              </a:rPr>
              <a:t>(Automorphic Equivalence)</a:t>
            </a:r>
          </a:p>
          <a:p>
            <a:pPr marL="285750" indent="171450">
              <a:buFont typeface="Arial" panose="020B0604020202020204" pitchFamily="34" charset="0"/>
              <a:buChar char="•"/>
            </a:pPr>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正则等价</a:t>
            </a:r>
            <a:r>
              <a:rPr lang="en-AU" altLang="zh-CN" sz="1800" dirty="0">
                <a:latin typeface="Microsoft YaHei" panose="020B0503020204020204" pitchFamily="34" charset="-122"/>
                <a:ea typeface="Microsoft YaHei" panose="020B0503020204020204" pitchFamily="34" charset="-122"/>
              </a:rPr>
              <a:t>(Regular Equivalence)</a:t>
            </a:r>
          </a:p>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在三个等价概念之间存在一个层次结构：任何一组结构等价也一定自同构等价和正则等价的；任何一组自同构等价也一定是正则等价的。相反，并非所有正则等价都必然是自同构或正则等价的</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并非所有自同构等价都必然是结构等价的。</a:t>
            </a:r>
            <a:endParaRPr lang="en-AU" altLang="zh-CN" sz="1800" dirty="0">
              <a:latin typeface="Microsoft YaHei" panose="020B0503020204020204" pitchFamily="34" charset="-122"/>
              <a:ea typeface="Microsoft YaHei" panose="020B0503020204020204" pitchFamily="34" charset="-122"/>
            </a:endParaRPr>
          </a:p>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根据上面的定义，</a:t>
            </a:r>
            <a:r>
              <a:rPr lang="zh-CN" altLang="en-US" sz="1800" dirty="0">
                <a:solidFill>
                  <a:srgbClr val="0070C0"/>
                </a:solidFill>
                <a:latin typeface="Microsoft YaHei" panose="020B0503020204020204" pitchFamily="34" charset="-122"/>
                <a:ea typeface="Microsoft YaHei" panose="020B0503020204020204" pitchFamily="34" charset="-122"/>
              </a:rPr>
              <a:t>结构等价</a:t>
            </a:r>
            <a:r>
              <a:rPr lang="zh-CN" altLang="en-US" sz="1800" dirty="0">
                <a:latin typeface="Microsoft YaHei" panose="020B0503020204020204" pitchFamily="34" charset="-122"/>
                <a:ea typeface="Microsoft YaHei" panose="020B0503020204020204" pitchFamily="34" charset="-122"/>
              </a:rPr>
              <a:t>是描述相似度的最强形式。</a:t>
            </a:r>
          </a:p>
          <a:p>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65434"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7" name="Oval 6">
            <a:extLst>
              <a:ext uri="{FF2B5EF4-FFF2-40B4-BE49-F238E27FC236}">
                <a16:creationId xmlns="" xmlns:a16="http://schemas.microsoft.com/office/drawing/2014/main" id="{88A95E84-8950-45EE-AA3C-99975837AE5D}"/>
              </a:ext>
            </a:extLst>
          </p:cNvPr>
          <p:cNvSpPr/>
          <p:nvPr/>
        </p:nvSpPr>
        <p:spPr>
          <a:xfrm>
            <a:off x="4700865" y="4368190"/>
            <a:ext cx="426720" cy="40111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en-AU" dirty="0"/>
          </a:p>
        </p:txBody>
      </p:sp>
      <p:sp>
        <p:nvSpPr>
          <p:cNvPr id="14" name="Oval 13">
            <a:extLst>
              <a:ext uri="{FF2B5EF4-FFF2-40B4-BE49-F238E27FC236}">
                <a16:creationId xmlns="" xmlns:a16="http://schemas.microsoft.com/office/drawing/2014/main" id="{8AF641B0-FB18-457E-9D7A-4034353057CE}"/>
              </a:ext>
            </a:extLst>
          </p:cNvPr>
          <p:cNvSpPr/>
          <p:nvPr/>
        </p:nvSpPr>
        <p:spPr>
          <a:xfrm>
            <a:off x="3493719" y="5186679"/>
            <a:ext cx="426720" cy="40111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en-AU" dirty="0"/>
          </a:p>
        </p:txBody>
      </p:sp>
      <p:sp>
        <p:nvSpPr>
          <p:cNvPr id="15" name="Oval 14">
            <a:extLst>
              <a:ext uri="{FF2B5EF4-FFF2-40B4-BE49-F238E27FC236}">
                <a16:creationId xmlns="" xmlns:a16="http://schemas.microsoft.com/office/drawing/2014/main" id="{0CD167D7-B4A4-4967-A568-28B6DAE0F023}"/>
              </a:ext>
            </a:extLst>
          </p:cNvPr>
          <p:cNvSpPr/>
          <p:nvPr/>
        </p:nvSpPr>
        <p:spPr>
          <a:xfrm>
            <a:off x="4700865" y="5731827"/>
            <a:ext cx="426720" cy="40111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en-AU" dirty="0"/>
          </a:p>
        </p:txBody>
      </p:sp>
      <p:sp>
        <p:nvSpPr>
          <p:cNvPr id="16" name="Oval 15">
            <a:extLst>
              <a:ext uri="{FF2B5EF4-FFF2-40B4-BE49-F238E27FC236}">
                <a16:creationId xmlns="" xmlns:a16="http://schemas.microsoft.com/office/drawing/2014/main" id="{1A7B0D03-9203-412B-B409-E5FFE8D2D50D}"/>
              </a:ext>
            </a:extLst>
          </p:cNvPr>
          <p:cNvSpPr/>
          <p:nvPr/>
        </p:nvSpPr>
        <p:spPr>
          <a:xfrm>
            <a:off x="5882640" y="5186678"/>
            <a:ext cx="426720" cy="40111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en-AU" dirty="0"/>
          </a:p>
        </p:txBody>
      </p:sp>
      <p:sp>
        <p:nvSpPr>
          <p:cNvPr id="17" name="Oval 16">
            <a:extLst>
              <a:ext uri="{FF2B5EF4-FFF2-40B4-BE49-F238E27FC236}">
                <a16:creationId xmlns="" xmlns:a16="http://schemas.microsoft.com/office/drawing/2014/main" id="{720A951C-CAAB-4C09-84BF-D5A98A28702A}"/>
              </a:ext>
            </a:extLst>
          </p:cNvPr>
          <p:cNvSpPr/>
          <p:nvPr/>
        </p:nvSpPr>
        <p:spPr>
          <a:xfrm>
            <a:off x="3041599" y="6015441"/>
            <a:ext cx="426720" cy="4011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en-AU" dirty="0"/>
          </a:p>
        </p:txBody>
      </p:sp>
      <p:sp>
        <p:nvSpPr>
          <p:cNvPr id="18" name="Oval 17">
            <a:extLst>
              <a:ext uri="{FF2B5EF4-FFF2-40B4-BE49-F238E27FC236}">
                <a16:creationId xmlns="" xmlns:a16="http://schemas.microsoft.com/office/drawing/2014/main" id="{2332781E-8F63-4292-96FB-5A9EBF61F4E0}"/>
              </a:ext>
            </a:extLst>
          </p:cNvPr>
          <p:cNvSpPr/>
          <p:nvPr/>
        </p:nvSpPr>
        <p:spPr>
          <a:xfrm>
            <a:off x="3829594" y="6015441"/>
            <a:ext cx="426720" cy="4011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en-AU" dirty="0"/>
          </a:p>
        </p:txBody>
      </p:sp>
      <p:sp>
        <p:nvSpPr>
          <p:cNvPr id="19" name="Oval 18">
            <a:extLst>
              <a:ext uri="{FF2B5EF4-FFF2-40B4-BE49-F238E27FC236}">
                <a16:creationId xmlns="" xmlns:a16="http://schemas.microsoft.com/office/drawing/2014/main" id="{5016DD78-EE20-4A81-B2BA-B555C8024CC3}"/>
              </a:ext>
            </a:extLst>
          </p:cNvPr>
          <p:cNvSpPr/>
          <p:nvPr/>
        </p:nvSpPr>
        <p:spPr>
          <a:xfrm>
            <a:off x="4700865" y="6426794"/>
            <a:ext cx="426720" cy="4011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en-AU" dirty="0"/>
          </a:p>
        </p:txBody>
      </p:sp>
      <p:sp>
        <p:nvSpPr>
          <p:cNvPr id="20" name="Oval 19">
            <a:extLst>
              <a:ext uri="{FF2B5EF4-FFF2-40B4-BE49-F238E27FC236}">
                <a16:creationId xmlns="" xmlns:a16="http://schemas.microsoft.com/office/drawing/2014/main" id="{611A927F-1C61-4654-B99C-3A68A191A171}"/>
              </a:ext>
            </a:extLst>
          </p:cNvPr>
          <p:cNvSpPr/>
          <p:nvPr/>
        </p:nvSpPr>
        <p:spPr>
          <a:xfrm>
            <a:off x="5572136" y="6007272"/>
            <a:ext cx="426720" cy="4011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en-AU" dirty="0"/>
          </a:p>
        </p:txBody>
      </p:sp>
      <p:sp>
        <p:nvSpPr>
          <p:cNvPr id="21" name="Oval 20">
            <a:extLst>
              <a:ext uri="{FF2B5EF4-FFF2-40B4-BE49-F238E27FC236}">
                <a16:creationId xmlns="" xmlns:a16="http://schemas.microsoft.com/office/drawing/2014/main" id="{766FF25A-FB36-4F80-BEB7-C6764ED78F9B}"/>
              </a:ext>
            </a:extLst>
          </p:cNvPr>
          <p:cNvSpPr/>
          <p:nvPr/>
        </p:nvSpPr>
        <p:spPr>
          <a:xfrm>
            <a:off x="6309360" y="6015441"/>
            <a:ext cx="426720" cy="4011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en-AU" dirty="0"/>
          </a:p>
        </p:txBody>
      </p:sp>
      <p:cxnSp>
        <p:nvCxnSpPr>
          <p:cNvPr id="22" name="Straight Arrow Connector 21">
            <a:extLst>
              <a:ext uri="{FF2B5EF4-FFF2-40B4-BE49-F238E27FC236}">
                <a16:creationId xmlns="" xmlns:a16="http://schemas.microsoft.com/office/drawing/2014/main" id="{9C18F1B3-D2FD-447D-948B-EAA4180DA0C9}"/>
              </a:ext>
            </a:extLst>
          </p:cNvPr>
          <p:cNvCxnSpPr>
            <a:cxnSpLocks/>
            <a:stCxn id="7" idx="3"/>
            <a:endCxn id="14" idx="7"/>
          </p:cNvCxnSpPr>
          <p:nvPr/>
        </p:nvCxnSpPr>
        <p:spPr>
          <a:xfrm flipH="1">
            <a:off x="3857947" y="4710566"/>
            <a:ext cx="905410" cy="534856"/>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E0E60818-8E40-456F-8400-5796507BDFA2}"/>
              </a:ext>
            </a:extLst>
          </p:cNvPr>
          <p:cNvCxnSpPr>
            <a:cxnSpLocks/>
            <a:stCxn id="7" idx="4"/>
            <a:endCxn id="15" idx="0"/>
          </p:cNvCxnSpPr>
          <p:nvPr/>
        </p:nvCxnSpPr>
        <p:spPr>
          <a:xfrm>
            <a:off x="4914225" y="4769309"/>
            <a:ext cx="0" cy="962518"/>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A3982F72-371B-415D-8C0A-2C3883162973}"/>
              </a:ext>
            </a:extLst>
          </p:cNvPr>
          <p:cNvCxnSpPr>
            <a:cxnSpLocks/>
            <a:stCxn id="7" idx="5"/>
            <a:endCxn id="16" idx="1"/>
          </p:cNvCxnSpPr>
          <p:nvPr/>
        </p:nvCxnSpPr>
        <p:spPr>
          <a:xfrm>
            <a:off x="5065093" y="4710566"/>
            <a:ext cx="880039" cy="534855"/>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435B2476-0052-41DC-AB58-9D6DCC385BDA}"/>
              </a:ext>
            </a:extLst>
          </p:cNvPr>
          <p:cNvCxnSpPr>
            <a:cxnSpLocks/>
            <a:stCxn id="14" idx="3"/>
            <a:endCxn id="17" idx="0"/>
          </p:cNvCxnSpPr>
          <p:nvPr/>
        </p:nvCxnSpPr>
        <p:spPr>
          <a:xfrm flipH="1">
            <a:off x="3254959" y="5529055"/>
            <a:ext cx="301252" cy="486386"/>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3896E877-5326-44DF-AFE1-E13C7D342EAC}"/>
              </a:ext>
            </a:extLst>
          </p:cNvPr>
          <p:cNvCxnSpPr>
            <a:cxnSpLocks/>
            <a:stCxn id="14" idx="5"/>
            <a:endCxn id="18" idx="0"/>
          </p:cNvCxnSpPr>
          <p:nvPr/>
        </p:nvCxnSpPr>
        <p:spPr>
          <a:xfrm>
            <a:off x="3857947" y="5529055"/>
            <a:ext cx="185007" cy="486386"/>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686954F1-BB62-43D6-8F16-1CDD76239A31}"/>
              </a:ext>
            </a:extLst>
          </p:cNvPr>
          <p:cNvCxnSpPr>
            <a:cxnSpLocks/>
            <a:stCxn id="15" idx="4"/>
            <a:endCxn id="19" idx="0"/>
          </p:cNvCxnSpPr>
          <p:nvPr/>
        </p:nvCxnSpPr>
        <p:spPr>
          <a:xfrm>
            <a:off x="4914225" y="6132946"/>
            <a:ext cx="0" cy="293848"/>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 xmlns:a16="http://schemas.microsoft.com/office/drawing/2014/main" id="{66E18FAC-83F3-4E1E-9211-15B2B6902E11}"/>
              </a:ext>
            </a:extLst>
          </p:cNvPr>
          <p:cNvCxnSpPr>
            <a:cxnSpLocks/>
            <a:stCxn id="16" idx="3"/>
            <a:endCxn id="20" idx="0"/>
          </p:cNvCxnSpPr>
          <p:nvPr/>
        </p:nvCxnSpPr>
        <p:spPr>
          <a:xfrm flipH="1">
            <a:off x="5785496" y="5529054"/>
            <a:ext cx="159636" cy="478218"/>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06CDDEA0-E495-4368-8CB9-02E59EC7056E}"/>
              </a:ext>
            </a:extLst>
          </p:cNvPr>
          <p:cNvCxnSpPr>
            <a:cxnSpLocks/>
            <a:stCxn id="16" idx="5"/>
            <a:endCxn id="21" idx="0"/>
          </p:cNvCxnSpPr>
          <p:nvPr/>
        </p:nvCxnSpPr>
        <p:spPr>
          <a:xfrm>
            <a:off x="6246868" y="5529054"/>
            <a:ext cx="275852" cy="486387"/>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 xmlns:a16="http://schemas.microsoft.com/office/drawing/2014/main" id="{66F3C8A1-9175-4E8D-BD7D-A1D0AB8B82CE}"/>
              </a:ext>
            </a:extLst>
          </p:cNvPr>
          <p:cNvSpPr/>
          <p:nvPr/>
        </p:nvSpPr>
        <p:spPr>
          <a:xfrm>
            <a:off x="5320116" y="5731827"/>
            <a:ext cx="1744301" cy="895527"/>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 xmlns:a16="http://schemas.microsoft.com/office/drawing/2014/main" id="{500CA1C6-D940-495B-8D2E-C8CC450FD5F1}"/>
              </a:ext>
            </a:extLst>
          </p:cNvPr>
          <p:cNvSpPr/>
          <p:nvPr/>
        </p:nvSpPr>
        <p:spPr>
          <a:xfrm>
            <a:off x="2829675" y="5760067"/>
            <a:ext cx="1744301" cy="895527"/>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 xmlns:a16="http://schemas.microsoft.com/office/drawing/2014/main" id="{3E71A293-34C8-42BD-822A-7C8CAE5E4B30}"/>
              </a:ext>
            </a:extLst>
          </p:cNvPr>
          <p:cNvSpPr/>
          <p:nvPr/>
        </p:nvSpPr>
        <p:spPr>
          <a:xfrm>
            <a:off x="2932072" y="5111685"/>
            <a:ext cx="3976723" cy="54170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 xmlns:a16="http://schemas.microsoft.com/office/drawing/2014/main" id="{3729C3C8-6E52-4252-9C01-BD95F48DE386}"/>
              </a:ext>
            </a:extLst>
          </p:cNvPr>
          <p:cNvSpPr/>
          <p:nvPr/>
        </p:nvSpPr>
        <p:spPr>
          <a:xfrm>
            <a:off x="2545997" y="6070757"/>
            <a:ext cx="4667602" cy="31756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 xmlns:a16="http://schemas.microsoft.com/office/drawing/2014/main" id="{452CAFC9-A227-4A07-8839-138DA7F178F0}"/>
              </a:ext>
            </a:extLst>
          </p:cNvPr>
          <p:cNvSpPr/>
          <p:nvPr/>
        </p:nvSpPr>
        <p:spPr>
          <a:xfrm>
            <a:off x="2891436" y="5112417"/>
            <a:ext cx="3976723" cy="962518"/>
          </a:xfrm>
          <a:prstGeom prst="ellipse">
            <a:avLst/>
          </a:prstGeom>
          <a:no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 xmlns:a16="http://schemas.microsoft.com/office/drawing/2014/main" id="{38ABDA0C-5DDD-4E7B-AAED-8EEE7A352EE0}"/>
              </a:ext>
            </a:extLst>
          </p:cNvPr>
          <p:cNvSpPr/>
          <p:nvPr/>
        </p:nvSpPr>
        <p:spPr>
          <a:xfrm>
            <a:off x="2932072" y="6070024"/>
            <a:ext cx="3976723" cy="730391"/>
          </a:xfrm>
          <a:prstGeom prst="ellipse">
            <a:avLst/>
          </a:prstGeom>
          <a:no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0737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5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57" grpId="0" animBg="1"/>
      <p:bldP spid="57" grpId="1" animBg="1"/>
      <p:bldP spid="58" grpId="0" animBg="1"/>
      <p:bldP spid="58" grpId="1" animBg="1"/>
      <p:bldP spid="59" grpId="0" animBg="1"/>
      <p:bldP spid="59" grpId="1"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1 – </a:t>
            </a:r>
            <a:r>
              <a:rPr lang="zh-CN" altLang="en-US" dirty="0"/>
              <a:t>什么是相似度算法？</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303342" cy="1844288"/>
          </a:xfrm>
        </p:spPr>
        <p:txBody>
          <a:bodyPr>
            <a:normAutofit/>
          </a:bodyPr>
          <a:lstStyle/>
          <a:p>
            <a:r>
              <a:rPr lang="zh-CN" altLang="en-US" dirty="0"/>
              <a:t>相似度描述两个节点、或者更加复杂的结构是否</a:t>
            </a:r>
            <a:r>
              <a:rPr lang="en-US" altLang="zh-CN" dirty="0"/>
              <a:t>/</a:t>
            </a:r>
            <a:r>
              <a:rPr lang="zh-CN" altLang="en-US" dirty="0"/>
              <a:t>或者在何等程度上属于同一类别。</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97805" y="1210506"/>
            <a:ext cx="6084888" cy="2118127"/>
          </a:xfrm>
        </p:spPr>
        <p:txBody>
          <a:bodyPr/>
          <a:lstStyle/>
          <a:p>
            <a:r>
              <a:rPr lang="zh-CN" altLang="en-US" sz="1800" dirty="0">
                <a:solidFill>
                  <a:srgbClr val="0070C0"/>
                </a:solidFill>
                <a:latin typeface="Microsoft YaHei" panose="020B0503020204020204" pitchFamily="34" charset="-122"/>
                <a:ea typeface="Microsoft YaHei" panose="020B0503020204020204" pitchFamily="34" charset="-122"/>
              </a:rPr>
              <a:t>      </a:t>
            </a:r>
            <a:r>
              <a:rPr lang="zh-CN" altLang="en-US" sz="1800" dirty="0">
                <a:solidFill>
                  <a:schemeClr val="tx2">
                    <a:lumMod val="50000"/>
                  </a:schemeClr>
                </a:solidFill>
                <a:latin typeface="Microsoft YaHei" panose="020B0503020204020204" pitchFamily="34" charset="-122"/>
                <a:ea typeface="Microsoft YaHei" panose="020B0503020204020204" pitchFamily="34" charset="-122"/>
              </a:rPr>
              <a:t>描述</a:t>
            </a:r>
            <a:r>
              <a:rPr lang="zh-CN" altLang="en-US" sz="1800" dirty="0">
                <a:solidFill>
                  <a:srgbClr val="0070C0"/>
                </a:solidFill>
                <a:latin typeface="Microsoft YaHei" panose="020B0503020204020204" pitchFamily="34" charset="-122"/>
                <a:ea typeface="Microsoft YaHei" panose="020B0503020204020204" pitchFamily="34" charset="-122"/>
              </a:rPr>
              <a:t>结构等价</a:t>
            </a:r>
            <a:r>
              <a:rPr lang="zh-CN" altLang="en-US" sz="1800" dirty="0">
                <a:latin typeface="Microsoft YaHei" panose="020B0503020204020204" pitchFamily="34" charset="-122"/>
                <a:ea typeface="Microsoft YaHei" panose="020B0503020204020204" pitchFamily="34" charset="-122"/>
              </a:rPr>
              <a:t>的程度，经常使用下面的相似度度量：</a:t>
            </a:r>
            <a:endParaRPr lang="en-AU" altLang="zh-CN" sz="1800" dirty="0">
              <a:latin typeface="Microsoft YaHei" panose="020B0503020204020204" pitchFamily="34" charset="-122"/>
              <a:ea typeface="Microsoft YaHei" panose="020B0503020204020204" pitchFamily="34" charset="-122"/>
            </a:endParaRPr>
          </a:p>
          <a:p>
            <a:pPr marL="517525" indent="-120650">
              <a:buFont typeface="Arial" panose="020B0604020202020204" pitchFamily="34" charset="0"/>
              <a:buChar char="•"/>
            </a:pPr>
            <a:r>
              <a:rPr lang="en-AU" altLang="zh-CN" sz="1800" dirty="0">
                <a:latin typeface="Microsoft YaHei" panose="020B0503020204020204" pitchFamily="34" charset="-122"/>
                <a:ea typeface="Microsoft YaHei" panose="020B0503020204020204" pitchFamily="34" charset="-122"/>
              </a:rPr>
              <a:t> Jaccard</a:t>
            </a:r>
            <a:r>
              <a:rPr lang="zh-CN" altLang="en-US" sz="1800" dirty="0">
                <a:latin typeface="Microsoft YaHei" panose="020B0503020204020204" pitchFamily="34" charset="-122"/>
                <a:ea typeface="Microsoft YaHei" panose="020B0503020204020204" pitchFamily="34" charset="-122"/>
              </a:rPr>
              <a:t>相似度，以其发明人命名，基于两个集合的重叠程度</a:t>
            </a:r>
            <a:endParaRPr lang="en-AU" altLang="zh-CN" sz="1800" dirty="0">
              <a:latin typeface="Microsoft YaHei" panose="020B0503020204020204" pitchFamily="34" charset="-122"/>
              <a:ea typeface="Microsoft YaHei" panose="020B0503020204020204" pitchFamily="34" charset="-122"/>
            </a:endParaRPr>
          </a:p>
          <a:p>
            <a:pPr marL="517525" indent="-120650">
              <a:buFont typeface="Arial" panose="020B0604020202020204" pitchFamily="34" charset="0"/>
              <a:buChar char="•"/>
            </a:pPr>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重叠相似度，也是基于两个集合的重叠程度，但是计算方法不同</a:t>
            </a:r>
          </a:p>
          <a:p>
            <a:pPr marL="517525" indent="-1206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 余弦相似度，基于</a:t>
            </a:r>
            <a:r>
              <a:rPr lang="en-AU"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维空间中两个</a:t>
            </a:r>
            <a:r>
              <a:rPr lang="en-AU"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维向量之间的余弦夹角</a:t>
            </a:r>
            <a:endParaRPr lang="en-AU" altLang="zh-CN" sz="1800" dirty="0">
              <a:latin typeface="Microsoft YaHei" panose="020B0503020204020204" pitchFamily="34" charset="-122"/>
              <a:ea typeface="Microsoft YaHei" panose="020B0503020204020204" pitchFamily="34" charset="-122"/>
            </a:endParaRPr>
          </a:p>
          <a:p>
            <a:pPr marL="517525" indent="-120650">
              <a:buFont typeface="Arial" panose="020B0604020202020204" pitchFamily="34" charset="0"/>
              <a:buChar char="•"/>
            </a:pPr>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欧几里德</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几何相似度，基于</a:t>
            </a:r>
            <a:r>
              <a:rPr lang="en-US"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维空间中两个点之间的距离</a:t>
            </a:r>
            <a:endParaRPr lang="en-AU" altLang="zh-CN" sz="1800" dirty="0">
              <a:latin typeface="Microsoft YaHei" panose="020B0503020204020204" pitchFamily="34" charset="-122"/>
              <a:ea typeface="Microsoft YaHei" panose="020B0503020204020204" pitchFamily="34" charset="-122"/>
            </a:endParaRPr>
          </a:p>
          <a:p>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65434"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8556517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Jaccard</a:t>
            </a:r>
            <a:r>
              <a:rPr lang="zh-CN" altLang="en-US" dirty="0"/>
              <a:t>相似度</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303342" cy="1844288"/>
          </a:xfrm>
        </p:spPr>
        <p:txBody>
          <a:bodyPr>
            <a:normAutofit/>
          </a:bodyPr>
          <a:lstStyle/>
          <a:p>
            <a:r>
              <a:rPr lang="en-US" altLang="zh-CN" dirty="0"/>
              <a:t>Jaccard</a:t>
            </a:r>
            <a:r>
              <a:rPr lang="zh-CN" altLang="en-US" dirty="0"/>
              <a:t>相似度描述两个集合中相似元素占元素总数的比例。</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081198"/>
            <a:ext cx="6084888" cy="2118127"/>
          </a:xfrm>
        </p:spPr>
        <p:txBody>
          <a:bodyPr/>
          <a:lstStyle/>
          <a:p>
            <a:r>
              <a:rPr lang="en-AU" altLang="zh-CN" sz="1800" dirty="0">
                <a:latin typeface="Microsoft YaHei" panose="020B0503020204020204" pitchFamily="34" charset="-122"/>
                <a:ea typeface="Microsoft YaHei" panose="020B0503020204020204" pitchFamily="34" charset="-122"/>
              </a:rPr>
              <a:t>      Jaccard</a:t>
            </a:r>
            <a:r>
              <a:rPr lang="zh-CN" altLang="en-US" sz="1800" dirty="0">
                <a:latin typeface="Microsoft YaHei" panose="020B0503020204020204" pitchFamily="34" charset="-122"/>
                <a:ea typeface="Microsoft YaHei" panose="020B0503020204020204" pitchFamily="34" charset="-122"/>
              </a:rPr>
              <a:t>相似度，以其发明人命名，基于两个集合的</a:t>
            </a:r>
            <a:r>
              <a:rPr lang="zh-CN" altLang="en-US" sz="1800" dirty="0">
                <a:solidFill>
                  <a:srgbClr val="0070C0"/>
                </a:solidFill>
                <a:latin typeface="Microsoft YaHei" panose="020B0503020204020204" pitchFamily="34" charset="-122"/>
                <a:ea typeface="Microsoft YaHei" panose="020B0503020204020204" pitchFamily="34" charset="-122"/>
              </a:rPr>
              <a:t>重叠程度</a:t>
            </a:r>
            <a:r>
              <a:rPr lang="zh-CN" altLang="en-US" sz="1800" dirty="0">
                <a:latin typeface="Microsoft YaHei" panose="020B0503020204020204" pitchFamily="34" charset="-122"/>
                <a:ea typeface="Microsoft YaHei" panose="020B0503020204020204" pitchFamily="34" charset="-122"/>
              </a:rPr>
              <a:t>来定义相似度。简单地说，就是两个集合中相似的元素数占</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不重复的</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元素总数的比例：</a:t>
            </a:r>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65434"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4100" name="Picture 4" descr="jaccaard2">
            <a:extLst>
              <a:ext uri="{FF2B5EF4-FFF2-40B4-BE49-F238E27FC236}">
                <a16:creationId xmlns="" xmlns:a16="http://schemas.microsoft.com/office/drawing/2014/main" id="{9877C5E6-8E2B-4607-A48A-745F79963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41" y="4422633"/>
            <a:ext cx="5165235" cy="206609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jaccard similarity">
            <a:extLst>
              <a:ext uri="{FF2B5EF4-FFF2-40B4-BE49-F238E27FC236}">
                <a16:creationId xmlns="" xmlns:a16="http://schemas.microsoft.com/office/drawing/2014/main" id="{B5E01AA1-F087-49BD-A112-DE743CCE0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314" y="1851976"/>
            <a:ext cx="2430504" cy="9737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jaccard similarity">
            <a:extLst>
              <a:ext uri="{FF2B5EF4-FFF2-40B4-BE49-F238E27FC236}">
                <a16:creationId xmlns="" xmlns:a16="http://schemas.microsoft.com/office/drawing/2014/main" id="{324A32C4-684C-4853-93F8-3FA0F9C7A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7502" y="2909398"/>
            <a:ext cx="4799597" cy="173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3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Jaccard</a:t>
            </a:r>
            <a:r>
              <a:rPr lang="zh-CN" altLang="en-US" dirty="0"/>
              <a:t>相似度</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303342" cy="1844288"/>
          </a:xfrm>
        </p:spPr>
        <p:txBody>
          <a:bodyPr>
            <a:normAutofit/>
          </a:bodyPr>
          <a:lstStyle/>
          <a:p>
            <a:r>
              <a:rPr lang="en-US" altLang="zh-CN" dirty="0"/>
              <a:t>Jaccard</a:t>
            </a:r>
            <a:r>
              <a:rPr lang="zh-CN" altLang="en-US" dirty="0"/>
              <a:t>相似度描述两个集合中相似元素占元素总数的比例。</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081198"/>
            <a:ext cx="6084888" cy="2118127"/>
          </a:xfrm>
        </p:spPr>
        <p:txBody>
          <a:bodyPr/>
          <a:lstStyle/>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那么，可以有哪些方法来定义集合以及其中的元素呢：</a:t>
            </a:r>
            <a:endParaRPr lang="en-AU" altLang="zh-CN" sz="1800" dirty="0">
              <a:latin typeface="Microsoft YaHei" panose="020B0503020204020204" pitchFamily="34" charset="-122"/>
              <a:ea typeface="Microsoft YaHei" panose="020B0503020204020204" pitchFamily="34" charset="-122"/>
            </a:endParaRPr>
          </a:p>
          <a:p>
            <a:pPr marL="517525" indent="-1714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节点特征：拥有的标签，拥有的属性，属性的值</a:t>
            </a:r>
            <a:endParaRPr lang="en-AU" altLang="zh-CN" sz="1800" dirty="0">
              <a:latin typeface="Microsoft YaHei" panose="020B0503020204020204" pitchFamily="34" charset="-122"/>
              <a:ea typeface="Microsoft YaHei" panose="020B0503020204020204" pitchFamily="34" charset="-122"/>
            </a:endParaRPr>
          </a:p>
          <a:p>
            <a:pPr marL="517525" indent="-1714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关系特征：关系的类型，关系的属性，属性的值</a:t>
            </a:r>
            <a:endParaRPr lang="en-AU" altLang="zh-CN" sz="1800" dirty="0">
              <a:latin typeface="Microsoft YaHei" panose="020B0503020204020204" pitchFamily="34" charset="-122"/>
              <a:ea typeface="Microsoft YaHei" panose="020B0503020204020204" pitchFamily="34" charset="-122"/>
            </a:endParaRPr>
          </a:p>
          <a:p>
            <a:pPr marL="517525" indent="-1714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结构：节点的</a:t>
            </a:r>
            <a:r>
              <a:rPr lang="en-US" altLang="zh-CN" sz="1800" dirty="0">
                <a:latin typeface="Microsoft YaHei" panose="020B0503020204020204" pitchFamily="34" charset="-122"/>
                <a:ea typeface="Microsoft YaHei" panose="020B0503020204020204" pitchFamily="34" charset="-122"/>
              </a:rPr>
              <a:t>k-</a:t>
            </a:r>
            <a:r>
              <a:rPr lang="zh-CN" altLang="en-US" sz="1800" dirty="0">
                <a:latin typeface="Microsoft YaHei" panose="020B0503020204020204" pitchFamily="34" charset="-122"/>
                <a:ea typeface="Microsoft YaHei" panose="020B0503020204020204" pitchFamily="34" charset="-122"/>
              </a:rPr>
              <a:t>度邻居</a:t>
            </a:r>
            <a:r>
              <a:rPr lang="en-AU" altLang="zh-CN" sz="1800" dirty="0">
                <a:latin typeface="Microsoft YaHei" panose="020B0503020204020204" pitchFamily="34" charset="-122"/>
                <a:ea typeface="Microsoft YaHei" panose="020B0503020204020204" pitchFamily="34" charset="-122"/>
              </a:rPr>
              <a:t>(k </a:t>
            </a:r>
            <a:r>
              <a:rPr lang="en-AU" altLang="zh-CN" sz="1800" dirty="0">
                <a:latin typeface="Microsoft YaHei" panose="020B0503020204020204" pitchFamily="34" charset="-122"/>
                <a:ea typeface="Microsoft YaHei" panose="020B0503020204020204" pitchFamily="34" charset="-122"/>
                <a:sym typeface="Symbol" panose="05050102010706020507" pitchFamily="18" charset="2"/>
              </a:rPr>
              <a:t> 1)</a:t>
            </a:r>
            <a:r>
              <a:rPr lang="zh-CN" altLang="en-US" sz="1800" dirty="0">
                <a:latin typeface="Microsoft YaHei" panose="020B0503020204020204" pitchFamily="34" charset="-122"/>
                <a:ea typeface="Microsoft YaHei" panose="020B0503020204020204" pitchFamily="34" charset="-122"/>
                <a:sym typeface="Symbol" panose="05050102010706020507" pitchFamily="18" charset="2"/>
              </a:rPr>
              <a:t>，相同的入度和出度，拥有的关系类型和属性</a:t>
            </a:r>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517525" indent="-1714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sym typeface="Symbol" panose="05050102010706020507" pitchFamily="18" charset="2"/>
              </a:rPr>
              <a:t>指定距离内</a:t>
            </a:r>
            <a:r>
              <a:rPr lang="en-AU" altLang="zh-CN" sz="1800" dirty="0">
                <a:latin typeface="Microsoft YaHei" panose="020B0503020204020204" pitchFamily="34" charset="-122"/>
                <a:ea typeface="Microsoft YaHei" panose="020B0503020204020204" pitchFamily="34" charset="-122"/>
                <a:sym typeface="Symbol" panose="05050102010706020507" pitchFamily="18" charset="2"/>
              </a:rPr>
              <a:t>(</a:t>
            </a:r>
            <a:r>
              <a:rPr lang="zh-CN" altLang="en-US" sz="1800" dirty="0">
                <a:latin typeface="Microsoft YaHei" panose="020B0503020204020204" pitchFamily="34" charset="-122"/>
                <a:ea typeface="Microsoft YaHei" panose="020B0503020204020204" pitchFamily="34" charset="-122"/>
                <a:sym typeface="Symbol" panose="05050102010706020507" pitchFamily="18" charset="2"/>
              </a:rPr>
              <a:t>最短路径</a:t>
            </a:r>
            <a:r>
              <a:rPr lang="en-AU" altLang="zh-CN" sz="1800" dirty="0">
                <a:latin typeface="Microsoft YaHei" panose="020B0503020204020204" pitchFamily="34" charset="-122"/>
                <a:ea typeface="Microsoft YaHei" panose="020B0503020204020204" pitchFamily="34" charset="-122"/>
                <a:sym typeface="Symbol" panose="05050102010706020507" pitchFamily="18" charset="2"/>
              </a:rPr>
              <a:t>)</a:t>
            </a:r>
            <a:r>
              <a:rPr lang="zh-CN" altLang="en-US" sz="1800" dirty="0">
                <a:latin typeface="Microsoft YaHei" panose="020B0503020204020204" pitchFamily="34" charset="-122"/>
                <a:ea typeface="Microsoft YaHei" panose="020B0503020204020204" pitchFamily="34" charset="-122"/>
                <a:sym typeface="Symbol" panose="05050102010706020507" pitchFamily="18" charset="2"/>
              </a:rPr>
              <a:t>能够到达的其他节点</a:t>
            </a:r>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346075"/>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346075"/>
            <a:r>
              <a:rPr lang="en-AU" altLang="zh-CN" sz="1800" dirty="0">
                <a:latin typeface="Microsoft YaHei" panose="020B0503020204020204" pitchFamily="34" charset="-122"/>
                <a:ea typeface="Microsoft YaHei" panose="020B0503020204020204" pitchFamily="34" charset="-122"/>
                <a:sym typeface="Symbol" panose="05050102010706020507" pitchFamily="18" charset="2"/>
              </a:rPr>
              <a:t>Jaccard</a:t>
            </a:r>
            <a:r>
              <a:rPr lang="zh-CN" altLang="en-US" sz="1800" dirty="0">
                <a:latin typeface="Microsoft YaHei" panose="020B0503020204020204" pitchFamily="34" charset="-122"/>
                <a:ea typeface="Microsoft YaHei" panose="020B0503020204020204" pitchFamily="34" charset="-122"/>
                <a:sym typeface="Symbol" panose="05050102010706020507" pitchFamily="18" charset="2"/>
              </a:rPr>
              <a:t>相似度的计算过程有几种形式：</a:t>
            </a:r>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631825"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sym typeface="Symbol" panose="05050102010706020507" pitchFamily="18" charset="2"/>
              </a:rPr>
              <a:t>一对向量之间</a:t>
            </a:r>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346075"/>
            <a:r>
              <a:rPr lang="en-AU" altLang="zh-CN" sz="1600" dirty="0" err="1">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algo.similarity.jaccard</a:t>
            </a:r>
            <a:r>
              <a:rPr lang="en-AU" altLang="zh-CN" sz="1600" dirty="0">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(p1, p2, {config})</a:t>
            </a:r>
          </a:p>
          <a:p>
            <a:pPr marL="631825"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sym typeface="Symbol" panose="05050102010706020507" pitchFamily="18" charset="2"/>
              </a:rPr>
              <a:t>一个向量和其他向量之间</a:t>
            </a:r>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346075"/>
            <a:r>
              <a:rPr lang="en-AU" altLang="zh-CN" sz="1600" dirty="0" err="1">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algo.similarity.jaccard</a:t>
            </a:r>
            <a:r>
              <a:rPr lang="en-AU" altLang="zh-CN" sz="1600" dirty="0">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(p1, p2, {config})</a:t>
            </a:r>
            <a:endParaRPr lang="en-AU" altLang="zh-CN" sz="1600" dirty="0">
              <a:latin typeface="Microsoft YaHei" panose="020B0503020204020204" pitchFamily="34" charset="-122"/>
              <a:ea typeface="Microsoft YaHei" panose="020B0503020204020204" pitchFamily="34" charset="-122"/>
              <a:sym typeface="Symbol" panose="05050102010706020507" pitchFamily="18" charset="2"/>
            </a:endParaRPr>
          </a:p>
          <a:p>
            <a:pPr marL="631825"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sym typeface="Symbol" panose="05050102010706020507" pitchFamily="18" charset="2"/>
              </a:rPr>
              <a:t>所有可能向量对之间</a:t>
            </a:r>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346075"/>
            <a:r>
              <a:rPr lang="en-AU" altLang="zh-CN" sz="1600" dirty="0" err="1">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algo.similarity.jaccard.stream</a:t>
            </a:r>
            <a:r>
              <a:rPr lang="en-AU" altLang="zh-CN" sz="1600" dirty="0">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(data, {config})</a:t>
            </a:r>
          </a:p>
          <a:p>
            <a:pPr marL="346075"/>
            <a:r>
              <a:rPr lang="zh-CN" altLang="en-US" sz="1800" dirty="0">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其中</a:t>
            </a:r>
            <a:r>
              <a:rPr lang="en-AU" altLang="zh-CN" sz="1800" dirty="0">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data</a:t>
            </a:r>
            <a:r>
              <a:rPr lang="zh-CN" altLang="en-US" sz="1800" dirty="0">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的内容是</a:t>
            </a:r>
            <a:r>
              <a:rPr lang="en-AU" altLang="zh-CN" sz="1800" dirty="0">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 </a:t>
            </a:r>
          </a:p>
          <a:p>
            <a:pPr marL="346075"/>
            <a:r>
              <a:rPr lang="nl-NL" altLang="zh-CN" sz="1800" dirty="0">
                <a:latin typeface="Courier New" panose="02070309020205020404" pitchFamily="49" charset="0"/>
                <a:ea typeface="Microsoft YaHei" panose="020B0503020204020204" pitchFamily="34" charset="-122"/>
                <a:cs typeface="Courier New" panose="02070309020205020404" pitchFamily="49" charset="0"/>
                <a:sym typeface="Symbol" panose="05050102010706020507" pitchFamily="18" charset="2"/>
              </a:rPr>
              <a:t>{item: nodeId, categories: [nodeId, nodeId,nodeId]}</a:t>
            </a:r>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346075"/>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631825" indent="-285750">
              <a:buFont typeface="Arial" panose="020B0604020202020204" pitchFamily="34" charset="0"/>
              <a:buChar char="•"/>
            </a:pPr>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517525" indent="-171450">
              <a:buFont typeface="Arial" panose="020B0604020202020204" pitchFamily="34" charset="0"/>
              <a:buChar char="•"/>
            </a:pPr>
            <a:endParaRPr lang="en-AU" altLang="zh-CN" sz="1800" dirty="0">
              <a:latin typeface="Microsoft YaHei" panose="020B0503020204020204" pitchFamily="34" charset="-122"/>
              <a:ea typeface="Microsoft YaHei" panose="020B0503020204020204" pitchFamily="34" charset="-122"/>
            </a:endParaRPr>
          </a:p>
          <a:p>
            <a:pPr marL="517525" indent="-171450">
              <a:buFont typeface="Arial" panose="020B0604020202020204" pitchFamily="34" charset="0"/>
              <a:buChar char="•"/>
            </a:pPr>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65434"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35503639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Jaccard</a:t>
            </a:r>
            <a:r>
              <a:rPr lang="zh-CN" altLang="en-US" dirty="0"/>
              <a:t>相似度</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303342" cy="1844288"/>
          </a:xfrm>
        </p:spPr>
        <p:txBody>
          <a:bodyPr>
            <a:normAutofit/>
          </a:bodyPr>
          <a:lstStyle/>
          <a:p>
            <a:r>
              <a:rPr lang="en-US" altLang="zh-CN" dirty="0"/>
              <a:t>Jaccard</a:t>
            </a:r>
            <a:r>
              <a:rPr lang="zh-CN" altLang="en-US" dirty="0"/>
              <a:t>相似度描述两个集合中相似元素占元素总数的比例。</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081198"/>
            <a:ext cx="6084888" cy="461665"/>
          </a:xfrm>
        </p:spPr>
        <p:txBody>
          <a:bodyPr/>
          <a:lstStyle/>
          <a:p>
            <a:r>
              <a:rPr lang="en-AU" altLang="zh-CN"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{config}</a:t>
            </a:r>
            <a:r>
              <a:rPr lang="zh-CN" altLang="en-US" sz="1800" dirty="0">
                <a:latin typeface="Microsoft YaHei" panose="020B0503020204020204" pitchFamily="34" charset="-122"/>
                <a:ea typeface="Microsoft YaHei" panose="020B0503020204020204" pitchFamily="34" charset="-122"/>
              </a:rPr>
              <a:t>可配置参数包括以下内容：</a:t>
            </a:r>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a:p>
            <a:pPr marL="346075"/>
            <a:endParaRPr lang="en-AU" altLang="zh-CN" sz="1800" dirty="0">
              <a:latin typeface="Microsoft YaHei" panose="020B0503020204020204" pitchFamily="34" charset="-122"/>
              <a:ea typeface="Microsoft YaHei" panose="020B0503020204020204" pitchFamily="34" charset="-122"/>
              <a:sym typeface="Symbol" panose="05050102010706020507" pitchFamily="18" charset="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65434"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graphicFrame>
        <p:nvGraphicFramePr>
          <p:cNvPr id="2" name="Table 1">
            <a:extLst>
              <a:ext uri="{FF2B5EF4-FFF2-40B4-BE49-F238E27FC236}">
                <a16:creationId xmlns="" xmlns:a16="http://schemas.microsoft.com/office/drawing/2014/main" id="{6C189E51-992A-4C09-BAA1-3A82D61057E2}"/>
              </a:ext>
            </a:extLst>
          </p:cNvPr>
          <p:cNvGraphicFramePr>
            <a:graphicFrameLocks noGrp="1"/>
          </p:cNvGraphicFramePr>
          <p:nvPr>
            <p:extLst>
              <p:ext uri="{D42A27DB-BD31-4B8C-83A1-F6EECF244321}">
                <p14:modId xmlns:p14="http://schemas.microsoft.com/office/powerpoint/2010/main" val="4264224448"/>
              </p:ext>
            </p:extLst>
          </p:nvPr>
        </p:nvGraphicFramePr>
        <p:xfrm>
          <a:off x="4911332" y="1542863"/>
          <a:ext cx="7106985" cy="4301369"/>
        </p:xfrm>
        <a:graphic>
          <a:graphicData uri="http://schemas.openxmlformats.org/drawingml/2006/table">
            <a:tbl>
              <a:tblPr/>
              <a:tblGrid>
                <a:gridCol w="1347228">
                  <a:extLst>
                    <a:ext uri="{9D8B030D-6E8A-4147-A177-3AD203B41FA5}">
                      <a16:colId xmlns="" xmlns:a16="http://schemas.microsoft.com/office/drawing/2014/main" val="2521863703"/>
                    </a:ext>
                  </a:extLst>
                </a:gridCol>
                <a:gridCol w="609600">
                  <a:extLst>
                    <a:ext uri="{9D8B030D-6E8A-4147-A177-3AD203B41FA5}">
                      <a16:colId xmlns="" xmlns:a16="http://schemas.microsoft.com/office/drawing/2014/main" val="2291367170"/>
                    </a:ext>
                  </a:extLst>
                </a:gridCol>
                <a:gridCol w="928612">
                  <a:extLst>
                    <a:ext uri="{9D8B030D-6E8A-4147-A177-3AD203B41FA5}">
                      <a16:colId xmlns="" xmlns:a16="http://schemas.microsoft.com/office/drawing/2014/main" val="3048562516"/>
                    </a:ext>
                  </a:extLst>
                </a:gridCol>
                <a:gridCol w="579120">
                  <a:extLst>
                    <a:ext uri="{9D8B030D-6E8A-4147-A177-3AD203B41FA5}">
                      <a16:colId xmlns="" xmlns:a16="http://schemas.microsoft.com/office/drawing/2014/main" val="2651513905"/>
                    </a:ext>
                  </a:extLst>
                </a:gridCol>
                <a:gridCol w="3642425">
                  <a:extLst>
                    <a:ext uri="{9D8B030D-6E8A-4147-A177-3AD203B41FA5}">
                      <a16:colId xmlns="" xmlns:a16="http://schemas.microsoft.com/office/drawing/2014/main" val="3580107477"/>
                    </a:ext>
                  </a:extLst>
                </a:gridCol>
              </a:tblGrid>
              <a:tr h="233678">
                <a:tc>
                  <a:txBody>
                    <a:bodyPr/>
                    <a:lstStyle/>
                    <a:p>
                      <a:pPr algn="l" fontAlgn="t"/>
                      <a:r>
                        <a:rPr lang="zh-CN" altLang="en-US" sz="1400" b="1" dirty="0">
                          <a:solidFill>
                            <a:srgbClr val="222222"/>
                          </a:solidFill>
                          <a:effectLst/>
                        </a:rPr>
                        <a:t>参数名</a:t>
                      </a:r>
                      <a:endParaRPr lang="en-AU" sz="1400" b="1" dirty="0">
                        <a:solidFill>
                          <a:srgbClr val="222222"/>
                        </a:solidFill>
                        <a:effectLst/>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600128"/>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222222"/>
                          </a:solidFill>
                          <a:effectLst/>
                        </a:rPr>
                        <a:t>类型</a:t>
                      </a:r>
                      <a:endParaRPr lang="en-AU" sz="1400" b="1" dirty="0">
                        <a:solidFill>
                          <a:srgbClr val="222222"/>
                        </a:solidFill>
                        <a:effectLst/>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400E28"/>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222222"/>
                          </a:solidFill>
                          <a:effectLst/>
                        </a:rPr>
                        <a:t>缺省值</a:t>
                      </a:r>
                      <a:endParaRPr lang="en-AU" sz="1400" b="1" dirty="0">
                        <a:solidFill>
                          <a:srgbClr val="222222"/>
                        </a:solidFill>
                        <a:effectLst/>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400E28"/>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222222"/>
                          </a:solidFill>
                          <a:effectLst/>
                        </a:rPr>
                        <a:t>可选</a:t>
                      </a:r>
                      <a:r>
                        <a:rPr lang="en-AU" altLang="zh-CN" sz="1400" b="1" dirty="0">
                          <a:solidFill>
                            <a:srgbClr val="222222"/>
                          </a:solidFill>
                          <a:effectLst/>
                        </a:rPr>
                        <a:t>?</a:t>
                      </a:r>
                      <a:endParaRPr lang="en-AU" sz="1400" b="1" dirty="0">
                        <a:solidFill>
                          <a:srgbClr val="222222"/>
                        </a:solidFill>
                        <a:effectLst/>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00D927"/>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222222"/>
                          </a:solidFill>
                          <a:effectLst/>
                        </a:rPr>
                        <a:t>说明</a:t>
                      </a:r>
                      <a:endParaRPr lang="en-AU" sz="1400" b="1" dirty="0">
                        <a:solidFill>
                          <a:srgbClr val="222222"/>
                        </a:solidFill>
                        <a:effectLst/>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400E28"/>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2612126961"/>
                  </a:ext>
                </a:extLst>
              </a:tr>
              <a:tr h="434032">
                <a:tc>
                  <a:txBody>
                    <a:bodyPr/>
                    <a:lstStyle/>
                    <a:p>
                      <a:pPr algn="l" fontAlgn="t"/>
                      <a:r>
                        <a:rPr lang="en-AU" sz="1400" dirty="0">
                          <a:solidFill>
                            <a:srgbClr val="222222"/>
                          </a:solidFill>
                          <a:effectLst/>
                          <a:latin typeface="Open Sans" panose="020B0606030504020204" pitchFamily="34" charset="0"/>
                        </a:rPr>
                        <a:t>data</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list</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null</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no</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zh-CN" sz="1400" dirty="0">
                          <a:solidFill>
                            <a:srgbClr val="222222"/>
                          </a:solidFill>
                          <a:effectLst/>
                          <a:latin typeface="Open Sans" panose="020B0606030504020204" pitchFamily="34" charset="0"/>
                        </a:rPr>
                        <a:t>Java M</a:t>
                      </a:r>
                      <a:r>
                        <a:rPr lang="en-US" sz="1400" dirty="0">
                          <a:solidFill>
                            <a:srgbClr val="222222"/>
                          </a:solidFill>
                          <a:effectLst/>
                          <a:latin typeface="Open Sans" panose="020B0606030504020204" pitchFamily="34" charset="0"/>
                        </a:rPr>
                        <a:t>ap</a:t>
                      </a:r>
                      <a:r>
                        <a:rPr lang="zh-CN" altLang="en-US" sz="1400" dirty="0">
                          <a:solidFill>
                            <a:srgbClr val="222222"/>
                          </a:solidFill>
                          <a:effectLst/>
                          <a:latin typeface="Open Sans" panose="020B0606030504020204" pitchFamily="34" charset="0"/>
                        </a:rPr>
                        <a:t>类型列表，格式为：</a:t>
                      </a:r>
                      <a:r>
                        <a:rPr lang="en-US" sz="1400" dirty="0">
                          <a:solidFill>
                            <a:srgbClr val="222222"/>
                          </a:solidFill>
                          <a:effectLst/>
                          <a:latin typeface="Open Sans" panose="020B0606030504020204" pitchFamily="34" charset="0"/>
                        </a:rPr>
                        <a:t>{item: </a:t>
                      </a:r>
                      <a:r>
                        <a:rPr lang="en-US" sz="1400" dirty="0" err="1">
                          <a:solidFill>
                            <a:srgbClr val="222222"/>
                          </a:solidFill>
                          <a:effectLst/>
                          <a:latin typeface="Open Sans" panose="020B0606030504020204" pitchFamily="34" charset="0"/>
                        </a:rPr>
                        <a:t>nodeId</a:t>
                      </a:r>
                      <a:r>
                        <a:rPr lang="en-US" sz="1400" dirty="0">
                          <a:solidFill>
                            <a:srgbClr val="222222"/>
                          </a:solidFill>
                          <a:effectLst/>
                          <a:latin typeface="Open Sans" panose="020B0606030504020204" pitchFamily="34" charset="0"/>
                        </a:rPr>
                        <a:t>, categories: [</a:t>
                      </a:r>
                      <a:r>
                        <a:rPr lang="en-US" sz="1400" dirty="0" err="1">
                          <a:solidFill>
                            <a:srgbClr val="222222"/>
                          </a:solidFill>
                          <a:effectLst/>
                          <a:latin typeface="Open Sans" panose="020B0606030504020204" pitchFamily="34" charset="0"/>
                        </a:rPr>
                        <a:t>nodeId</a:t>
                      </a:r>
                      <a:r>
                        <a:rPr lang="en-US" sz="1400" dirty="0">
                          <a:solidFill>
                            <a:srgbClr val="222222"/>
                          </a:solidFill>
                          <a:effectLst/>
                          <a:latin typeface="Open Sans" panose="020B0606030504020204" pitchFamily="34" charset="0"/>
                        </a:rPr>
                        <a:t>, </a:t>
                      </a:r>
                      <a:r>
                        <a:rPr lang="en-US" sz="1400" dirty="0" err="1">
                          <a:solidFill>
                            <a:srgbClr val="222222"/>
                          </a:solidFill>
                          <a:effectLst/>
                          <a:latin typeface="Open Sans" panose="020B0606030504020204" pitchFamily="34" charset="0"/>
                        </a:rPr>
                        <a:t>nodeId</a:t>
                      </a:r>
                      <a:r>
                        <a:rPr lang="en-US" sz="1400" dirty="0">
                          <a:solidFill>
                            <a:srgbClr val="222222"/>
                          </a:solidFill>
                          <a:effectLst/>
                          <a:latin typeface="Open Sans" panose="020B0606030504020204" pitchFamily="34" charset="0"/>
                        </a:rPr>
                        <a:t>, </a:t>
                      </a:r>
                      <a:r>
                        <a:rPr lang="en-US" sz="1400" dirty="0" err="1">
                          <a:solidFill>
                            <a:srgbClr val="222222"/>
                          </a:solidFill>
                          <a:effectLst/>
                          <a:latin typeface="Open Sans" panose="020B0606030504020204" pitchFamily="34" charset="0"/>
                        </a:rPr>
                        <a:t>nodeId</a:t>
                      </a:r>
                      <a:r>
                        <a:rPr lang="en-US" sz="1400" dirty="0">
                          <a:solidFill>
                            <a:srgbClr val="222222"/>
                          </a:solidFill>
                          <a:effectLst/>
                          <a:latin typeface="Open Sans" panose="020B0606030504020204" pitchFamily="34" charset="0"/>
                        </a:rPr>
                        <a:t>]}</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283387505"/>
                  </a:ext>
                </a:extLst>
              </a:tr>
              <a:tr h="284610">
                <a:tc>
                  <a:txBody>
                    <a:bodyPr/>
                    <a:lstStyle/>
                    <a:p>
                      <a:pPr algn="l" fontAlgn="t"/>
                      <a:r>
                        <a:rPr lang="en-AU" sz="1400" dirty="0">
                          <a:solidFill>
                            <a:srgbClr val="222222"/>
                          </a:solidFill>
                          <a:effectLst/>
                          <a:latin typeface="Open Sans" panose="020B0606030504020204" pitchFamily="34" charset="0"/>
                        </a:rPr>
                        <a:t>top</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int</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0</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返回的结果数。</a:t>
                      </a:r>
                      <a:r>
                        <a:rPr lang="en-US" sz="1400" dirty="0">
                          <a:solidFill>
                            <a:srgbClr val="222222"/>
                          </a:solidFill>
                          <a:effectLst/>
                          <a:latin typeface="Open Sans" panose="020B0606030504020204" pitchFamily="34" charset="0"/>
                        </a:rPr>
                        <a:t>0 </a:t>
                      </a:r>
                      <a:r>
                        <a:rPr lang="zh-CN" altLang="en-US" sz="1400" dirty="0">
                          <a:solidFill>
                            <a:srgbClr val="222222"/>
                          </a:solidFill>
                          <a:effectLst/>
                          <a:latin typeface="Open Sans" panose="020B0606030504020204" pitchFamily="34" charset="0"/>
                        </a:rPr>
                        <a:t>表示返回所有结果。</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92663005"/>
                  </a:ext>
                </a:extLst>
              </a:tr>
              <a:tr h="270137">
                <a:tc>
                  <a:txBody>
                    <a:bodyPr/>
                    <a:lstStyle/>
                    <a:p>
                      <a:pPr algn="l" fontAlgn="t"/>
                      <a:r>
                        <a:rPr lang="en-AU" sz="1400" dirty="0" err="1">
                          <a:solidFill>
                            <a:srgbClr val="222222"/>
                          </a:solidFill>
                          <a:effectLst/>
                          <a:latin typeface="Open Sans" panose="020B0606030504020204" pitchFamily="34" charset="0"/>
                        </a:rPr>
                        <a:t>topK</a:t>
                      </a:r>
                      <a:endParaRPr lang="en-AU"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int</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0</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对</a:t>
                      </a:r>
                      <a:r>
                        <a:rPr lang="zh-CN" altLang="en-US" sz="1400">
                          <a:solidFill>
                            <a:srgbClr val="222222"/>
                          </a:solidFill>
                          <a:effectLst/>
                          <a:latin typeface="Open Sans" panose="020B0606030504020204" pitchFamily="34" charset="0"/>
                        </a:rPr>
                        <a:t>每个节点而</a:t>
                      </a:r>
                      <a:r>
                        <a:rPr lang="zh-CN" altLang="en-US" sz="1400" dirty="0">
                          <a:solidFill>
                            <a:srgbClr val="222222"/>
                          </a:solidFill>
                          <a:effectLst/>
                          <a:latin typeface="Open Sans" panose="020B0606030504020204" pitchFamily="34" charset="0"/>
                        </a:rPr>
                        <a:t>言返回的结果数。</a:t>
                      </a:r>
                      <a:r>
                        <a:rPr lang="en-US" sz="1400" dirty="0">
                          <a:solidFill>
                            <a:srgbClr val="222222"/>
                          </a:solidFill>
                          <a:effectLst/>
                          <a:latin typeface="Open Sans" panose="020B0606030504020204" pitchFamily="34" charset="0"/>
                        </a:rPr>
                        <a:t>0 </a:t>
                      </a:r>
                      <a:r>
                        <a:rPr lang="zh-CN" altLang="en-US" sz="1400" dirty="0">
                          <a:solidFill>
                            <a:srgbClr val="222222"/>
                          </a:solidFill>
                          <a:effectLst/>
                          <a:latin typeface="Open Sans" panose="020B0606030504020204" pitchFamily="34" charset="0"/>
                        </a:rPr>
                        <a:t>表示返回所有结果。</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410414418"/>
                  </a:ext>
                </a:extLst>
              </a:tr>
              <a:tr h="278503">
                <a:tc>
                  <a:txBody>
                    <a:bodyPr/>
                    <a:lstStyle/>
                    <a:p>
                      <a:pPr algn="l" fontAlgn="t"/>
                      <a:r>
                        <a:rPr lang="en-AU" sz="1400">
                          <a:solidFill>
                            <a:srgbClr val="222222"/>
                          </a:solidFill>
                          <a:effectLst/>
                          <a:latin typeface="Open Sans" panose="020B0606030504020204" pitchFamily="34" charset="0"/>
                        </a:rPr>
                        <a:t>similarityCutoff</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int</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-1</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dirty="0">
                          <a:solidFill>
                            <a:srgbClr val="222222"/>
                          </a:solidFill>
                          <a:effectLst/>
                          <a:latin typeface="Open Sans" panose="020B0606030504020204" pitchFamily="34" charset="0"/>
                        </a:rPr>
                        <a:t>Jaccard</a:t>
                      </a:r>
                      <a:r>
                        <a:rPr lang="zh-CN" altLang="en-US" sz="1400" dirty="0">
                          <a:solidFill>
                            <a:srgbClr val="222222"/>
                          </a:solidFill>
                          <a:effectLst/>
                          <a:latin typeface="Open Sans" panose="020B0606030504020204" pitchFamily="34" charset="0"/>
                        </a:rPr>
                        <a:t>相似度的阈值。小于该值的结果不被返回。</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548612501"/>
                  </a:ext>
                </a:extLst>
              </a:tr>
              <a:tr h="396655">
                <a:tc>
                  <a:txBody>
                    <a:bodyPr/>
                    <a:lstStyle/>
                    <a:p>
                      <a:pPr algn="l" fontAlgn="t"/>
                      <a:r>
                        <a:rPr lang="en-AU" sz="1400">
                          <a:solidFill>
                            <a:srgbClr val="222222"/>
                          </a:solidFill>
                          <a:effectLst/>
                          <a:latin typeface="Open Sans" panose="020B0606030504020204" pitchFamily="34" charset="0"/>
                        </a:rPr>
                        <a:t>degreeCutoff</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int</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0</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目标</a:t>
                      </a:r>
                      <a:r>
                        <a:rPr lang="en-AU" altLang="zh-CN" sz="1400" dirty="0">
                          <a:solidFill>
                            <a:srgbClr val="222222"/>
                          </a:solidFill>
                          <a:effectLst/>
                          <a:latin typeface="Open Sans" panose="020B0606030504020204" pitchFamily="34" charset="0"/>
                        </a:rPr>
                        <a:t>(</a:t>
                      </a:r>
                      <a:r>
                        <a:rPr lang="en-US" sz="1400" dirty="0" err="1">
                          <a:solidFill>
                            <a:srgbClr val="222222"/>
                          </a:solidFill>
                          <a:effectLst/>
                          <a:latin typeface="Open Sans" panose="020B0606030504020204" pitchFamily="34" charset="0"/>
                        </a:rPr>
                        <a:t>targetIds</a:t>
                      </a:r>
                      <a:r>
                        <a:rPr lang="en-US" sz="1400" dirty="0">
                          <a:solidFill>
                            <a:srgbClr val="222222"/>
                          </a:solidFill>
                          <a:effectLst/>
                          <a:latin typeface="Open Sans" panose="020B0606030504020204" pitchFamily="34" charset="0"/>
                        </a:rPr>
                        <a:t>)</a:t>
                      </a:r>
                      <a:r>
                        <a:rPr lang="zh-CN" altLang="en-US" sz="1400" dirty="0">
                          <a:solidFill>
                            <a:srgbClr val="222222"/>
                          </a:solidFill>
                          <a:effectLst/>
                          <a:latin typeface="Open Sans" panose="020B0606030504020204" pitchFamily="34" charset="0"/>
                        </a:rPr>
                        <a:t>列表的最小元素数。小于该值则目标列表不会被计算。</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671020206"/>
                  </a:ext>
                </a:extLst>
              </a:tr>
              <a:tr h="186340">
                <a:tc>
                  <a:txBody>
                    <a:bodyPr/>
                    <a:lstStyle/>
                    <a:p>
                      <a:pPr algn="l" fontAlgn="t"/>
                      <a:r>
                        <a:rPr lang="en-AU" sz="1400">
                          <a:solidFill>
                            <a:srgbClr val="222222"/>
                          </a:solidFill>
                          <a:effectLst/>
                          <a:latin typeface="Open Sans" panose="020B0606030504020204" pitchFamily="34" charset="0"/>
                        </a:rPr>
                        <a:t>concurrency</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int</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可用</a:t>
                      </a:r>
                      <a:r>
                        <a:rPr lang="en-AU" sz="1400" dirty="0">
                          <a:solidFill>
                            <a:srgbClr val="222222"/>
                          </a:solidFill>
                          <a:effectLst/>
                          <a:latin typeface="Open Sans" panose="020B0606030504020204" pitchFamily="34" charset="0"/>
                        </a:rPr>
                        <a:t>CPU</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并发线程数</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2639684798"/>
                  </a:ext>
                </a:extLst>
              </a:tr>
              <a:tr h="204250">
                <a:tc>
                  <a:txBody>
                    <a:bodyPr/>
                    <a:lstStyle/>
                    <a:p>
                      <a:pPr algn="l" fontAlgn="t"/>
                      <a:r>
                        <a:rPr lang="en-AU" sz="1400">
                          <a:solidFill>
                            <a:srgbClr val="222222"/>
                          </a:solidFill>
                          <a:effectLst/>
                          <a:latin typeface="Open Sans" panose="020B0606030504020204" pitchFamily="34" charset="0"/>
                        </a:rPr>
                        <a:t>write</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boolean</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false</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是否保存结果到节点属性</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821560226"/>
                  </a:ext>
                </a:extLst>
              </a:tr>
              <a:tr h="204250">
                <a:tc>
                  <a:txBody>
                    <a:bodyPr/>
                    <a:lstStyle/>
                    <a:p>
                      <a:pPr algn="l" fontAlgn="t"/>
                      <a:r>
                        <a:rPr lang="en-AU" sz="1400">
                          <a:solidFill>
                            <a:srgbClr val="222222"/>
                          </a:solidFill>
                          <a:effectLst/>
                          <a:latin typeface="Open Sans" panose="020B0606030504020204" pitchFamily="34" charset="0"/>
                        </a:rPr>
                        <a:t>writeBatchSize</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int</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10000</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保存结果到节点属性时的事务大小</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2431098114"/>
                  </a:ext>
                </a:extLst>
              </a:tr>
              <a:tr h="359913">
                <a:tc>
                  <a:txBody>
                    <a:bodyPr/>
                    <a:lstStyle/>
                    <a:p>
                      <a:pPr algn="l" fontAlgn="t"/>
                      <a:r>
                        <a:rPr lang="en-AU" sz="1400">
                          <a:solidFill>
                            <a:srgbClr val="222222"/>
                          </a:solidFill>
                          <a:effectLst/>
                          <a:latin typeface="Open Sans" panose="020B0606030504020204" pitchFamily="34" charset="0"/>
                        </a:rPr>
                        <a:t>writeRelationshipType</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string</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SIMILAR</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如果保存结果，那么这个参数指定关系类型名</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468986342"/>
                  </a:ext>
                </a:extLst>
              </a:tr>
              <a:tr h="242547">
                <a:tc>
                  <a:txBody>
                    <a:bodyPr/>
                    <a:lstStyle/>
                    <a:p>
                      <a:pPr algn="l" fontAlgn="t"/>
                      <a:r>
                        <a:rPr lang="en-AU" sz="1400">
                          <a:solidFill>
                            <a:srgbClr val="222222"/>
                          </a:solidFill>
                          <a:effectLst/>
                          <a:latin typeface="Open Sans" panose="020B0606030504020204" pitchFamily="34" charset="0"/>
                        </a:rPr>
                        <a:t>writeProperty</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string</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score</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如果保存结果，那么这个参数指定节点属性名</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443913586"/>
                  </a:ext>
                </a:extLst>
              </a:tr>
              <a:tr h="229164">
                <a:tc>
                  <a:txBody>
                    <a:bodyPr/>
                    <a:lstStyle/>
                    <a:p>
                      <a:pPr algn="l" fontAlgn="t"/>
                      <a:r>
                        <a:rPr lang="en-AU" sz="1400">
                          <a:solidFill>
                            <a:srgbClr val="222222"/>
                          </a:solidFill>
                          <a:effectLst/>
                          <a:latin typeface="Open Sans" panose="020B0606030504020204" pitchFamily="34" charset="0"/>
                        </a:rPr>
                        <a:t>sourceIds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long[]</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null</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源节点的数据库</a:t>
                      </a:r>
                      <a:r>
                        <a:rPr lang="en-US" sz="1400" dirty="0">
                          <a:solidFill>
                            <a:srgbClr val="222222"/>
                          </a:solidFill>
                          <a:effectLst/>
                          <a:latin typeface="Open Sans" panose="020B0606030504020204" pitchFamily="34" charset="0"/>
                        </a:rPr>
                        <a:t>id</a:t>
                      </a:r>
                      <a:r>
                        <a:rPr lang="zh-CN" altLang="en-US" sz="1400" dirty="0">
                          <a:solidFill>
                            <a:srgbClr val="222222"/>
                          </a:solidFill>
                          <a:effectLst/>
                          <a:latin typeface="Open Sans" panose="020B0606030504020204" pitchFamily="34" charset="0"/>
                        </a:rPr>
                        <a:t>集合。</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001073119"/>
                  </a:ext>
                </a:extLst>
              </a:tr>
              <a:tr h="391761">
                <a:tc>
                  <a:txBody>
                    <a:bodyPr/>
                    <a:lstStyle/>
                    <a:p>
                      <a:pPr algn="l" fontAlgn="t"/>
                      <a:r>
                        <a:rPr lang="en-AU" sz="1400">
                          <a:solidFill>
                            <a:srgbClr val="222222"/>
                          </a:solidFill>
                          <a:effectLst/>
                          <a:latin typeface="Open Sans" panose="020B0606030504020204" pitchFamily="34" charset="0"/>
                        </a:rPr>
                        <a:t>targetIds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long[]</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null</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yes</a:t>
                      </a: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目标节点的数据库</a:t>
                      </a:r>
                      <a:r>
                        <a:rPr lang="en-AU" altLang="zh-CN" sz="1400" dirty="0">
                          <a:solidFill>
                            <a:srgbClr val="222222"/>
                          </a:solidFill>
                          <a:effectLst/>
                          <a:latin typeface="Open Sans" panose="020B0606030504020204" pitchFamily="34" charset="0"/>
                        </a:rPr>
                        <a:t>id</a:t>
                      </a:r>
                      <a:r>
                        <a:rPr lang="zh-CN" altLang="en-US" sz="1400" dirty="0">
                          <a:solidFill>
                            <a:srgbClr val="222222"/>
                          </a:solidFill>
                          <a:effectLst/>
                          <a:latin typeface="Open Sans" panose="020B0606030504020204" pitchFamily="34" charset="0"/>
                        </a:rPr>
                        <a:t>集合。相似度是计算源节点和目标节点之间的相似度。</a:t>
                      </a:r>
                      <a:endParaRPr lang="en-US" sz="1400" dirty="0">
                        <a:solidFill>
                          <a:srgbClr val="222222"/>
                        </a:solidFill>
                        <a:effectLst/>
                        <a:latin typeface="Open Sans" panose="020B0606030504020204" pitchFamily="34" charset="0"/>
                      </a:endParaRPr>
                    </a:p>
                  </a:txBody>
                  <a:tcPr marL="12329" marR="12329" marT="6165" marB="6165">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3788829716"/>
                  </a:ext>
                </a:extLst>
              </a:tr>
            </a:tbl>
          </a:graphicData>
        </a:graphic>
      </p:graphicFrame>
    </p:spTree>
    <p:extLst>
      <p:ext uri="{BB962C8B-B14F-4D97-AF65-F5344CB8AC3E}">
        <p14:creationId xmlns:p14="http://schemas.microsoft.com/office/powerpoint/2010/main" val="230137149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3 – </a:t>
            </a:r>
            <a:r>
              <a:rPr lang="zh-CN" altLang="en-US" dirty="0"/>
              <a:t>重叠相似度</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303342" cy="1844288"/>
          </a:xfrm>
        </p:spPr>
        <p:txBody>
          <a:bodyPr>
            <a:normAutofit/>
          </a:bodyPr>
          <a:lstStyle/>
          <a:p>
            <a:r>
              <a:rPr lang="zh-CN" altLang="en-US" dirty="0"/>
              <a:t>与</a:t>
            </a:r>
            <a:r>
              <a:rPr lang="en-US" altLang="zh-CN" dirty="0"/>
              <a:t>Jaccard</a:t>
            </a:r>
            <a:r>
              <a:rPr lang="zh-CN" altLang="en-US" dirty="0"/>
              <a:t>相似度类似，重叠相似度根据两个集合中相似元素与较小的那个集合的元素数的比例计算相似度。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081198"/>
            <a:ext cx="6084888" cy="2118127"/>
          </a:xfrm>
        </p:spPr>
        <p:txBody>
          <a:bodyPr/>
          <a:lstStyle/>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重叠相似度与</a:t>
            </a:r>
            <a:r>
              <a:rPr lang="en-AU" altLang="zh-CN" sz="1800" dirty="0">
                <a:latin typeface="Microsoft YaHei" panose="020B0503020204020204" pitchFamily="34" charset="-122"/>
                <a:ea typeface="Microsoft YaHei" panose="020B0503020204020204" pitchFamily="34" charset="-122"/>
              </a:rPr>
              <a:t>Jaccard</a:t>
            </a:r>
            <a:r>
              <a:rPr lang="zh-CN" altLang="en-US" sz="1800" dirty="0">
                <a:latin typeface="Microsoft YaHei" panose="020B0503020204020204" pitchFamily="34" charset="-122"/>
                <a:ea typeface="Microsoft YaHei" panose="020B0503020204020204" pitchFamily="34" charset="-122"/>
              </a:rPr>
              <a:t>相似度类似，都是基于两个集合的重叠程度来定义相似度。所不同的是计算比例时使用的分母：</a:t>
            </a:r>
            <a:r>
              <a:rPr lang="en-AU" altLang="zh-CN" sz="1800" dirty="0">
                <a:latin typeface="Microsoft YaHei" panose="020B0503020204020204" pitchFamily="34" charset="-122"/>
                <a:ea typeface="Microsoft YaHei" panose="020B0503020204020204" pitchFamily="34" charset="-122"/>
              </a:rPr>
              <a:t>Jaccard</a:t>
            </a:r>
            <a:r>
              <a:rPr lang="zh-CN" altLang="en-US" sz="1800" dirty="0">
                <a:latin typeface="Microsoft YaHei" panose="020B0503020204020204" pitchFamily="34" charset="-122"/>
                <a:ea typeface="Microsoft YaHei" panose="020B0503020204020204" pitchFamily="34" charset="-122"/>
              </a:rPr>
              <a:t>相似度使用两个集合中</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不重复的</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元素总数，而重叠相似度则取</a:t>
            </a:r>
            <a:r>
              <a:rPr lang="zh-CN" altLang="en-US" sz="1800" dirty="0">
                <a:solidFill>
                  <a:srgbClr val="0070C0"/>
                </a:solidFill>
                <a:latin typeface="Microsoft YaHei" panose="020B0503020204020204" pitchFamily="34" charset="-122"/>
                <a:ea typeface="Microsoft YaHei" panose="020B0503020204020204" pitchFamily="34" charset="-122"/>
              </a:rPr>
              <a:t>较小的那个集合</a:t>
            </a:r>
            <a:r>
              <a:rPr lang="zh-CN" altLang="en-US" sz="1800" dirty="0">
                <a:latin typeface="Microsoft YaHei" panose="020B0503020204020204" pitchFamily="34" charset="-122"/>
                <a:ea typeface="Microsoft YaHei" panose="020B0503020204020204" pitchFamily="34" charset="-122"/>
              </a:rPr>
              <a:t>的元素数：</a:t>
            </a:r>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65434"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3" name="Picture 2">
            <a:extLst>
              <a:ext uri="{FF2B5EF4-FFF2-40B4-BE49-F238E27FC236}">
                <a16:creationId xmlns="" xmlns:a16="http://schemas.microsoft.com/office/drawing/2014/main" id="{A903703C-5938-4144-8617-C266F3ADAFD1}"/>
              </a:ext>
            </a:extLst>
          </p:cNvPr>
          <p:cNvPicPr>
            <a:picLocks noChangeAspect="1"/>
          </p:cNvPicPr>
          <p:nvPr/>
        </p:nvPicPr>
        <p:blipFill>
          <a:blip r:embed="rId3"/>
          <a:stretch>
            <a:fillRect/>
          </a:stretch>
        </p:blipFill>
        <p:spPr>
          <a:xfrm>
            <a:off x="6508760" y="2140261"/>
            <a:ext cx="3344177" cy="850322"/>
          </a:xfrm>
          <a:prstGeom prst="rect">
            <a:avLst/>
          </a:prstGeom>
        </p:spPr>
      </p:pic>
      <p:pic>
        <p:nvPicPr>
          <p:cNvPr id="14" name="Picture 4" descr="jaccaard2">
            <a:extLst>
              <a:ext uri="{FF2B5EF4-FFF2-40B4-BE49-F238E27FC236}">
                <a16:creationId xmlns="" xmlns:a16="http://schemas.microsoft.com/office/drawing/2014/main" id="{B5C1EDBB-54F7-4080-98A8-ED95724D3B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741" y="4422633"/>
            <a:ext cx="5165235" cy="20660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jaccard similarity">
            <a:extLst>
              <a:ext uri="{FF2B5EF4-FFF2-40B4-BE49-F238E27FC236}">
                <a16:creationId xmlns="" xmlns:a16="http://schemas.microsoft.com/office/drawing/2014/main" id="{0635E1A3-7B4B-48C9-B8D5-17432018F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7502" y="2909398"/>
            <a:ext cx="4799597" cy="173372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 xmlns:a16="http://schemas.microsoft.com/office/drawing/2014/main" id="{E55E36D7-8928-444D-8E45-7B01EF2F4506}"/>
              </a:ext>
            </a:extLst>
          </p:cNvPr>
          <p:cNvSpPr/>
          <p:nvPr/>
        </p:nvSpPr>
        <p:spPr>
          <a:xfrm>
            <a:off x="8180848" y="6045200"/>
            <a:ext cx="2446512" cy="42612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 xmlns:a16="http://schemas.microsoft.com/office/drawing/2014/main" id="{D769F6A8-163E-4BF3-A4F3-9961A1993DC8}"/>
              </a:ext>
            </a:extLst>
          </p:cNvPr>
          <p:cNvSpPr/>
          <p:nvPr/>
        </p:nvSpPr>
        <p:spPr>
          <a:xfrm>
            <a:off x="6957592" y="4327685"/>
            <a:ext cx="1404088" cy="42612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1950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a:t>
            </a:r>
            <a:r>
              <a:rPr lang="en-AU" altLang="zh-CN" dirty="0"/>
              <a:t/>
            </a:r>
            <a:br>
              <a:rPr lang="en-AU" altLang="zh-CN" dirty="0"/>
            </a:br>
            <a:r>
              <a:rPr lang="en-AU" altLang="zh-CN" dirty="0"/>
              <a:t>Jaccard</a:t>
            </a:r>
            <a:r>
              <a:rPr lang="zh-CN" altLang="en-US" dirty="0"/>
              <a:t>相似度</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计算节点的</a:t>
            </a:r>
            <a:r>
              <a:rPr lang="en-AU" altLang="zh-CN" sz="2000" i="0" dirty="0">
                <a:latin typeface="Microsoft YaHei" panose="020B0503020204020204" pitchFamily="34" charset="-122"/>
                <a:ea typeface="Microsoft YaHei" panose="020B0503020204020204" pitchFamily="34" charset="-122"/>
              </a:rPr>
              <a:t>Jaccard</a:t>
            </a:r>
            <a:r>
              <a:rPr lang="zh-CN" altLang="en-US" sz="2000" i="0" dirty="0">
                <a:latin typeface="Microsoft YaHei" panose="020B0503020204020204" pitchFamily="34" charset="-122"/>
                <a:ea typeface="Microsoft YaHei" panose="020B0503020204020204" pitchFamily="34" charset="-122"/>
              </a:rPr>
              <a:t>相似度</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使用</a:t>
            </a:r>
            <a:r>
              <a:rPr lang="en-AU"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扩展包中的</a:t>
            </a:r>
            <a:r>
              <a:rPr lang="en-AU" altLang="zh-CN" sz="2000" dirty="0">
                <a:latin typeface="Microsoft YaHei" panose="020B0503020204020204" pitchFamily="34" charset="-122"/>
                <a:ea typeface="Microsoft YaHei" panose="020B0503020204020204" pitchFamily="34" charset="-122"/>
              </a:rPr>
              <a:t>Jaccard</a:t>
            </a:r>
            <a:r>
              <a:rPr lang="zh-CN" altLang="en-US" sz="2000" dirty="0">
                <a:latin typeface="Microsoft YaHei" panose="020B0503020204020204" pitchFamily="34" charset="-122"/>
                <a:ea typeface="Microsoft YaHei" panose="020B0503020204020204" pitchFamily="34" charset="-122"/>
              </a:rPr>
              <a:t>相似度计算过程</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a:latin typeface="Britannic Bold" panose="020B0903060703020204" pitchFamily="34" charset="0"/>
            </a:endParaRPr>
          </a:p>
          <a:p>
            <a:pPr algn="ctr"/>
            <a:endParaRPr lang="en-US" altLang="zh-CN" sz="2800">
              <a:latin typeface="Britannic Bold" panose="020B0903060703020204" pitchFamily="34" charset="0"/>
            </a:endParaRPr>
          </a:p>
          <a:p>
            <a:pPr algn="ctr"/>
            <a:r>
              <a:rPr lang="en-US" altLang="zh-CN" sz="2800">
                <a:latin typeface="Forte" panose="03060902040502070203" pitchFamily="66" charset="0"/>
              </a:rPr>
              <a:t>It’s CYPHER time!</a:t>
            </a:r>
          </a:p>
          <a:p>
            <a:pPr algn="ctr"/>
            <a:r>
              <a:rPr lang="en-US" altLang="zh-CN" sz="1600">
                <a:solidFill>
                  <a:schemeClr val="tx2"/>
                </a:solidFill>
                <a:latin typeface="Courier New" panose="02070309020205020404" pitchFamily="49" charset="0"/>
                <a:cs typeface="Courier New" panose="02070309020205020404" pitchFamily="49" charset="0"/>
              </a:rPr>
              <a:t>MATCH (n)--() REUTN *</a:t>
            </a:r>
          </a:p>
          <a:p>
            <a:pPr algn="ctr"/>
            <a:endParaRPr lang="en-US" sz="2800">
              <a:latin typeface="Britannic Bold" panose="020B0903060703020204" pitchFamily="34" charset="0"/>
            </a:endParaRPr>
          </a:p>
        </p:txBody>
      </p:sp>
    </p:spTree>
    <p:extLst>
      <p:ext uri="{BB962C8B-B14F-4D97-AF65-F5344CB8AC3E}">
        <p14:creationId xmlns:p14="http://schemas.microsoft.com/office/powerpoint/2010/main" val="346027999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2462213"/>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计算页面节点的</a:t>
            </a:r>
            <a:r>
              <a:rPr lang="en-AU" altLang="zh-CN" sz="1400" dirty="0">
                <a:latin typeface="Courier New" panose="02070309020205020404" pitchFamily="49" charset="0"/>
                <a:cs typeface="Courier New" panose="02070309020205020404" pitchFamily="49" charset="0"/>
              </a:rPr>
              <a:t>Jaccard</a:t>
            </a:r>
            <a:r>
              <a:rPr lang="zh-CN" altLang="en-US" sz="1400" dirty="0">
                <a:latin typeface="Courier New" panose="02070309020205020404" pitchFamily="49" charset="0"/>
                <a:cs typeface="Courier New" panose="02070309020205020404" pitchFamily="49" charset="0"/>
              </a:rPr>
              <a:t>相似度，并返回最终结果</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基于直接邻居</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MATCH (p1:Page {name: 'Site A'}) -[:LINKS]- (p01)</a:t>
            </a:r>
          </a:p>
          <a:p>
            <a:r>
              <a:rPr lang="en-US" altLang="zh-CN" sz="1400" dirty="0">
                <a:latin typeface="Courier New" panose="02070309020205020404" pitchFamily="49" charset="0"/>
                <a:cs typeface="Courier New" panose="02070309020205020404" pitchFamily="49" charset="0"/>
              </a:rPr>
              <a:t>WITH p1, collect(id(p01)) AS p1s</a:t>
            </a:r>
          </a:p>
          <a:p>
            <a:r>
              <a:rPr lang="en-US" altLang="zh-CN" sz="1400" dirty="0">
                <a:latin typeface="Courier New" panose="02070309020205020404" pitchFamily="49" charset="0"/>
                <a:cs typeface="Courier New" panose="02070309020205020404" pitchFamily="49" charset="0"/>
              </a:rPr>
              <a:t>MATCH (p2:Page) -[:LINKS]- (p02) WHERE p1 &lt;&gt; p2</a:t>
            </a:r>
          </a:p>
          <a:p>
            <a:r>
              <a:rPr lang="en-US" altLang="zh-CN" sz="1400" dirty="0">
                <a:latin typeface="Courier New" panose="02070309020205020404" pitchFamily="49" charset="0"/>
                <a:cs typeface="Courier New" panose="02070309020205020404" pitchFamily="49" charset="0"/>
              </a:rPr>
              <a:t>WITH p1, p1s, p2, collect(id(p02)) AS p2s</a:t>
            </a:r>
          </a:p>
          <a:p>
            <a:r>
              <a:rPr lang="en-US" altLang="zh-CN" sz="1400" dirty="0">
                <a:latin typeface="Courier New" panose="02070309020205020404" pitchFamily="49" charset="0"/>
                <a:cs typeface="Courier New" panose="02070309020205020404" pitchFamily="49" charset="0"/>
              </a:rPr>
              <a:t>RETURN p1.name AS from,</a:t>
            </a:r>
          </a:p>
          <a:p>
            <a:r>
              <a:rPr lang="en-US" altLang="zh-CN" sz="1400" dirty="0">
                <a:latin typeface="Courier New" panose="02070309020205020404" pitchFamily="49" charset="0"/>
                <a:cs typeface="Courier New" panose="02070309020205020404" pitchFamily="49" charset="0"/>
              </a:rPr>
              <a:t>       p2.name AS to,</a:t>
            </a:r>
          </a:p>
          <a:p>
            <a:r>
              <a:rPr lang="en-US" altLang="zh-CN" sz="1400" dirty="0">
                <a:latin typeface="Courier New" panose="02070309020205020404" pitchFamily="49" charset="0"/>
                <a:cs typeface="Courier New" panose="02070309020205020404" pitchFamily="49" charset="0"/>
              </a:rPr>
              <a:t>       </a:t>
            </a:r>
            <a:r>
              <a:rPr lang="en-US" altLang="zh-CN" sz="1400" b="1" dirty="0" err="1">
                <a:solidFill>
                  <a:srgbClr val="00B050"/>
                </a:solidFill>
                <a:latin typeface="Courier New" panose="02070309020205020404" pitchFamily="49" charset="0"/>
                <a:cs typeface="Courier New" panose="02070309020205020404" pitchFamily="49" charset="0"/>
              </a:rPr>
              <a:t>algo.similarity.jaccard</a:t>
            </a:r>
            <a:r>
              <a:rPr lang="en-US" altLang="zh-CN" sz="1400" dirty="0">
                <a:latin typeface="Courier New" panose="02070309020205020404" pitchFamily="49" charset="0"/>
                <a:cs typeface="Courier New" panose="02070309020205020404" pitchFamily="49" charset="0"/>
              </a:rPr>
              <a:t>(p1s, p2s) AS similarity</a:t>
            </a:r>
          </a:p>
          <a:p>
            <a:r>
              <a:rPr lang="en-US" altLang="zh-CN" sz="1400" dirty="0">
                <a:latin typeface="Courier New" panose="02070309020205020404" pitchFamily="49" charset="0"/>
                <a:cs typeface="Courier New" panose="02070309020205020404" pitchFamily="49" charset="0"/>
              </a:rPr>
              <a:t>ORDER BY similarity DESC</a:t>
            </a:r>
            <a:endParaRPr lang="en-AU" altLang="zh-CN"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实战环节：计算</a:t>
            </a:r>
            <a:r>
              <a:rPr lang="en-AU" altLang="zh-CN" sz="3200" dirty="0"/>
              <a:t>Jaccard</a:t>
            </a:r>
            <a:r>
              <a:rPr lang="zh-CN" altLang="en-US" sz="3200" dirty="0"/>
              <a:t>相似度</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1</a:t>
            </a:r>
            <a:endParaRPr lang="en-AU" dirty="0">
              <a:solidFill>
                <a:schemeClr val="bg1"/>
              </a:solidFill>
            </a:endParaRPr>
          </a:p>
        </p:txBody>
      </p:sp>
      <p:sp>
        <p:nvSpPr>
          <p:cNvPr id="11" name="TextBox 10">
            <a:extLst>
              <a:ext uri="{FF2B5EF4-FFF2-40B4-BE49-F238E27FC236}">
                <a16:creationId xmlns="" xmlns:a16="http://schemas.microsoft.com/office/drawing/2014/main" id="{AF16D9B2-21AA-460A-BA20-3E9EF35051B8}"/>
              </a:ext>
            </a:extLst>
          </p:cNvPr>
          <p:cNvSpPr txBox="1"/>
          <p:nvPr/>
        </p:nvSpPr>
        <p:spPr>
          <a:xfrm>
            <a:off x="1027774" y="4147225"/>
            <a:ext cx="7161186" cy="738664"/>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计算两个向量的</a:t>
            </a:r>
            <a:r>
              <a:rPr lang="en-AU" altLang="zh-CN" sz="1400" dirty="0">
                <a:latin typeface="Courier New" panose="02070309020205020404" pitchFamily="49" charset="0"/>
                <a:cs typeface="Courier New" panose="02070309020205020404" pitchFamily="49" charset="0"/>
              </a:rPr>
              <a:t>Jaccard</a:t>
            </a:r>
            <a:r>
              <a:rPr lang="zh-CN" altLang="en-US" sz="1400" dirty="0">
                <a:latin typeface="Courier New" panose="02070309020205020404" pitchFamily="49" charset="0"/>
                <a:cs typeface="Courier New" panose="02070309020205020404" pitchFamily="49" charset="0"/>
              </a:rPr>
              <a:t>相似度</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RETURN </a:t>
            </a:r>
            <a:r>
              <a:rPr lang="en-US" altLang="zh-CN" sz="1400" b="1" dirty="0" err="1">
                <a:solidFill>
                  <a:srgbClr val="00B050"/>
                </a:solidFill>
                <a:latin typeface="Courier New" panose="02070309020205020404" pitchFamily="49" charset="0"/>
                <a:cs typeface="Courier New" panose="02070309020205020404" pitchFamily="49" charset="0"/>
              </a:rPr>
              <a:t>algo.similarity.jaccard</a:t>
            </a:r>
            <a:r>
              <a:rPr lang="en-US" altLang="zh-CN" sz="1400" dirty="0">
                <a:latin typeface="Courier New" panose="02070309020205020404" pitchFamily="49" charset="0"/>
                <a:cs typeface="Courier New" panose="02070309020205020404" pitchFamily="49" charset="0"/>
              </a:rPr>
              <a:t>([1,2,3], [1,2,4,5]) AS similarity</a:t>
            </a:r>
            <a:endParaRPr lang="en-AU" altLang="zh-CN" sz="14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 xmlns:a16="http://schemas.microsoft.com/office/drawing/2014/main" id="{1A22CF02-269D-42AC-86CA-F16A1BA74D50}"/>
              </a:ext>
            </a:extLst>
          </p:cNvPr>
          <p:cNvSpPr txBox="1"/>
          <p:nvPr/>
        </p:nvSpPr>
        <p:spPr>
          <a:xfrm>
            <a:off x="555270" y="3807975"/>
            <a:ext cx="501312" cy="455253"/>
          </a:xfrm>
          <a:prstGeom prst="rect">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1">
                    <a:lumMod val="50000"/>
                  </a:schemeClr>
                </a:solidFill>
              </a:rPr>
              <a:t>2</a:t>
            </a:r>
            <a:r>
              <a:rPr lang="en-AU" altLang="zh-CN" dirty="0">
                <a:solidFill>
                  <a:schemeClr val="tx1">
                    <a:lumMod val="50000"/>
                  </a:schemeClr>
                </a:solidFill>
              </a:rPr>
              <a:t>.1</a:t>
            </a:r>
            <a:endParaRPr lang="en-AU" dirty="0">
              <a:solidFill>
                <a:schemeClr val="tx1">
                  <a:lumMod val="50000"/>
                </a:schemeClr>
              </a:solidFill>
            </a:endParaRPr>
          </a:p>
        </p:txBody>
      </p:sp>
      <p:pic>
        <p:nvPicPr>
          <p:cNvPr id="13" name="Picture 12">
            <a:extLst>
              <a:ext uri="{FF2B5EF4-FFF2-40B4-BE49-F238E27FC236}">
                <a16:creationId xmlns="" xmlns:a16="http://schemas.microsoft.com/office/drawing/2014/main" id="{D7C838C6-B14C-474A-8268-8BE513ABB2B2}"/>
              </a:ext>
            </a:extLst>
          </p:cNvPr>
          <p:cNvPicPr>
            <a:picLocks noChangeAspect="1"/>
          </p:cNvPicPr>
          <p:nvPr/>
        </p:nvPicPr>
        <p:blipFill>
          <a:blip r:embed="rId3"/>
          <a:stretch>
            <a:fillRect/>
          </a:stretch>
        </p:blipFill>
        <p:spPr>
          <a:xfrm>
            <a:off x="8315254" y="3074787"/>
            <a:ext cx="3658370" cy="3103763"/>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 xmlns:a16="http://schemas.microsoft.com/office/drawing/2014/main" id="{2076202A-D0F8-40F5-8334-6B03848C64C2}"/>
              </a:ext>
            </a:extLst>
          </p:cNvPr>
          <p:cNvSpPr txBox="1"/>
          <p:nvPr/>
        </p:nvSpPr>
        <p:spPr>
          <a:xfrm>
            <a:off x="1027774" y="5408710"/>
            <a:ext cx="7161186" cy="738664"/>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计算两个向量的重叠相似度</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RETURN </a:t>
            </a:r>
            <a:r>
              <a:rPr lang="en-US" altLang="zh-CN" sz="1400" b="1" dirty="0" err="1">
                <a:solidFill>
                  <a:srgbClr val="00B050"/>
                </a:solidFill>
                <a:latin typeface="Courier New" panose="02070309020205020404" pitchFamily="49" charset="0"/>
                <a:cs typeface="Courier New" panose="02070309020205020404" pitchFamily="49" charset="0"/>
              </a:rPr>
              <a:t>algo.similarity.overlap</a:t>
            </a:r>
            <a:r>
              <a:rPr lang="en-US" altLang="zh-CN" sz="1400" dirty="0">
                <a:latin typeface="Courier New" panose="02070309020205020404" pitchFamily="49" charset="0"/>
                <a:cs typeface="Courier New" panose="02070309020205020404" pitchFamily="49" charset="0"/>
              </a:rPr>
              <a:t>([1,2,3], [1,2,4,5]) AS similarity</a:t>
            </a:r>
            <a:endParaRPr lang="en-AU" altLang="zh-CN" sz="14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 xmlns:a16="http://schemas.microsoft.com/office/drawing/2014/main" id="{1276A427-7C86-4192-ACDB-2D6585A0AC33}"/>
              </a:ext>
            </a:extLst>
          </p:cNvPr>
          <p:cNvSpPr txBox="1"/>
          <p:nvPr/>
        </p:nvSpPr>
        <p:spPr>
          <a:xfrm>
            <a:off x="555270" y="5069460"/>
            <a:ext cx="501312" cy="455253"/>
          </a:xfrm>
          <a:prstGeom prst="rect">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1">
                    <a:lumMod val="50000"/>
                  </a:schemeClr>
                </a:solidFill>
              </a:rPr>
              <a:t>2</a:t>
            </a:r>
            <a:r>
              <a:rPr lang="en-AU" altLang="zh-CN" dirty="0">
                <a:solidFill>
                  <a:schemeClr val="tx1">
                    <a:lumMod val="50000"/>
                  </a:schemeClr>
                </a:solidFill>
              </a:rPr>
              <a:t>.</a:t>
            </a:r>
            <a:r>
              <a:rPr lang="en-US" altLang="zh-CN" dirty="0">
                <a:solidFill>
                  <a:schemeClr val="tx1">
                    <a:lumMod val="50000"/>
                  </a:schemeClr>
                </a:solidFill>
              </a:rPr>
              <a:t>2</a:t>
            </a:r>
            <a:endParaRPr lang="en-AU" dirty="0">
              <a:solidFill>
                <a:schemeClr val="tx1">
                  <a:lumMod val="50000"/>
                </a:schemeClr>
              </a:solidFill>
            </a:endParaRPr>
          </a:p>
        </p:txBody>
      </p:sp>
    </p:spTree>
    <p:extLst>
      <p:ext uri="{BB962C8B-B14F-4D97-AF65-F5344CB8AC3E}">
        <p14:creationId xmlns:p14="http://schemas.microsoft.com/office/powerpoint/2010/main" val="24369374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2246769"/>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计算所有页面节点的</a:t>
            </a:r>
            <a:r>
              <a:rPr lang="en-AU" altLang="zh-CN" sz="1400" dirty="0">
                <a:latin typeface="Courier New" panose="02070309020205020404" pitchFamily="49" charset="0"/>
                <a:cs typeface="Courier New" panose="02070309020205020404" pitchFamily="49" charset="0"/>
              </a:rPr>
              <a:t>Jaccard</a:t>
            </a:r>
            <a:r>
              <a:rPr lang="zh-CN" altLang="en-US" sz="1400" dirty="0">
                <a:latin typeface="Courier New" panose="02070309020205020404" pitchFamily="49" charset="0"/>
                <a:cs typeface="Courier New" panose="02070309020205020404" pitchFamily="49" charset="0"/>
              </a:rPr>
              <a:t>相似度，并返回最终结果</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基于直接邻居</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MATCH (p1:Page)-[:LINKS]-(p2)</a:t>
            </a:r>
          </a:p>
          <a:p>
            <a:r>
              <a:rPr lang="en-US" altLang="zh-CN" sz="1400" dirty="0">
                <a:latin typeface="Courier New" panose="02070309020205020404" pitchFamily="49" charset="0"/>
                <a:cs typeface="Courier New" panose="02070309020205020404" pitchFamily="49" charset="0"/>
              </a:rPr>
              <a:t>WITH {</a:t>
            </a:r>
            <a:r>
              <a:rPr lang="en-US" altLang="zh-CN" sz="1400" b="1" dirty="0" err="1">
                <a:latin typeface="Courier New" panose="02070309020205020404" pitchFamily="49" charset="0"/>
                <a:cs typeface="Courier New" panose="02070309020205020404" pitchFamily="49" charset="0"/>
              </a:rPr>
              <a:t>item</a:t>
            </a:r>
            <a:r>
              <a:rPr lang="en-US" altLang="zh-CN" sz="1400" dirty="0" err="1">
                <a:latin typeface="Courier New" panose="02070309020205020404" pitchFamily="49" charset="0"/>
                <a:cs typeface="Courier New" panose="02070309020205020404" pitchFamily="49" charset="0"/>
              </a:rPr>
              <a:t>:id</a:t>
            </a:r>
            <a:r>
              <a:rPr lang="en-US" altLang="zh-CN" sz="1400" dirty="0">
                <a:latin typeface="Courier New" panose="02070309020205020404" pitchFamily="49" charset="0"/>
                <a:cs typeface="Courier New" panose="02070309020205020404" pitchFamily="49" charset="0"/>
              </a:rPr>
              <a:t>(p1), </a:t>
            </a:r>
            <a:r>
              <a:rPr lang="en-US" altLang="zh-CN" sz="1400" b="1" dirty="0">
                <a:latin typeface="Courier New" panose="02070309020205020404" pitchFamily="49" charset="0"/>
                <a:cs typeface="Courier New" panose="02070309020205020404" pitchFamily="49" charset="0"/>
              </a:rPr>
              <a:t>categories</a:t>
            </a:r>
            <a:r>
              <a:rPr lang="en-US" altLang="zh-CN" sz="1400" dirty="0">
                <a:latin typeface="Courier New" panose="02070309020205020404" pitchFamily="49" charset="0"/>
                <a:cs typeface="Courier New" panose="02070309020205020404" pitchFamily="49" charset="0"/>
              </a:rPr>
              <a:t>: collect(id(p2))} as </a:t>
            </a:r>
            <a:r>
              <a:rPr lang="en-US" altLang="zh-CN" sz="1400" dirty="0" err="1">
                <a:latin typeface="Courier New" panose="02070309020205020404" pitchFamily="49" charset="0"/>
                <a:cs typeface="Courier New" panose="02070309020205020404" pitchFamily="49" charset="0"/>
              </a:rPr>
              <a:t>userData</a:t>
            </a:r>
            <a:endParaRPr lang="en-US"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WITH collect(</a:t>
            </a:r>
            <a:r>
              <a:rPr lang="en-US" altLang="zh-CN" sz="1400" dirty="0" err="1">
                <a:latin typeface="Courier New" panose="02070309020205020404" pitchFamily="49" charset="0"/>
                <a:cs typeface="Courier New" panose="02070309020205020404" pitchFamily="49" charset="0"/>
              </a:rPr>
              <a:t>userData</a:t>
            </a:r>
            <a:r>
              <a:rPr lang="en-US" altLang="zh-CN" sz="1400" dirty="0">
                <a:latin typeface="Courier New" panose="02070309020205020404" pitchFamily="49" charset="0"/>
                <a:cs typeface="Courier New" panose="02070309020205020404" pitchFamily="49" charset="0"/>
              </a:rPr>
              <a:t>) as </a:t>
            </a:r>
            <a:r>
              <a:rPr lang="en-US" altLang="zh-CN" sz="1400" i="1" dirty="0">
                <a:latin typeface="Courier New" panose="02070309020205020404" pitchFamily="49" charset="0"/>
                <a:cs typeface="Courier New" panose="02070309020205020404" pitchFamily="49" charset="0"/>
              </a:rPr>
              <a:t>data</a:t>
            </a:r>
          </a:p>
          <a:p>
            <a:r>
              <a:rPr lang="en-US" altLang="zh-CN" sz="1400" dirty="0">
                <a:latin typeface="Courier New" panose="02070309020205020404" pitchFamily="49" charset="0"/>
                <a:cs typeface="Courier New" panose="02070309020205020404" pitchFamily="49" charset="0"/>
              </a:rPr>
              <a:t>CALL </a:t>
            </a:r>
            <a:r>
              <a:rPr lang="en-US" altLang="zh-CN" sz="1400" b="1" dirty="0" err="1">
                <a:solidFill>
                  <a:srgbClr val="00B050"/>
                </a:solidFill>
                <a:latin typeface="Courier New" panose="02070309020205020404" pitchFamily="49" charset="0"/>
                <a:cs typeface="Courier New" panose="02070309020205020404" pitchFamily="49" charset="0"/>
              </a:rPr>
              <a:t>algo.similarity.jaccard.stream</a:t>
            </a:r>
            <a:r>
              <a:rPr lang="en-US" altLang="zh-CN" sz="1400" dirty="0">
                <a:latin typeface="Courier New" panose="02070309020205020404" pitchFamily="49" charset="0"/>
                <a:cs typeface="Courier New" panose="02070309020205020404" pitchFamily="49" charset="0"/>
              </a:rPr>
              <a:t>(</a:t>
            </a:r>
            <a:r>
              <a:rPr lang="en-US" altLang="zh-CN" sz="1400" i="1" dirty="0">
                <a:latin typeface="Courier New" panose="02070309020205020404" pitchFamily="49" charset="0"/>
                <a:cs typeface="Courier New" panose="02070309020205020404" pitchFamily="49" charset="0"/>
              </a:rPr>
              <a:t>data</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YIELD item1, item2, count1, count2, intersection, similarity</a:t>
            </a:r>
          </a:p>
          <a:p>
            <a:r>
              <a:rPr lang="en-US" altLang="zh-CN" sz="1400" dirty="0">
                <a:latin typeface="Courier New" panose="02070309020205020404" pitchFamily="49" charset="0"/>
                <a:cs typeface="Courier New" panose="02070309020205020404" pitchFamily="49" charset="0"/>
              </a:rPr>
              <a:t>RETURN </a:t>
            </a:r>
            <a:r>
              <a:rPr lang="en-US" altLang="zh-CN" sz="1400" dirty="0" err="1">
                <a:latin typeface="Courier New" panose="02070309020205020404" pitchFamily="49" charset="0"/>
                <a:cs typeface="Courier New" panose="02070309020205020404" pitchFamily="49" charset="0"/>
              </a:rPr>
              <a:t>algo.asNode</a:t>
            </a:r>
            <a:r>
              <a:rPr lang="en-US" altLang="zh-CN" sz="1400" dirty="0">
                <a:latin typeface="Courier New" panose="02070309020205020404" pitchFamily="49" charset="0"/>
                <a:cs typeface="Courier New" panose="02070309020205020404" pitchFamily="49" charset="0"/>
              </a:rPr>
              <a:t>(item1).name AS from, </a:t>
            </a:r>
            <a:r>
              <a:rPr lang="en-US" altLang="zh-CN" sz="1400" dirty="0" err="1">
                <a:latin typeface="Courier New" panose="02070309020205020404" pitchFamily="49" charset="0"/>
                <a:cs typeface="Courier New" panose="02070309020205020404" pitchFamily="49" charset="0"/>
              </a:rPr>
              <a:t>algo.asNode</a:t>
            </a:r>
            <a:r>
              <a:rPr lang="en-US" altLang="zh-CN" sz="1400" dirty="0">
                <a:latin typeface="Courier New" panose="02070309020205020404" pitchFamily="49" charset="0"/>
                <a:cs typeface="Courier New" panose="02070309020205020404" pitchFamily="49" charset="0"/>
              </a:rPr>
              <a:t>(item2).name AS to, intersection, similarity</a:t>
            </a:r>
          </a:p>
          <a:p>
            <a:r>
              <a:rPr lang="en-US" altLang="zh-CN" sz="1400" dirty="0">
                <a:latin typeface="Courier New" panose="02070309020205020404" pitchFamily="49" charset="0"/>
                <a:cs typeface="Courier New" panose="02070309020205020404" pitchFamily="49" charset="0"/>
              </a:rPr>
              <a:t>ORDER BY similarity DESC</a:t>
            </a:r>
            <a:endParaRPr lang="en-AU" altLang="zh-CN"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实战环节：计算</a:t>
            </a:r>
            <a:r>
              <a:rPr lang="en-AU" altLang="zh-CN" sz="3200" dirty="0"/>
              <a:t>Jaccard</a:t>
            </a:r>
            <a:r>
              <a:rPr lang="zh-CN" altLang="en-US" sz="3200" dirty="0"/>
              <a:t>相似度</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chemeClr val="accent2">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3</a:t>
            </a:r>
            <a:endParaRPr lang="en-AU" dirty="0">
              <a:solidFill>
                <a:schemeClr val="bg1"/>
              </a:solidFill>
            </a:endParaRPr>
          </a:p>
        </p:txBody>
      </p:sp>
      <p:pic>
        <p:nvPicPr>
          <p:cNvPr id="13" name="Picture 12">
            <a:extLst>
              <a:ext uri="{FF2B5EF4-FFF2-40B4-BE49-F238E27FC236}">
                <a16:creationId xmlns="" xmlns:a16="http://schemas.microsoft.com/office/drawing/2014/main" id="{D7C838C6-B14C-474A-8268-8BE513ABB2B2}"/>
              </a:ext>
            </a:extLst>
          </p:cNvPr>
          <p:cNvPicPr>
            <a:picLocks noChangeAspect="1"/>
          </p:cNvPicPr>
          <p:nvPr/>
        </p:nvPicPr>
        <p:blipFill>
          <a:blip r:embed="rId3"/>
          <a:stretch>
            <a:fillRect/>
          </a:stretch>
        </p:blipFill>
        <p:spPr>
          <a:xfrm>
            <a:off x="7665937" y="3698240"/>
            <a:ext cx="3289115" cy="27904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3703562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4 – </a:t>
            </a:r>
            <a:r>
              <a:rPr lang="zh-CN" altLang="en-US" dirty="0"/>
              <a:t>余弦相似度</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303342" cy="1844288"/>
          </a:xfrm>
        </p:spPr>
        <p:txBody>
          <a:bodyPr>
            <a:normAutofit/>
          </a:bodyPr>
          <a:lstStyle/>
          <a:p>
            <a:r>
              <a:rPr lang="zh-CN" altLang="en-US" dirty="0"/>
              <a:t>余弦相似度用夹角的大小来衡量两个向量的相似程度。</a:t>
            </a:r>
            <a:endParaRPr lang="ru-RU"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65434"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5122" name="Picture 2" descr="cosine">
            <a:extLst>
              <a:ext uri="{FF2B5EF4-FFF2-40B4-BE49-F238E27FC236}">
                <a16:creationId xmlns="" xmlns:a16="http://schemas.microsoft.com/office/drawing/2014/main" id="{9699424A-3DB9-44B5-9925-7024E7F2C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025" y="4118498"/>
            <a:ext cx="3432975" cy="26328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EDF4F469-7A26-472C-8C89-5D53F86209E8}"/>
              </a:ext>
            </a:extLst>
          </p:cNvPr>
          <p:cNvSpPr txBox="1"/>
          <p:nvPr/>
        </p:nvSpPr>
        <p:spPr>
          <a:xfrm>
            <a:off x="6431280" y="6268611"/>
            <a:ext cx="3566160" cy="276999"/>
          </a:xfrm>
          <a:prstGeom prst="rect">
            <a:avLst/>
          </a:prstGeom>
          <a:noFill/>
        </p:spPr>
        <p:txBody>
          <a:bodyPr wrap="square" rtlCol="0">
            <a:spAutoFit/>
          </a:bodyPr>
          <a:lstStyle/>
          <a:p>
            <a:pPr algn="r"/>
            <a:r>
              <a:rPr lang="en-AU" sz="1200" i="1" dirty="0">
                <a:solidFill>
                  <a:schemeClr val="bg1">
                    <a:lumMod val="50000"/>
                  </a:schemeClr>
                </a:solidFill>
              </a:rPr>
              <a:t>Source: http://dataaspirant.com</a:t>
            </a:r>
          </a:p>
        </p:txBody>
      </p:sp>
      <p:pic>
        <p:nvPicPr>
          <p:cNvPr id="3" name="Picture 2">
            <a:extLst>
              <a:ext uri="{FF2B5EF4-FFF2-40B4-BE49-F238E27FC236}">
                <a16:creationId xmlns="" xmlns:a16="http://schemas.microsoft.com/office/drawing/2014/main" id="{ACBFDE97-4127-4DC4-B573-5655B0510321}"/>
              </a:ext>
            </a:extLst>
          </p:cNvPr>
          <p:cNvPicPr>
            <a:picLocks noChangeAspect="1"/>
          </p:cNvPicPr>
          <p:nvPr/>
        </p:nvPicPr>
        <p:blipFill>
          <a:blip r:embed="rId4"/>
          <a:stretch>
            <a:fillRect/>
          </a:stretch>
        </p:blipFill>
        <p:spPr>
          <a:xfrm>
            <a:off x="5428528" y="1910395"/>
            <a:ext cx="6084889" cy="1437292"/>
          </a:xfrm>
          <a:prstGeom prst="rect">
            <a:avLst/>
          </a:prstGeom>
        </p:spPr>
      </p:pic>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28528" y="969437"/>
            <a:ext cx="6084888" cy="1072724"/>
          </a:xfrm>
        </p:spPr>
        <p:txBody>
          <a:bodyPr/>
          <a:lstStyle/>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余弦相似性是内积空间的两个非零向量之间的相似性的度量，以角度的余弦计算。</a:t>
            </a:r>
            <a:r>
              <a:rPr lang="en-US" altLang="zh-CN" sz="1800" dirty="0">
                <a:latin typeface="Microsoft YaHei" panose="020B0503020204020204" pitchFamily="34" charset="-122"/>
                <a:ea typeface="Microsoft YaHei" panose="020B0503020204020204" pitchFamily="34" charset="-122"/>
              </a:rPr>
              <a:t>0°</a:t>
            </a:r>
            <a:r>
              <a:rPr lang="zh-CN" altLang="en-US" sz="1800" dirty="0">
                <a:latin typeface="Microsoft YaHei" panose="020B0503020204020204" pitchFamily="34" charset="-122"/>
                <a:ea typeface="Microsoft YaHei" panose="020B0503020204020204" pitchFamily="34" charset="-122"/>
              </a:rPr>
              <a:t>的余弦是</a:t>
            </a:r>
            <a:r>
              <a:rPr lang="en-US" altLang="zh-CN" sz="1800" dirty="0">
                <a:latin typeface="Microsoft YaHei" panose="020B0503020204020204" pitchFamily="34" charset="-122"/>
                <a:ea typeface="Microsoft YaHei" panose="020B0503020204020204" pitchFamily="34" charset="-122"/>
              </a:rPr>
              <a:t>1</a:t>
            </a:r>
            <a:r>
              <a:rPr lang="zh-CN" altLang="en-US" sz="1800" dirty="0">
                <a:latin typeface="Microsoft YaHei" panose="020B0503020204020204" pitchFamily="34" charset="-122"/>
                <a:ea typeface="Microsoft YaHei" panose="020B0503020204020204" pitchFamily="34" charset="-122"/>
              </a:rPr>
              <a:t>，表示两个向量完全一样</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没有夹角</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90°</a:t>
            </a:r>
            <a:r>
              <a:rPr lang="zh-CN" altLang="en-US" sz="1800" dirty="0">
                <a:latin typeface="Microsoft YaHei" panose="020B0503020204020204" pitchFamily="34" charset="-122"/>
                <a:ea typeface="Microsoft YaHei" panose="020B0503020204020204" pitchFamily="34" charset="-122"/>
              </a:rPr>
              <a:t>的余弦是</a:t>
            </a:r>
            <a:r>
              <a:rPr lang="en-US" altLang="zh-CN" sz="1800" dirty="0">
                <a:latin typeface="Microsoft YaHei" panose="020B0503020204020204" pitchFamily="34" charset="-122"/>
                <a:ea typeface="Microsoft YaHei" panose="020B0503020204020204" pitchFamily="34" charset="-122"/>
              </a:rPr>
              <a:t>0</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180°</a:t>
            </a:r>
            <a:r>
              <a:rPr lang="zh-CN" altLang="en-US" sz="1800" dirty="0">
                <a:latin typeface="Microsoft YaHei" panose="020B0503020204020204" pitchFamily="34" charset="-122"/>
                <a:ea typeface="Microsoft YaHei" panose="020B0503020204020204" pitchFamily="34" charset="-122"/>
              </a:rPr>
              <a:t>的余弦是</a:t>
            </a:r>
            <a:r>
              <a:rPr lang="en-US" altLang="zh-CN" sz="1800" dirty="0">
                <a:latin typeface="Microsoft YaHei" panose="020B0503020204020204" pitchFamily="34" charset="-122"/>
                <a:ea typeface="Microsoft YaHei" panose="020B0503020204020204" pitchFamily="34" charset="-122"/>
              </a:rPr>
              <a:t>-1</a:t>
            </a:r>
            <a:r>
              <a:rPr lang="zh-CN" altLang="en-US" sz="1800" dirty="0">
                <a:latin typeface="Microsoft YaHei" panose="020B0503020204020204" pitchFamily="34" charset="-122"/>
                <a:ea typeface="Microsoft YaHei" panose="020B0503020204020204" pitchFamily="34" charset="-122"/>
              </a:rPr>
              <a:t>，表示完全不一样</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反方向夹角</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pPr indent="346075"/>
            <a:r>
              <a:rPr lang="zh-CN" altLang="en-US" sz="1800" dirty="0">
                <a:latin typeface="Microsoft YaHei" panose="020B0503020204020204" pitchFamily="34" charset="-122"/>
                <a:ea typeface="Microsoft YaHei" panose="020B0503020204020204" pitchFamily="34" charset="-122"/>
              </a:rPr>
              <a:t>上式中，</a:t>
            </a:r>
            <a:r>
              <a:rPr lang="en-AU" altLang="zh-CN" sz="1800" dirty="0">
                <a:latin typeface="Microsoft YaHei" panose="020B0503020204020204" pitchFamily="34" charset="-122"/>
                <a:ea typeface="Microsoft YaHei" panose="020B0503020204020204" pitchFamily="34" charset="-122"/>
              </a:rPr>
              <a:t>A</a:t>
            </a:r>
            <a:r>
              <a:rPr lang="zh-CN" altLang="en-US" sz="1800" dirty="0">
                <a:latin typeface="Microsoft YaHei" panose="020B0503020204020204" pitchFamily="34" charset="-122"/>
                <a:ea typeface="Microsoft YaHei" panose="020B0503020204020204" pitchFamily="34" charset="-122"/>
              </a:rPr>
              <a:t>和</a:t>
            </a:r>
            <a:r>
              <a:rPr lang="en-US" altLang="zh-CN" sz="1800" dirty="0">
                <a:latin typeface="Microsoft YaHei" panose="020B0503020204020204" pitchFamily="34" charset="-122"/>
                <a:ea typeface="Microsoft YaHei" panose="020B0503020204020204" pitchFamily="34" charset="-122"/>
              </a:rPr>
              <a:t>B</a:t>
            </a:r>
            <a:r>
              <a:rPr lang="zh-CN" altLang="en-US" sz="1800" dirty="0">
                <a:latin typeface="Microsoft YaHei" panose="020B0503020204020204" pitchFamily="34" charset="-122"/>
                <a:ea typeface="Microsoft YaHei" panose="020B0503020204020204" pitchFamily="34" charset="-122"/>
              </a:rPr>
              <a:t>同是维度为</a:t>
            </a:r>
            <a:r>
              <a:rPr lang="en-AU"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的向量。</a:t>
            </a:r>
            <a:endParaRPr lang="en-AU" altLang="zh-CN" sz="1800" dirty="0">
              <a:latin typeface="Microsoft YaHei" panose="020B0503020204020204" pitchFamily="34" charset="-122"/>
              <a:ea typeface="Microsoft YaHei" panose="020B0503020204020204" pitchFamily="34" charset="-122"/>
            </a:endParaRPr>
          </a:p>
          <a:p>
            <a:pPr indent="346075"/>
            <a:r>
              <a:rPr lang="zh-CN" altLang="en-US" sz="1800" dirty="0">
                <a:latin typeface="Microsoft YaHei" panose="020B0503020204020204" pitchFamily="34" charset="-122"/>
                <a:ea typeface="Microsoft YaHei" panose="020B0503020204020204" pitchFamily="34" charset="-122"/>
              </a:rPr>
              <a:t>余弦相似性适用于任何数量的维度，因此最常用于高维度正空间。例如，在信息检索和文本挖掘中，每个术语根据其相关概念被分配不同的维度，整篇文档由向量表征，其中每个维度中的值对应于该术语在文档中出现的次数。</a:t>
            </a:r>
            <a:endParaRPr lang="en-AU" altLang="zh-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492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1" name="TextBox 10">
            <a:extLst>
              <a:ext uri="{FF2B5EF4-FFF2-40B4-BE49-F238E27FC236}">
                <a16:creationId xmlns="" xmlns:a16="http://schemas.microsoft.com/office/drawing/2014/main" id="{8ACD3AED-CA28-45B6-9A01-B92EF7FA61FB}"/>
              </a:ext>
            </a:extLst>
          </p:cNvPr>
          <p:cNvSpPr txBox="1"/>
          <p:nvPr/>
        </p:nvSpPr>
        <p:spPr>
          <a:xfrm>
            <a:off x="909320" y="1727970"/>
            <a:ext cx="10444480" cy="3046988"/>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计算两个城市之间的最短路径：</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成本最低</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不限连接类型</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使用</a:t>
            </a:r>
            <a:r>
              <a:rPr lang="en-US" altLang="zh-CN" sz="1600" dirty="0">
                <a:latin typeface="Courier New" panose="02070309020205020404" pitchFamily="49" charset="0"/>
                <a:cs typeface="Courier New" panose="02070309020205020404" pitchFamily="49" charset="0"/>
              </a:rPr>
              <a:t>ALGO</a:t>
            </a:r>
            <a:r>
              <a:rPr lang="zh-CN" altLang="en-US" sz="1600" dirty="0">
                <a:latin typeface="Courier New" panose="02070309020205020404" pitchFamily="49" charset="0"/>
                <a:cs typeface="Courier New" panose="02070309020205020404" pitchFamily="49" charset="0"/>
              </a:rPr>
              <a:t>过程</a:t>
            </a:r>
          </a:p>
          <a:p>
            <a:r>
              <a:rPr lang="en-US" altLang="zh-CN" sz="1600" dirty="0">
                <a:latin typeface="Courier New" panose="02070309020205020404" pitchFamily="49" charset="0"/>
                <a:cs typeface="Courier New" panose="02070309020205020404" pitchFamily="49" charset="0"/>
              </a:rPr>
              <a:t>MATCH (start:</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天津</a:t>
            </a:r>
            <a:r>
              <a:rPr lang="en-US" altLang="zh-CN" sz="1600" dirty="0">
                <a:latin typeface="Courier New" panose="02070309020205020404" pitchFamily="49" charset="0"/>
                <a:cs typeface="Courier New" panose="02070309020205020404" pitchFamily="49" charset="0"/>
              </a:rPr>
              <a:t>'}),(end:</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石家庄</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CALL </a:t>
            </a:r>
            <a:r>
              <a:rPr lang="en-US" altLang="zh-CN" sz="1600" dirty="0" err="1">
                <a:latin typeface="Courier New" panose="02070309020205020404" pitchFamily="49" charset="0"/>
                <a:cs typeface="Courier New" panose="02070309020205020404" pitchFamily="49" charset="0"/>
              </a:rPr>
              <a:t>algo.shortestPath.stream</a:t>
            </a:r>
            <a:r>
              <a:rPr lang="en-US" altLang="zh-CN" sz="1600" dirty="0">
                <a:latin typeface="Courier New" panose="02070309020205020404" pitchFamily="49" charset="0"/>
                <a:cs typeface="Courier New" panose="02070309020205020404" pitchFamily="49" charset="0"/>
              </a:rPr>
              <a:t>(start, end, '</a:t>
            </a:r>
            <a:r>
              <a:rPr lang="en-US" altLang="zh-CN" sz="1600" dirty="0">
                <a:solidFill>
                  <a:srgbClr val="C00000"/>
                </a:solidFill>
                <a:latin typeface="Courier New" panose="02070309020205020404" pitchFamily="49" charset="0"/>
                <a:cs typeface="Courier New" panose="02070309020205020404" pitchFamily="49" charset="0"/>
              </a:rPr>
              <a:t>cost</a:t>
            </a:r>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 </a:t>
            </a:r>
            <a:r>
              <a:rPr lang="en-US" altLang="zh-CN" sz="1600" dirty="0" err="1">
                <a:latin typeface="Courier New" panose="02070309020205020404" pitchFamily="49" charset="0"/>
                <a:cs typeface="Courier New" panose="02070309020205020404" pitchFamily="49" charset="0"/>
              </a:rPr>
              <a:t>direction:'BOTH</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YIELD </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 cost</a:t>
            </a:r>
          </a:p>
          <a:p>
            <a:r>
              <a:rPr lang="en-US" altLang="zh-CN" sz="1600" dirty="0">
                <a:latin typeface="Courier New" panose="02070309020205020404" pitchFamily="49" charset="0"/>
                <a:cs typeface="Courier New" panose="02070309020205020404" pitchFamily="49" charset="0"/>
              </a:rPr>
              <a:t>WITH </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 cost</a:t>
            </a:r>
          </a:p>
          <a:p>
            <a:r>
              <a:rPr lang="en-US" altLang="zh-CN" sz="1600" dirty="0">
                <a:latin typeface="Courier New" panose="02070309020205020404" pitchFamily="49" charset="0"/>
                <a:cs typeface="Courier New" panose="02070309020205020404" pitchFamily="49" charset="0"/>
              </a:rPr>
              <a:t>RETURN </a:t>
            </a:r>
            <a:r>
              <a:rPr lang="en-US" altLang="zh-CN" sz="1600" dirty="0" err="1">
                <a:latin typeface="Courier New" panose="02070309020205020404" pitchFamily="49" charset="0"/>
                <a:cs typeface="Courier New" panose="02070309020205020404" pitchFamily="49" charset="0"/>
              </a:rPr>
              <a:t>algo.getNodeById</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).name AS city, cost</a:t>
            </a:r>
            <a:endParaRPr lang="en-AU" sz="1600" dirty="0">
              <a:latin typeface="Courier New" panose="02070309020205020404" pitchFamily="49" charset="0"/>
              <a:cs typeface="Courier New" panose="02070309020205020404" pitchFamily="49" charset="0"/>
            </a:endParaRPr>
          </a:p>
        </p:txBody>
      </p:sp>
      <p:sp>
        <p:nvSpPr>
          <p:cNvPr id="14" name="Oval 13">
            <a:extLst>
              <a:ext uri="{FF2B5EF4-FFF2-40B4-BE49-F238E27FC236}">
                <a16:creationId xmlns="" xmlns:a16="http://schemas.microsoft.com/office/drawing/2014/main" id="{2EA9CB87-4E8B-4E6C-9941-93F7DBE26AC7}"/>
              </a:ext>
            </a:extLst>
          </p:cNvPr>
          <p:cNvSpPr/>
          <p:nvPr/>
        </p:nvSpPr>
        <p:spPr>
          <a:xfrm>
            <a:off x="660400" y="1394992"/>
            <a:ext cx="497840" cy="4616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7</a:t>
            </a:r>
            <a:endParaRPr lang="en-AU" b="1" dirty="0"/>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34492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实战环节：两点之间最短路径</a:t>
            </a:r>
            <a:r>
              <a:rPr lang="en-AU" altLang="zh-CN" sz="3200" dirty="0"/>
              <a:t>(</a:t>
            </a:r>
            <a:r>
              <a:rPr lang="zh-CN" altLang="en-US" sz="3200" dirty="0"/>
              <a:t>续</a:t>
            </a:r>
            <a:r>
              <a:rPr lang="en-AU" altLang="zh-CN" sz="3200" dirty="0"/>
              <a:t>)</a:t>
            </a:r>
            <a:endParaRPr lang="ru-RU" sz="3200" dirty="0"/>
          </a:p>
        </p:txBody>
      </p:sp>
    </p:spTree>
    <p:extLst>
      <p:ext uri="{BB962C8B-B14F-4D97-AF65-F5344CB8AC3E}">
        <p14:creationId xmlns:p14="http://schemas.microsoft.com/office/powerpoint/2010/main" val="28460011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a:t>
            </a:r>
            <a:r>
              <a:rPr lang="en-AU" altLang="zh-CN" dirty="0"/>
              <a:t/>
            </a:r>
            <a:br>
              <a:rPr lang="en-AU" altLang="zh-CN" dirty="0"/>
            </a:br>
            <a:r>
              <a:rPr lang="zh-CN" altLang="en-US" dirty="0"/>
              <a:t>余弦相似度</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计算节点的余弦相似度</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使用</a:t>
            </a:r>
            <a:r>
              <a:rPr lang="en-AU"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扩展包中的余弦相似度计算过程</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a:latin typeface="Britannic Bold" panose="020B0903060703020204" pitchFamily="34" charset="0"/>
            </a:endParaRPr>
          </a:p>
          <a:p>
            <a:pPr algn="ctr"/>
            <a:endParaRPr lang="en-US" altLang="zh-CN" sz="2800">
              <a:latin typeface="Britannic Bold" panose="020B0903060703020204" pitchFamily="34" charset="0"/>
            </a:endParaRPr>
          </a:p>
          <a:p>
            <a:pPr algn="ctr"/>
            <a:r>
              <a:rPr lang="en-US" altLang="zh-CN" sz="2800">
                <a:latin typeface="Forte" panose="03060902040502070203" pitchFamily="66" charset="0"/>
              </a:rPr>
              <a:t>It’s CYPHER time!</a:t>
            </a:r>
          </a:p>
          <a:p>
            <a:pPr algn="ctr"/>
            <a:r>
              <a:rPr lang="en-US" altLang="zh-CN" sz="1600">
                <a:solidFill>
                  <a:schemeClr val="tx2"/>
                </a:solidFill>
                <a:latin typeface="Courier New" panose="02070309020205020404" pitchFamily="49" charset="0"/>
                <a:cs typeface="Courier New" panose="02070309020205020404" pitchFamily="49" charset="0"/>
              </a:rPr>
              <a:t>MATCH (n)--() REUTN *</a:t>
            </a:r>
          </a:p>
          <a:p>
            <a:pPr algn="ctr"/>
            <a:endParaRPr lang="en-US" sz="2800">
              <a:latin typeface="Britannic Bold" panose="020B0903060703020204" pitchFamily="34" charset="0"/>
            </a:endParaRPr>
          </a:p>
        </p:txBody>
      </p:sp>
    </p:spTree>
    <p:extLst>
      <p:ext uri="{BB962C8B-B14F-4D97-AF65-F5344CB8AC3E}">
        <p14:creationId xmlns:p14="http://schemas.microsoft.com/office/powerpoint/2010/main" val="187721044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738664"/>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计算余弦相似度，并返回最终结果</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RETURN </a:t>
            </a:r>
            <a:r>
              <a:rPr lang="en-US" altLang="zh-CN" sz="1400" b="1" dirty="0" err="1">
                <a:solidFill>
                  <a:srgbClr val="00B050"/>
                </a:solidFill>
                <a:latin typeface="Courier New" panose="02070309020205020404" pitchFamily="49" charset="0"/>
                <a:cs typeface="Courier New" panose="02070309020205020404" pitchFamily="49" charset="0"/>
              </a:rPr>
              <a:t>algo.similarity.cosine</a:t>
            </a:r>
            <a:r>
              <a:rPr lang="en-US" altLang="zh-CN" sz="1400" dirty="0">
                <a:latin typeface="Courier New" panose="02070309020205020404" pitchFamily="49" charset="0"/>
                <a:cs typeface="Courier New" panose="02070309020205020404" pitchFamily="49" charset="0"/>
              </a:rPr>
              <a:t>([1,2,1,5], [1,2,4,5]) AS similarity</a:t>
            </a:r>
            <a:endParaRPr lang="en-AU" altLang="zh-CN"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实战环节：计算余弦相似度</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2">
                    <a:lumMod val="50000"/>
                  </a:schemeClr>
                </a:solidFill>
              </a:rPr>
              <a:t>4.1</a:t>
            </a:r>
            <a:endParaRPr lang="en-AU" dirty="0">
              <a:solidFill>
                <a:schemeClr val="tx2">
                  <a:lumMod val="50000"/>
                </a:schemeClr>
              </a:solidFill>
            </a:endParaRPr>
          </a:p>
        </p:txBody>
      </p:sp>
      <p:sp>
        <p:nvSpPr>
          <p:cNvPr id="11" name="TextBox 10">
            <a:extLst>
              <a:ext uri="{FF2B5EF4-FFF2-40B4-BE49-F238E27FC236}">
                <a16:creationId xmlns="" xmlns:a16="http://schemas.microsoft.com/office/drawing/2014/main" id="{AF16D9B2-21AA-460A-BA20-3E9EF35051B8}"/>
              </a:ext>
            </a:extLst>
          </p:cNvPr>
          <p:cNvSpPr txBox="1"/>
          <p:nvPr/>
        </p:nvSpPr>
        <p:spPr>
          <a:xfrm>
            <a:off x="1027774" y="3970598"/>
            <a:ext cx="7161186" cy="2462213"/>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计算余弦相似度，参照</a:t>
            </a:r>
            <a:r>
              <a:rPr lang="en-AU" altLang="zh-CN" sz="1400" dirty="0">
                <a:latin typeface="Courier New" panose="02070309020205020404" pitchFamily="49" charset="0"/>
                <a:cs typeface="Courier New" panose="02070309020205020404" pitchFamily="49" charset="0"/>
              </a:rPr>
              <a:t>#1</a:t>
            </a: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错误提示向量维度不同，解决方法参见</a:t>
            </a:r>
            <a:r>
              <a:rPr lang="en-AU" altLang="zh-CN" sz="1400" dirty="0">
                <a:latin typeface="Courier New" panose="02070309020205020404" pitchFamily="49" charset="0"/>
                <a:cs typeface="Courier New" panose="02070309020205020404" pitchFamily="49" charset="0"/>
              </a:rPr>
              <a:t>#7</a:t>
            </a:r>
          </a:p>
          <a:p>
            <a:r>
              <a:rPr lang="en-US" altLang="zh-CN" sz="1400" dirty="0">
                <a:latin typeface="Courier New" panose="02070309020205020404" pitchFamily="49" charset="0"/>
                <a:cs typeface="Courier New" panose="02070309020205020404" pitchFamily="49" charset="0"/>
              </a:rPr>
              <a:t>MATCH (p1:Page {name: 'Site A'}) -[:LINKS]- (p01)</a:t>
            </a:r>
          </a:p>
          <a:p>
            <a:r>
              <a:rPr lang="en-US" altLang="zh-CN" sz="1400" dirty="0">
                <a:latin typeface="Courier New" panose="02070309020205020404" pitchFamily="49" charset="0"/>
                <a:cs typeface="Courier New" panose="02070309020205020404" pitchFamily="49" charset="0"/>
              </a:rPr>
              <a:t>WITH p1, collect(id(p01)) AS p1s</a:t>
            </a:r>
          </a:p>
          <a:p>
            <a:r>
              <a:rPr lang="en-US" altLang="zh-CN" sz="1400" dirty="0">
                <a:latin typeface="Courier New" panose="02070309020205020404" pitchFamily="49" charset="0"/>
                <a:cs typeface="Courier New" panose="02070309020205020404" pitchFamily="49" charset="0"/>
              </a:rPr>
              <a:t>MATCH (p2:Page) -[:LINKS]- (p02) WHERE p1 &lt;&gt; p2</a:t>
            </a:r>
          </a:p>
          <a:p>
            <a:r>
              <a:rPr lang="en-US" altLang="zh-CN" sz="1400" dirty="0">
                <a:latin typeface="Courier New" panose="02070309020205020404" pitchFamily="49" charset="0"/>
                <a:cs typeface="Courier New" panose="02070309020205020404" pitchFamily="49" charset="0"/>
              </a:rPr>
              <a:t>WITH p1, p1s, p2, collect(id(p02)) AS p2s</a:t>
            </a:r>
          </a:p>
          <a:p>
            <a:r>
              <a:rPr lang="en-US" altLang="zh-CN" sz="1400" dirty="0">
                <a:latin typeface="Courier New" panose="02070309020205020404" pitchFamily="49" charset="0"/>
                <a:cs typeface="Courier New" panose="02070309020205020404" pitchFamily="49" charset="0"/>
              </a:rPr>
              <a:t>RETURN p1.name AS from,</a:t>
            </a:r>
          </a:p>
          <a:p>
            <a:r>
              <a:rPr lang="en-US" altLang="zh-CN" sz="1400" dirty="0">
                <a:latin typeface="Courier New" panose="02070309020205020404" pitchFamily="49" charset="0"/>
                <a:cs typeface="Courier New" panose="02070309020205020404" pitchFamily="49" charset="0"/>
              </a:rPr>
              <a:t>       p2.name AS to,</a:t>
            </a:r>
          </a:p>
          <a:p>
            <a:r>
              <a:rPr lang="en-US" altLang="zh-CN" sz="1400" dirty="0">
                <a:latin typeface="Courier New" panose="02070309020205020404" pitchFamily="49" charset="0"/>
                <a:cs typeface="Courier New" panose="02070309020205020404" pitchFamily="49" charset="0"/>
              </a:rPr>
              <a:t>       </a:t>
            </a:r>
            <a:r>
              <a:rPr lang="en-US" altLang="zh-CN" sz="1400" b="1" dirty="0" err="1">
                <a:solidFill>
                  <a:srgbClr val="00B050"/>
                </a:solidFill>
                <a:latin typeface="Courier New" panose="02070309020205020404" pitchFamily="49" charset="0"/>
                <a:cs typeface="Courier New" panose="02070309020205020404" pitchFamily="49" charset="0"/>
              </a:rPr>
              <a:t>algo.similarity.cosine</a:t>
            </a:r>
            <a:r>
              <a:rPr lang="en-US" altLang="zh-CN" sz="1400" dirty="0">
                <a:latin typeface="Courier New" panose="02070309020205020404" pitchFamily="49" charset="0"/>
                <a:cs typeface="Courier New" panose="02070309020205020404" pitchFamily="49" charset="0"/>
              </a:rPr>
              <a:t>(p1s, p2s) AS similarity</a:t>
            </a:r>
          </a:p>
          <a:p>
            <a:r>
              <a:rPr lang="en-US" altLang="zh-CN" sz="1400" dirty="0">
                <a:latin typeface="Courier New" panose="02070309020205020404" pitchFamily="49" charset="0"/>
                <a:cs typeface="Courier New" panose="02070309020205020404" pitchFamily="49" charset="0"/>
              </a:rPr>
              <a:t>ORDER BY similarity DESC</a:t>
            </a:r>
            <a:endParaRPr lang="en-AU" altLang="zh-CN" sz="14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 xmlns:a16="http://schemas.microsoft.com/office/drawing/2014/main" id="{1A22CF02-269D-42AC-86CA-F16A1BA74D50}"/>
              </a:ext>
            </a:extLst>
          </p:cNvPr>
          <p:cNvSpPr txBox="1"/>
          <p:nvPr/>
        </p:nvSpPr>
        <p:spPr>
          <a:xfrm>
            <a:off x="555270" y="3631348"/>
            <a:ext cx="501312" cy="458074"/>
          </a:xfrm>
          <a:prstGeom prst="rect">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1">
                    <a:lumMod val="50000"/>
                  </a:schemeClr>
                </a:solidFill>
              </a:rPr>
              <a:t>5</a:t>
            </a:r>
            <a:endParaRPr lang="en-AU" dirty="0">
              <a:solidFill>
                <a:schemeClr val="tx1">
                  <a:lumMod val="50000"/>
                </a:schemeClr>
              </a:solidFill>
            </a:endParaRPr>
          </a:p>
        </p:txBody>
      </p:sp>
      <p:sp>
        <p:nvSpPr>
          <p:cNvPr id="14" name="TextBox 13">
            <a:extLst>
              <a:ext uri="{FF2B5EF4-FFF2-40B4-BE49-F238E27FC236}">
                <a16:creationId xmlns="" xmlns:a16="http://schemas.microsoft.com/office/drawing/2014/main" id="{79F84B73-E9F1-40ED-A07B-44E81D16B205}"/>
              </a:ext>
            </a:extLst>
          </p:cNvPr>
          <p:cNvSpPr txBox="1"/>
          <p:nvPr/>
        </p:nvSpPr>
        <p:spPr>
          <a:xfrm>
            <a:off x="1027773" y="2566395"/>
            <a:ext cx="10473345" cy="954107"/>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比较</a:t>
            </a:r>
            <a:r>
              <a:rPr lang="en-AU" altLang="zh-CN" sz="1400" dirty="0">
                <a:latin typeface="Courier New" panose="02070309020205020404" pitchFamily="49" charset="0"/>
                <a:cs typeface="Courier New" panose="02070309020205020404" pitchFamily="49" charset="0"/>
              </a:rPr>
              <a:t>Jaccard</a:t>
            </a:r>
            <a:r>
              <a:rPr lang="zh-CN" altLang="en-US" sz="1400" dirty="0">
                <a:latin typeface="Courier New" panose="02070309020205020404" pitchFamily="49" charset="0"/>
                <a:cs typeface="Courier New" panose="02070309020205020404" pitchFamily="49" charset="0"/>
              </a:rPr>
              <a:t>相似度对相同向量的计算结果</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如果把</a:t>
            </a:r>
            <a:r>
              <a:rPr lang="en-US" altLang="zh-CN" sz="1400" dirty="0">
                <a:latin typeface="Courier New" panose="02070309020205020404" pitchFamily="49" charset="0"/>
                <a:cs typeface="Courier New" panose="02070309020205020404" pitchFamily="49" charset="0"/>
              </a:rPr>
              <a:t>[1,2,1,5]</a:t>
            </a:r>
            <a:r>
              <a:rPr lang="zh-CN" altLang="en-US" sz="1400" dirty="0">
                <a:latin typeface="Courier New" panose="02070309020205020404" pitchFamily="49" charset="0"/>
                <a:cs typeface="Courier New" panose="02070309020205020404" pitchFamily="49" charset="0"/>
              </a:rPr>
              <a:t>变成</a:t>
            </a:r>
            <a:r>
              <a:rPr lang="en-US" altLang="zh-CN" sz="1400" dirty="0">
                <a:latin typeface="Courier New" panose="02070309020205020404" pitchFamily="49" charset="0"/>
                <a:cs typeface="Courier New" panose="02070309020205020404" pitchFamily="49" charset="0"/>
              </a:rPr>
              <a:t>[1,2,3,5]</a:t>
            </a:r>
            <a:r>
              <a:rPr lang="zh-CN" altLang="en-US" sz="1400" dirty="0">
                <a:latin typeface="Courier New" panose="02070309020205020404" pitchFamily="49" charset="0"/>
                <a:cs typeface="Courier New" panose="02070309020205020404" pitchFamily="49" charset="0"/>
              </a:rPr>
              <a:t>结果又会怎样？</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RETURN </a:t>
            </a:r>
            <a:r>
              <a:rPr lang="en-US" altLang="zh-CN" sz="1400" b="1" dirty="0" err="1">
                <a:solidFill>
                  <a:srgbClr val="00B050"/>
                </a:solidFill>
                <a:latin typeface="Courier New" panose="02070309020205020404" pitchFamily="49" charset="0"/>
                <a:cs typeface="Courier New" panose="02070309020205020404" pitchFamily="49" charset="0"/>
              </a:rPr>
              <a:t>algo.similarity.cosine</a:t>
            </a:r>
            <a:r>
              <a:rPr lang="en-US" altLang="zh-CN" sz="1400" dirty="0">
                <a:latin typeface="Courier New" panose="02070309020205020404" pitchFamily="49" charset="0"/>
                <a:cs typeface="Courier New" panose="02070309020205020404" pitchFamily="49" charset="0"/>
              </a:rPr>
              <a:t>([1,2,1,5], [1,2,4,5]) AS similarity</a:t>
            </a:r>
            <a:endParaRPr lang="en-AU" altLang="zh-CN" sz="14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 xmlns:a16="http://schemas.microsoft.com/office/drawing/2014/main" id="{8E47F8CD-3FCF-4D56-A3A2-8F2EF51BAFAD}"/>
              </a:ext>
            </a:extLst>
          </p:cNvPr>
          <p:cNvSpPr txBox="1"/>
          <p:nvPr/>
        </p:nvSpPr>
        <p:spPr>
          <a:xfrm>
            <a:off x="555270" y="2227145"/>
            <a:ext cx="501312" cy="458074"/>
          </a:xfrm>
          <a:prstGeom prst="rect">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2">
                    <a:lumMod val="50000"/>
                  </a:schemeClr>
                </a:solidFill>
              </a:rPr>
              <a:t>4.2</a:t>
            </a:r>
            <a:endParaRPr lang="en-AU" dirty="0">
              <a:solidFill>
                <a:schemeClr val="tx2">
                  <a:lumMod val="50000"/>
                </a:schemeClr>
              </a:solidFill>
            </a:endParaRPr>
          </a:p>
        </p:txBody>
      </p:sp>
    </p:spTree>
    <p:extLst>
      <p:ext uri="{BB962C8B-B14F-4D97-AF65-F5344CB8AC3E}">
        <p14:creationId xmlns:p14="http://schemas.microsoft.com/office/powerpoint/2010/main" val="21582265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5 – </a:t>
            </a:r>
            <a:r>
              <a:rPr lang="zh-CN" altLang="en-US" dirty="0"/>
              <a:t>欧几里德相似度</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303342" cy="1844288"/>
          </a:xfrm>
        </p:spPr>
        <p:txBody>
          <a:bodyPr>
            <a:normAutofit/>
          </a:bodyPr>
          <a:lstStyle/>
          <a:p>
            <a:r>
              <a:rPr lang="zh-CN" altLang="en-US" dirty="0"/>
              <a:t>欧几里德相似度用距离的大小来衡量两个向量的相似程度。</a:t>
            </a:r>
            <a:endParaRPr lang="ru-RU"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65434"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68911" y="1040669"/>
            <a:ext cx="6084888" cy="2118127"/>
          </a:xfrm>
        </p:spPr>
        <p:txBody>
          <a:bodyPr/>
          <a:lstStyle/>
          <a:p>
            <a:r>
              <a:rPr lang="zh-CN" altLang="en-US" sz="1800" dirty="0">
                <a:latin typeface="Microsoft YaHei" panose="020B0503020204020204" pitchFamily="34" charset="-122"/>
                <a:ea typeface="Microsoft YaHei" panose="020B0503020204020204" pitchFamily="34" charset="-122"/>
              </a:rPr>
              <a:t>      欧几里德距离是距离最常见的定义，它也称为简单距离。 当数据密集或连续时，这是最佳的相似度度量。</a:t>
            </a:r>
          </a:p>
          <a:p>
            <a:r>
              <a:rPr lang="zh-CN" altLang="en-US" sz="1800" dirty="0">
                <a:latin typeface="Microsoft YaHei" panose="020B0503020204020204" pitchFamily="34" charset="-122"/>
                <a:ea typeface="Microsoft YaHei" panose="020B0503020204020204" pitchFamily="34" charset="-122"/>
              </a:rPr>
              <a:t>      两点之间的欧几里德距离是连接它们的路径的长度。按照毕达哥拉斯定理，计算两点之间的距离。</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pic>
        <p:nvPicPr>
          <p:cNvPr id="8194" name="Picture 2" descr="Euclidean">
            <a:extLst>
              <a:ext uri="{FF2B5EF4-FFF2-40B4-BE49-F238E27FC236}">
                <a16:creationId xmlns="" xmlns:a16="http://schemas.microsoft.com/office/drawing/2014/main" id="{5A66D58A-3999-4B44-A881-E4E971C21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926" y="3497837"/>
            <a:ext cx="4316858" cy="287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02897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a:t>
            </a:r>
            <a:r>
              <a:rPr lang="en-AU" altLang="zh-CN" dirty="0"/>
              <a:t/>
            </a:r>
            <a:br>
              <a:rPr lang="en-AU" altLang="zh-CN" dirty="0"/>
            </a:br>
            <a:r>
              <a:rPr lang="zh-CN" altLang="en-US" dirty="0"/>
              <a:t>欧几里德相似度</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计算节点的欧几里德相似度</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使用</a:t>
            </a:r>
            <a:r>
              <a:rPr lang="en-AU"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扩展包中的欧几里德相似度计算过程</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a:latin typeface="Britannic Bold" panose="020B0903060703020204" pitchFamily="34" charset="0"/>
            </a:endParaRPr>
          </a:p>
          <a:p>
            <a:pPr algn="ctr"/>
            <a:endParaRPr lang="en-US" altLang="zh-CN" sz="2800">
              <a:latin typeface="Britannic Bold" panose="020B0903060703020204" pitchFamily="34" charset="0"/>
            </a:endParaRPr>
          </a:p>
          <a:p>
            <a:pPr algn="ctr"/>
            <a:r>
              <a:rPr lang="en-US" altLang="zh-CN" sz="2800">
                <a:latin typeface="Forte" panose="03060902040502070203" pitchFamily="66" charset="0"/>
              </a:rPr>
              <a:t>It’s CYPHER time!</a:t>
            </a:r>
          </a:p>
          <a:p>
            <a:pPr algn="ctr"/>
            <a:r>
              <a:rPr lang="en-US" altLang="zh-CN" sz="1600">
                <a:solidFill>
                  <a:schemeClr val="tx2"/>
                </a:solidFill>
                <a:latin typeface="Courier New" panose="02070309020205020404" pitchFamily="49" charset="0"/>
                <a:cs typeface="Courier New" panose="02070309020205020404" pitchFamily="49" charset="0"/>
              </a:rPr>
              <a:t>MATCH (n)--() REUTN *</a:t>
            </a:r>
          </a:p>
          <a:p>
            <a:pPr algn="ctr"/>
            <a:endParaRPr lang="en-US" sz="2800">
              <a:latin typeface="Britannic Bold" panose="020B0903060703020204" pitchFamily="34" charset="0"/>
            </a:endParaRPr>
          </a:p>
        </p:txBody>
      </p:sp>
    </p:spTree>
    <p:extLst>
      <p:ext uri="{BB962C8B-B14F-4D97-AF65-F5344CB8AC3E}">
        <p14:creationId xmlns:p14="http://schemas.microsoft.com/office/powerpoint/2010/main" val="407018067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954107"/>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计算欧几里德相似度，并返回最终结果</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与余弦相似度相比较</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RETURN </a:t>
            </a:r>
            <a:r>
              <a:rPr lang="en-US" altLang="zh-CN" sz="1400" b="1" dirty="0" err="1">
                <a:solidFill>
                  <a:srgbClr val="00B050"/>
                </a:solidFill>
                <a:latin typeface="Courier New" panose="02070309020205020404" pitchFamily="49" charset="0"/>
                <a:cs typeface="Courier New" panose="02070309020205020404" pitchFamily="49" charset="0"/>
              </a:rPr>
              <a:t>algo.similarity.euclideanDistance</a:t>
            </a:r>
            <a:r>
              <a:rPr lang="en-US" altLang="zh-CN" sz="1400" dirty="0">
                <a:latin typeface="Courier New" panose="02070309020205020404" pitchFamily="49" charset="0"/>
                <a:cs typeface="Courier New" panose="02070309020205020404" pitchFamily="49" charset="0"/>
              </a:rPr>
              <a:t>([1,2,3,5], [1,2,3,5]) AS similarity</a:t>
            </a:r>
            <a:endParaRPr lang="en-AU" altLang="zh-CN"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实战环节：计算欧几里德相似度</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5253"/>
          </a:xfrm>
          <a:prstGeom prst="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6</a:t>
            </a:r>
            <a:endParaRPr lang="en-AU" dirty="0">
              <a:solidFill>
                <a:schemeClr val="bg1"/>
              </a:solidFill>
            </a:endParaRPr>
          </a:p>
        </p:txBody>
      </p:sp>
      <p:sp>
        <p:nvSpPr>
          <p:cNvPr id="17" name="TextBox 16">
            <a:extLst>
              <a:ext uri="{FF2B5EF4-FFF2-40B4-BE49-F238E27FC236}">
                <a16:creationId xmlns="" xmlns:a16="http://schemas.microsoft.com/office/drawing/2014/main" id="{8883181D-010D-42D0-B62C-58354C513B67}"/>
              </a:ext>
            </a:extLst>
          </p:cNvPr>
          <p:cNvSpPr txBox="1"/>
          <p:nvPr/>
        </p:nvSpPr>
        <p:spPr>
          <a:xfrm>
            <a:off x="1042179" y="2508865"/>
            <a:ext cx="10473345" cy="4185761"/>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根据节点的直接邻居，计算其连接度向量</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US" altLang="zh-CN" sz="1400" dirty="0">
                <a:latin typeface="Courier New" panose="02070309020205020404" pitchFamily="49" charset="0"/>
                <a:cs typeface="Courier New" panose="02070309020205020404" pitchFamily="49" charset="0"/>
              </a:rPr>
              <a:t>Cypher</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i</a:t>
            </a:r>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返回所有节点，并按照其</a:t>
            </a:r>
            <a:r>
              <a:rPr lang="en-US" altLang="zh-CN" sz="1400" dirty="0">
                <a:latin typeface="Courier New" panose="02070309020205020404" pitchFamily="49" charset="0"/>
                <a:cs typeface="Courier New" panose="02070309020205020404" pitchFamily="49" charset="0"/>
              </a:rPr>
              <a:t>id</a:t>
            </a:r>
            <a:r>
              <a:rPr lang="zh-CN" altLang="en-US" sz="1400" dirty="0">
                <a:latin typeface="Courier New" panose="02070309020205020404" pitchFamily="49" charset="0"/>
                <a:cs typeface="Courier New" panose="02070309020205020404" pitchFamily="49" charset="0"/>
              </a:rPr>
              <a:t>排序</a:t>
            </a:r>
          </a:p>
          <a:p>
            <a:r>
              <a:rPr lang="en-US" altLang="zh-CN" sz="1400" dirty="0">
                <a:latin typeface="Courier New" panose="02070309020205020404" pitchFamily="49" charset="0"/>
                <a:cs typeface="Courier New" panose="02070309020205020404" pitchFamily="49" charset="0"/>
              </a:rPr>
              <a:t>MATCH (</a:t>
            </a:r>
            <a:r>
              <a:rPr lang="en-US" altLang="zh-CN" sz="1400" dirty="0" err="1">
                <a:latin typeface="Courier New" panose="02070309020205020404" pitchFamily="49" charset="0"/>
                <a:cs typeface="Courier New" panose="02070309020205020404" pitchFamily="49" charset="0"/>
              </a:rPr>
              <a:t>p:Page</a:t>
            </a:r>
            <a:r>
              <a:rPr lang="en-US" altLang="zh-CN" sz="1400" dirty="0">
                <a:latin typeface="Courier New" panose="02070309020205020404" pitchFamily="49" charset="0"/>
                <a:cs typeface="Courier New" panose="02070309020205020404" pitchFamily="49" charset="0"/>
              </a:rPr>
              <a:t>) </a:t>
            </a:r>
          </a:p>
          <a:p>
            <a:r>
              <a:rPr lang="en-US" altLang="zh-CN" sz="1400" dirty="0">
                <a:latin typeface="Courier New" panose="02070309020205020404" pitchFamily="49" charset="0"/>
                <a:cs typeface="Courier New" panose="02070309020205020404" pitchFamily="49" charset="0"/>
              </a:rPr>
              <a:t>WITH id(p) AS </a:t>
            </a:r>
            <a:r>
              <a:rPr lang="en-US" altLang="zh-CN" sz="1400" dirty="0" err="1">
                <a:latin typeface="Courier New" panose="02070309020205020404" pitchFamily="49" charset="0"/>
                <a:cs typeface="Courier New" panose="02070309020205020404" pitchFamily="49" charset="0"/>
              </a:rPr>
              <a:t>pid</a:t>
            </a:r>
            <a:r>
              <a:rPr lang="en-US" altLang="zh-CN" sz="1400" dirty="0">
                <a:latin typeface="Courier New" panose="02070309020205020404" pitchFamily="49" charset="0"/>
                <a:cs typeface="Courier New" panose="02070309020205020404" pitchFamily="49" charset="0"/>
              </a:rPr>
              <a:t> </a:t>
            </a:r>
            <a:r>
              <a:rPr lang="en-US" altLang="zh-CN" sz="1400" dirty="0">
                <a:solidFill>
                  <a:srgbClr val="C00000"/>
                </a:solidFill>
                <a:latin typeface="Courier New" panose="02070309020205020404" pitchFamily="49" charset="0"/>
                <a:cs typeface="Courier New" panose="02070309020205020404" pitchFamily="49" charset="0"/>
              </a:rPr>
              <a:t>ORDER BY id(p) ASC</a:t>
            </a:r>
          </a:p>
          <a:p>
            <a:r>
              <a:rPr lang="en-US" altLang="zh-CN" sz="1400" dirty="0">
                <a:latin typeface="Courier New" panose="02070309020205020404" pitchFamily="49" charset="0"/>
                <a:cs typeface="Courier New" panose="02070309020205020404" pitchFamily="49" charset="0"/>
              </a:rPr>
              <a:t>// ii. </a:t>
            </a:r>
            <a:r>
              <a:rPr lang="zh-CN" altLang="en-US" sz="1400" dirty="0">
                <a:latin typeface="Courier New" panose="02070309020205020404" pitchFamily="49" charset="0"/>
                <a:cs typeface="Courier New" panose="02070309020205020404" pitchFamily="49" charset="0"/>
              </a:rPr>
              <a:t>将所有节点放入一个列表，然后得到所有可能的配对</a:t>
            </a:r>
          </a:p>
          <a:p>
            <a:r>
              <a:rPr lang="en-US" altLang="zh-CN" sz="1400" dirty="0">
                <a:latin typeface="Courier New" panose="02070309020205020404" pitchFamily="49" charset="0"/>
                <a:cs typeface="Courier New" panose="02070309020205020404" pitchFamily="49" charset="0"/>
              </a:rPr>
              <a:t>WITH </a:t>
            </a:r>
            <a:r>
              <a:rPr lang="en-US" altLang="zh-CN" sz="1400" dirty="0">
                <a:solidFill>
                  <a:srgbClr val="00B050"/>
                </a:solidFill>
                <a:latin typeface="Courier New" panose="02070309020205020404" pitchFamily="49" charset="0"/>
                <a:cs typeface="Courier New" panose="02070309020205020404" pitchFamily="49" charset="0"/>
              </a:rPr>
              <a:t>collect</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pid</a:t>
            </a:r>
            <a:r>
              <a:rPr lang="en-US" altLang="zh-CN" sz="1400" dirty="0">
                <a:latin typeface="Courier New" panose="02070309020205020404" pitchFamily="49" charset="0"/>
                <a:cs typeface="Courier New" panose="02070309020205020404" pitchFamily="49" charset="0"/>
              </a:rPr>
              <a:t>) AS </a:t>
            </a:r>
            <a:r>
              <a:rPr lang="en-US" altLang="zh-CN" sz="1400" dirty="0" err="1">
                <a:latin typeface="Courier New" panose="02070309020205020404" pitchFamily="49" charset="0"/>
                <a:cs typeface="Courier New" panose="02070309020205020404" pitchFamily="49" charset="0"/>
              </a:rPr>
              <a:t>pids</a:t>
            </a:r>
            <a:endParaRPr lang="en-US" altLang="zh-CN" sz="1400" dirty="0">
              <a:latin typeface="Courier New" panose="02070309020205020404" pitchFamily="49" charset="0"/>
              <a:cs typeface="Courier New" panose="02070309020205020404" pitchFamily="49" charset="0"/>
            </a:endParaRPr>
          </a:p>
          <a:p>
            <a:r>
              <a:rPr lang="en-US" altLang="zh-CN" sz="1400" b="1" dirty="0">
                <a:latin typeface="Courier New" panose="02070309020205020404" pitchFamily="49" charset="0"/>
                <a:cs typeface="Courier New" panose="02070309020205020404" pitchFamily="49" charset="0"/>
              </a:rPr>
              <a:t>UNWIND</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pids</a:t>
            </a:r>
            <a:r>
              <a:rPr lang="en-US" altLang="zh-CN" sz="1400" dirty="0">
                <a:latin typeface="Courier New" panose="02070309020205020404" pitchFamily="49" charset="0"/>
                <a:cs typeface="Courier New" panose="02070309020205020404" pitchFamily="49" charset="0"/>
              </a:rPr>
              <a:t> AS p1</a:t>
            </a:r>
          </a:p>
          <a:p>
            <a:r>
              <a:rPr lang="en-US" altLang="zh-CN" sz="1400" b="1" dirty="0">
                <a:latin typeface="Courier New" panose="02070309020205020404" pitchFamily="49" charset="0"/>
                <a:cs typeface="Courier New" panose="02070309020205020404" pitchFamily="49" charset="0"/>
              </a:rPr>
              <a:t>UNWIND</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pids</a:t>
            </a:r>
            <a:r>
              <a:rPr lang="en-US" altLang="zh-CN" sz="1400" dirty="0">
                <a:latin typeface="Courier New" panose="02070309020205020404" pitchFamily="49" charset="0"/>
                <a:cs typeface="Courier New" panose="02070309020205020404" pitchFamily="49" charset="0"/>
              </a:rPr>
              <a:t> AS p2</a:t>
            </a:r>
          </a:p>
          <a:p>
            <a:r>
              <a:rPr lang="en-US" altLang="zh-CN" sz="1400" dirty="0">
                <a:latin typeface="Courier New" panose="02070309020205020404" pitchFamily="49" charset="0"/>
                <a:cs typeface="Courier New" panose="02070309020205020404" pitchFamily="49" charset="0"/>
              </a:rPr>
              <a:t>WITH p1,p2</a:t>
            </a:r>
          </a:p>
          <a:p>
            <a:r>
              <a:rPr lang="en-US" altLang="zh-CN" sz="1400" dirty="0">
                <a:latin typeface="Courier New" panose="02070309020205020404" pitchFamily="49" charset="0"/>
                <a:cs typeface="Courier New" panose="02070309020205020404" pitchFamily="49" charset="0"/>
              </a:rPr>
              <a:t>// iii. </a:t>
            </a:r>
            <a:r>
              <a:rPr lang="zh-CN" altLang="en-US" sz="1400" dirty="0">
                <a:latin typeface="Courier New" panose="02070309020205020404" pitchFamily="49" charset="0"/>
                <a:cs typeface="Courier New" panose="02070309020205020404" pitchFamily="49" charset="0"/>
              </a:rPr>
              <a:t>计算每个节点的向量 </a:t>
            </a:r>
            <a:r>
              <a:rPr lang="en-US" altLang="zh-CN" sz="1400" dirty="0">
                <a:latin typeface="Courier New" panose="02070309020205020404" pitchFamily="49" charset="0"/>
                <a:cs typeface="Courier New" panose="02070309020205020404" pitchFamily="49" charset="0"/>
              </a:rPr>
              <a:t>[1,0,2,...]</a:t>
            </a:r>
            <a:r>
              <a:rPr lang="zh-CN" altLang="en-US" sz="1400" dirty="0">
                <a:latin typeface="Courier New" panose="02070309020205020404" pitchFamily="49" charset="0"/>
                <a:cs typeface="Courier New" panose="02070309020205020404" pitchFamily="49" charset="0"/>
              </a:rPr>
              <a:t>，向量的维度是节点总数</a:t>
            </a:r>
            <a:r>
              <a:rPr lang="en-AU"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项是关系总数</a:t>
            </a:r>
          </a:p>
          <a:p>
            <a:r>
              <a:rPr lang="en-US" altLang="zh-CN" sz="1400" dirty="0">
                <a:latin typeface="Courier New" panose="02070309020205020404" pitchFamily="49" charset="0"/>
                <a:cs typeface="Courier New" panose="02070309020205020404" pitchFamily="49" charset="0"/>
              </a:rPr>
              <a:t>MATCH (n1), (n2)</a:t>
            </a:r>
          </a:p>
          <a:p>
            <a:r>
              <a:rPr lang="en-US" altLang="zh-CN" sz="1400" dirty="0">
                <a:latin typeface="Courier New" panose="02070309020205020404" pitchFamily="49" charset="0"/>
                <a:cs typeface="Courier New" panose="02070309020205020404" pitchFamily="49" charset="0"/>
              </a:rPr>
              <a:t>WHERE id(n1) = p1 AND id(n2) = p2</a:t>
            </a:r>
          </a:p>
          <a:p>
            <a:r>
              <a:rPr lang="en-US" altLang="zh-CN" sz="1400" dirty="0">
                <a:latin typeface="Courier New" panose="02070309020205020404" pitchFamily="49" charset="0"/>
                <a:cs typeface="Courier New" panose="02070309020205020404" pitchFamily="49" charset="0"/>
              </a:rPr>
              <a:t>OPTIONAL MATCH (n1) -[</a:t>
            </a:r>
            <a:r>
              <a:rPr lang="en-US" altLang="zh-CN" sz="1400" dirty="0" err="1">
                <a:latin typeface="Courier New" panose="02070309020205020404" pitchFamily="49" charset="0"/>
                <a:cs typeface="Courier New" panose="02070309020205020404" pitchFamily="49" charset="0"/>
              </a:rPr>
              <a:t>l:LINKS</a:t>
            </a:r>
            <a:r>
              <a:rPr lang="en-US" altLang="zh-CN" sz="1400" dirty="0">
                <a:latin typeface="Courier New" panose="02070309020205020404" pitchFamily="49" charset="0"/>
                <a:cs typeface="Courier New" panose="02070309020205020404" pitchFamily="49" charset="0"/>
              </a:rPr>
              <a:t>]- (n2) </a:t>
            </a:r>
          </a:p>
          <a:p>
            <a:r>
              <a:rPr lang="en-US" altLang="zh-CN" sz="1400" dirty="0">
                <a:latin typeface="Courier New" panose="02070309020205020404" pitchFamily="49" charset="0"/>
                <a:cs typeface="Courier New" panose="02070309020205020404" pitchFamily="49" charset="0"/>
              </a:rPr>
              <a:t>WITH n1,n2, </a:t>
            </a:r>
            <a:r>
              <a:rPr lang="en-US" altLang="zh-CN" sz="1400" dirty="0">
                <a:solidFill>
                  <a:srgbClr val="00B050"/>
                </a:solidFill>
                <a:latin typeface="Courier New" panose="02070309020205020404" pitchFamily="49" charset="0"/>
                <a:cs typeface="Courier New" panose="02070309020205020404" pitchFamily="49" charset="0"/>
              </a:rPr>
              <a:t>sum</a:t>
            </a:r>
            <a:r>
              <a:rPr lang="en-US" altLang="zh-CN" sz="1400" dirty="0">
                <a:latin typeface="Courier New" panose="02070309020205020404" pitchFamily="49" charset="0"/>
                <a:cs typeface="Courier New" panose="02070309020205020404" pitchFamily="49" charset="0"/>
              </a:rPr>
              <a:t>(CASE WHEN n1 = n2 THEN 1 WHEN l IS NULL THEN 0 ELSE 1 END) AS f</a:t>
            </a:r>
          </a:p>
          <a:p>
            <a:r>
              <a:rPr lang="en-US" altLang="zh-CN" sz="1400" dirty="0">
                <a:latin typeface="Courier New" panose="02070309020205020404" pitchFamily="49" charset="0"/>
                <a:cs typeface="Courier New" panose="02070309020205020404" pitchFamily="49" charset="0"/>
              </a:rPr>
              <a:t>// iv. </a:t>
            </a:r>
            <a:r>
              <a:rPr lang="zh-CN" altLang="en-US" sz="1400" dirty="0">
                <a:latin typeface="Courier New" panose="02070309020205020404" pitchFamily="49" charset="0"/>
                <a:cs typeface="Courier New" panose="02070309020205020404" pitchFamily="49" charset="0"/>
              </a:rPr>
              <a:t>保存向量到节点的</a:t>
            </a:r>
            <a:r>
              <a:rPr lang="en-AU" altLang="zh-CN" sz="1400" dirty="0">
                <a:latin typeface="Courier New" panose="02070309020205020404" pitchFamily="49" charset="0"/>
                <a:cs typeface="Courier New" panose="02070309020205020404" pitchFamily="49" charset="0"/>
              </a:rPr>
              <a:t>embedding</a:t>
            </a:r>
            <a:r>
              <a:rPr lang="zh-CN" altLang="en-US" sz="1400" dirty="0">
                <a:latin typeface="Courier New" panose="02070309020205020404" pitchFamily="49" charset="0"/>
                <a:cs typeface="Courier New" panose="02070309020205020404" pitchFamily="49" charset="0"/>
              </a:rPr>
              <a:t>属性</a:t>
            </a:r>
            <a:endParaRPr lang="en-US"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WITH n1, </a:t>
            </a:r>
            <a:r>
              <a:rPr lang="en-US" altLang="zh-CN" sz="1400" dirty="0">
                <a:solidFill>
                  <a:srgbClr val="00B050"/>
                </a:solidFill>
                <a:latin typeface="Courier New" panose="02070309020205020404" pitchFamily="49" charset="0"/>
                <a:cs typeface="Courier New" panose="02070309020205020404" pitchFamily="49" charset="0"/>
              </a:rPr>
              <a:t>collect</a:t>
            </a:r>
            <a:r>
              <a:rPr lang="en-US" altLang="zh-CN" sz="1400" dirty="0">
                <a:latin typeface="Courier New" panose="02070309020205020404" pitchFamily="49" charset="0"/>
                <a:cs typeface="Courier New" panose="02070309020205020404" pitchFamily="49" charset="0"/>
              </a:rPr>
              <a:t>(f) AS embedding</a:t>
            </a:r>
          </a:p>
          <a:p>
            <a:r>
              <a:rPr lang="en-US" altLang="zh-CN" sz="1400" dirty="0">
                <a:latin typeface="Courier New" panose="02070309020205020404" pitchFamily="49" charset="0"/>
                <a:cs typeface="Courier New" panose="02070309020205020404" pitchFamily="49" charset="0"/>
              </a:rPr>
              <a:t>    SET n1.embedding = embedding</a:t>
            </a:r>
          </a:p>
          <a:p>
            <a:r>
              <a:rPr lang="en-US" altLang="zh-CN" sz="1400" dirty="0">
                <a:latin typeface="Courier New" panose="02070309020205020404" pitchFamily="49" charset="0"/>
                <a:cs typeface="Courier New" panose="02070309020205020404" pitchFamily="49" charset="0"/>
              </a:rPr>
              <a:t>RETURN n1.name, n1.embedding</a:t>
            </a:r>
            <a:endParaRPr lang="en-AU" altLang="zh-CN" sz="14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 xmlns:a16="http://schemas.microsoft.com/office/drawing/2014/main" id="{89B507DF-52BC-4DD3-B3B1-84B552747F3A}"/>
              </a:ext>
            </a:extLst>
          </p:cNvPr>
          <p:cNvSpPr txBox="1"/>
          <p:nvPr/>
        </p:nvSpPr>
        <p:spPr>
          <a:xfrm>
            <a:off x="555271" y="2145265"/>
            <a:ext cx="501312" cy="455253"/>
          </a:xfrm>
          <a:prstGeom prst="rect">
            <a:avLst/>
          </a:prstGeom>
          <a:solidFill>
            <a:schemeClr val="accent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7</a:t>
            </a:r>
            <a:r>
              <a:rPr lang="en-AU" altLang="zh-CN" dirty="0">
                <a:solidFill>
                  <a:schemeClr val="bg1"/>
                </a:solidFill>
              </a:rPr>
              <a:t>.1</a:t>
            </a:r>
            <a:endParaRPr lang="en-AU" dirty="0">
              <a:solidFill>
                <a:schemeClr val="bg1"/>
              </a:solidFill>
            </a:endParaRPr>
          </a:p>
        </p:txBody>
      </p:sp>
    </p:spTree>
    <p:extLst>
      <p:ext uri="{BB962C8B-B14F-4D97-AF65-F5344CB8AC3E}">
        <p14:creationId xmlns:p14="http://schemas.microsoft.com/office/powerpoint/2010/main" val="388415690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实战环节：计算欧几里德相似度</a:t>
            </a:r>
            <a:endParaRPr lang="ru-RU" sz="3200" dirty="0"/>
          </a:p>
        </p:txBody>
      </p:sp>
      <p:sp>
        <p:nvSpPr>
          <p:cNvPr id="14" name="TextBox 13">
            <a:extLst>
              <a:ext uri="{FF2B5EF4-FFF2-40B4-BE49-F238E27FC236}">
                <a16:creationId xmlns="" xmlns:a16="http://schemas.microsoft.com/office/drawing/2014/main" id="{A6CA6ECF-A0DF-47B1-BA6F-2A8D8ECDEFC6}"/>
              </a:ext>
            </a:extLst>
          </p:cNvPr>
          <p:cNvSpPr txBox="1"/>
          <p:nvPr/>
        </p:nvSpPr>
        <p:spPr>
          <a:xfrm>
            <a:off x="1027775" y="1700680"/>
            <a:ext cx="10473345" cy="3754874"/>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根据节点的连接度向量计算几何距离，并输出结果</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US" altLang="zh-CN" sz="1400" dirty="0">
                <a:latin typeface="Courier New" panose="02070309020205020404" pitchFamily="49" charset="0"/>
                <a:cs typeface="Courier New" panose="02070309020205020404" pitchFamily="49" charset="0"/>
              </a:rPr>
              <a:t>ALGO</a:t>
            </a:r>
          </a:p>
          <a:p>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返回所有节点，并按照其</a:t>
            </a:r>
            <a:r>
              <a:rPr lang="en-US" altLang="zh-CN" sz="1400" dirty="0">
                <a:latin typeface="Courier New" panose="02070309020205020404" pitchFamily="49" charset="0"/>
                <a:cs typeface="Courier New" panose="02070309020205020404" pitchFamily="49" charset="0"/>
              </a:rPr>
              <a:t>id</a:t>
            </a:r>
            <a:r>
              <a:rPr lang="zh-CN" altLang="en-US" sz="1400" dirty="0">
                <a:latin typeface="Courier New" panose="02070309020205020404" pitchFamily="49" charset="0"/>
                <a:cs typeface="Courier New" panose="02070309020205020404" pitchFamily="49" charset="0"/>
              </a:rPr>
              <a:t>排序</a:t>
            </a:r>
          </a:p>
          <a:p>
            <a:r>
              <a:rPr lang="en-US" altLang="zh-CN" sz="1400" dirty="0">
                <a:latin typeface="Courier New" panose="02070309020205020404" pitchFamily="49" charset="0"/>
                <a:cs typeface="Courier New" panose="02070309020205020404" pitchFamily="49" charset="0"/>
              </a:rPr>
              <a:t>MATCH (</a:t>
            </a:r>
            <a:r>
              <a:rPr lang="en-US" altLang="zh-CN" sz="1400" dirty="0" err="1">
                <a:latin typeface="Courier New" panose="02070309020205020404" pitchFamily="49" charset="0"/>
                <a:cs typeface="Courier New" panose="02070309020205020404" pitchFamily="49" charset="0"/>
              </a:rPr>
              <a:t>p:Page</a:t>
            </a:r>
            <a:r>
              <a:rPr lang="en-US" altLang="zh-CN" sz="1400" dirty="0">
                <a:latin typeface="Courier New" panose="02070309020205020404" pitchFamily="49" charset="0"/>
                <a:cs typeface="Courier New" panose="02070309020205020404" pitchFamily="49" charset="0"/>
              </a:rPr>
              <a:t>) </a:t>
            </a:r>
          </a:p>
          <a:p>
            <a:r>
              <a:rPr lang="en-US" altLang="zh-CN" sz="1400" dirty="0">
                <a:latin typeface="Courier New" panose="02070309020205020404" pitchFamily="49" charset="0"/>
                <a:cs typeface="Courier New" panose="02070309020205020404" pitchFamily="49" charset="0"/>
              </a:rPr>
              <a:t>WITH id(p) AS </a:t>
            </a:r>
            <a:r>
              <a:rPr lang="en-US" altLang="zh-CN" sz="1400" dirty="0" err="1">
                <a:latin typeface="Courier New" panose="02070309020205020404" pitchFamily="49" charset="0"/>
                <a:cs typeface="Courier New" panose="02070309020205020404" pitchFamily="49" charset="0"/>
              </a:rPr>
              <a:t>pid</a:t>
            </a:r>
            <a:r>
              <a:rPr lang="en-US" altLang="zh-CN" sz="1400" dirty="0">
                <a:latin typeface="Courier New" panose="02070309020205020404" pitchFamily="49" charset="0"/>
                <a:cs typeface="Courier New" panose="02070309020205020404" pitchFamily="49" charset="0"/>
              </a:rPr>
              <a:t> ORDER BY id(p) ASC</a:t>
            </a:r>
          </a:p>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将所有节点放入一个列表，然后得到所有可能的配对</a:t>
            </a:r>
          </a:p>
          <a:p>
            <a:r>
              <a:rPr lang="en-US" altLang="zh-CN" sz="1400" dirty="0">
                <a:latin typeface="Courier New" panose="02070309020205020404" pitchFamily="49" charset="0"/>
                <a:cs typeface="Courier New" panose="02070309020205020404" pitchFamily="49" charset="0"/>
              </a:rPr>
              <a:t>WITH collect(</a:t>
            </a:r>
            <a:r>
              <a:rPr lang="en-US" altLang="zh-CN" sz="1400" dirty="0" err="1">
                <a:latin typeface="Courier New" panose="02070309020205020404" pitchFamily="49" charset="0"/>
                <a:cs typeface="Courier New" panose="02070309020205020404" pitchFamily="49" charset="0"/>
              </a:rPr>
              <a:t>pid</a:t>
            </a:r>
            <a:r>
              <a:rPr lang="en-US" altLang="zh-CN" sz="1400" dirty="0">
                <a:latin typeface="Courier New" panose="02070309020205020404" pitchFamily="49" charset="0"/>
                <a:cs typeface="Courier New" panose="02070309020205020404" pitchFamily="49" charset="0"/>
              </a:rPr>
              <a:t>) AS </a:t>
            </a:r>
            <a:r>
              <a:rPr lang="en-US" altLang="zh-CN" sz="1400" dirty="0" err="1">
                <a:latin typeface="Courier New" panose="02070309020205020404" pitchFamily="49" charset="0"/>
                <a:cs typeface="Courier New" panose="02070309020205020404" pitchFamily="49" charset="0"/>
              </a:rPr>
              <a:t>pids</a:t>
            </a:r>
            <a:endParaRPr lang="en-US"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UNWIND </a:t>
            </a:r>
            <a:r>
              <a:rPr lang="en-US" altLang="zh-CN" sz="1400" dirty="0" err="1">
                <a:latin typeface="Courier New" panose="02070309020205020404" pitchFamily="49" charset="0"/>
                <a:cs typeface="Courier New" panose="02070309020205020404" pitchFamily="49" charset="0"/>
              </a:rPr>
              <a:t>pids</a:t>
            </a:r>
            <a:r>
              <a:rPr lang="en-US" altLang="zh-CN" sz="1400" dirty="0">
                <a:latin typeface="Courier New" panose="02070309020205020404" pitchFamily="49" charset="0"/>
                <a:cs typeface="Courier New" panose="02070309020205020404" pitchFamily="49" charset="0"/>
              </a:rPr>
              <a:t> AS p1</a:t>
            </a:r>
          </a:p>
          <a:p>
            <a:r>
              <a:rPr lang="en-US" altLang="zh-CN" sz="1400" dirty="0">
                <a:latin typeface="Courier New" panose="02070309020205020404" pitchFamily="49" charset="0"/>
                <a:cs typeface="Courier New" panose="02070309020205020404" pitchFamily="49" charset="0"/>
              </a:rPr>
              <a:t>UNWIND </a:t>
            </a:r>
            <a:r>
              <a:rPr lang="en-US" altLang="zh-CN" sz="1400" dirty="0" err="1">
                <a:latin typeface="Courier New" panose="02070309020205020404" pitchFamily="49" charset="0"/>
                <a:cs typeface="Courier New" panose="02070309020205020404" pitchFamily="49" charset="0"/>
              </a:rPr>
              <a:t>pids</a:t>
            </a:r>
            <a:r>
              <a:rPr lang="en-US" altLang="zh-CN" sz="1400" dirty="0">
                <a:latin typeface="Courier New" panose="02070309020205020404" pitchFamily="49" charset="0"/>
                <a:cs typeface="Courier New" panose="02070309020205020404" pitchFamily="49" charset="0"/>
              </a:rPr>
              <a:t> AS p2</a:t>
            </a:r>
          </a:p>
          <a:p>
            <a:r>
              <a:rPr lang="en-US" altLang="zh-CN" sz="1400" dirty="0">
                <a:latin typeface="Courier New" panose="02070309020205020404" pitchFamily="49" charset="0"/>
                <a:cs typeface="Courier New" panose="02070309020205020404" pitchFamily="49" charset="0"/>
              </a:rPr>
              <a:t>WITH p1,p2 WHERE p1 &lt; p2</a:t>
            </a:r>
          </a:p>
          <a:p>
            <a:r>
              <a:rPr lang="en-US" altLang="zh-CN" sz="1400" dirty="0">
                <a:latin typeface="Courier New" panose="02070309020205020404" pitchFamily="49" charset="0"/>
                <a:cs typeface="Courier New" panose="02070309020205020404" pitchFamily="49" charset="0"/>
              </a:rPr>
              <a:t>MATCH (n1),(n2)</a:t>
            </a:r>
          </a:p>
          <a:p>
            <a:r>
              <a:rPr lang="en-US" altLang="zh-CN" sz="1400" dirty="0">
                <a:latin typeface="Courier New" panose="02070309020205020404" pitchFamily="49" charset="0"/>
                <a:cs typeface="Courier New" panose="02070309020205020404" pitchFamily="49" charset="0"/>
              </a:rPr>
              <a:t>WHERE id(n1) = p1 AND id(n2) = p2</a:t>
            </a:r>
          </a:p>
          <a:p>
            <a:r>
              <a:rPr lang="en-US" altLang="zh-CN" sz="1400" dirty="0">
                <a:latin typeface="Courier New" panose="02070309020205020404" pitchFamily="49" charset="0"/>
                <a:cs typeface="Courier New" panose="02070309020205020404" pitchFamily="49" charset="0"/>
              </a:rPr>
              <a:t>RETURN n1.name</a:t>
            </a:r>
            <a:br>
              <a:rPr lang="en-US" altLang="zh-CN" sz="1400" dirty="0">
                <a:latin typeface="Courier New" panose="02070309020205020404" pitchFamily="49" charset="0"/>
                <a:cs typeface="Courier New" panose="02070309020205020404" pitchFamily="49" charset="0"/>
              </a:rPr>
            </a:br>
            <a:r>
              <a:rPr lang="en-US" altLang="zh-CN" sz="1400" dirty="0">
                <a:latin typeface="Courier New" panose="02070309020205020404" pitchFamily="49" charset="0"/>
                <a:cs typeface="Courier New" panose="02070309020205020404" pitchFamily="49" charset="0"/>
              </a:rPr>
              <a:t>       , n2.name</a:t>
            </a:r>
            <a:br>
              <a:rPr lang="en-US" altLang="zh-CN" sz="1400" dirty="0">
                <a:latin typeface="Courier New" panose="02070309020205020404" pitchFamily="49" charset="0"/>
                <a:cs typeface="Courier New" panose="02070309020205020404" pitchFamily="49" charset="0"/>
              </a:rPr>
            </a:br>
            <a:r>
              <a:rPr lang="en-US" altLang="zh-CN" sz="1400" dirty="0">
                <a:latin typeface="Courier New" panose="02070309020205020404" pitchFamily="49" charset="0"/>
                <a:cs typeface="Courier New" panose="02070309020205020404" pitchFamily="49" charset="0"/>
              </a:rPr>
              <a:t>       , </a:t>
            </a:r>
            <a:r>
              <a:rPr lang="en-US" altLang="zh-CN" sz="1400" b="1" dirty="0" err="1">
                <a:solidFill>
                  <a:srgbClr val="00B050"/>
                </a:solidFill>
                <a:latin typeface="Courier New" panose="02070309020205020404" pitchFamily="49" charset="0"/>
                <a:cs typeface="Courier New" panose="02070309020205020404" pitchFamily="49" charset="0"/>
              </a:rPr>
              <a:t>algo.similarity.euclideanDistance</a:t>
            </a:r>
            <a:r>
              <a:rPr lang="en-US" altLang="zh-CN" sz="1400" dirty="0">
                <a:latin typeface="Courier New" panose="02070309020205020404" pitchFamily="49" charset="0"/>
                <a:cs typeface="Courier New" panose="02070309020205020404" pitchFamily="49" charset="0"/>
              </a:rPr>
              <a:t>(n1.embedding, n2.embedding) AS similarity</a:t>
            </a:r>
          </a:p>
          <a:p>
            <a:r>
              <a:rPr lang="en-US" altLang="zh-CN" sz="1400" dirty="0">
                <a:latin typeface="Courier New" panose="02070309020205020404" pitchFamily="49" charset="0"/>
                <a:cs typeface="Courier New" panose="02070309020205020404" pitchFamily="49" charset="0"/>
              </a:rPr>
              <a:t>ORDER BY similarity ASC</a:t>
            </a:r>
            <a:endParaRPr lang="en-AU" altLang="zh-CN" sz="14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 xmlns:a16="http://schemas.microsoft.com/office/drawing/2014/main" id="{89B507DF-52BC-4DD3-B3B1-84B552747F3A}"/>
              </a:ext>
            </a:extLst>
          </p:cNvPr>
          <p:cNvSpPr txBox="1"/>
          <p:nvPr/>
        </p:nvSpPr>
        <p:spPr>
          <a:xfrm>
            <a:off x="555272" y="1361430"/>
            <a:ext cx="501312" cy="455253"/>
          </a:xfrm>
          <a:prstGeom prst="rect">
            <a:avLst/>
          </a:prstGeom>
          <a:solidFill>
            <a:schemeClr val="accent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7</a:t>
            </a:r>
            <a:r>
              <a:rPr lang="en-AU" altLang="zh-CN" dirty="0">
                <a:solidFill>
                  <a:schemeClr val="bg1"/>
                </a:solidFill>
              </a:rPr>
              <a:t>.</a:t>
            </a:r>
            <a:r>
              <a:rPr lang="en-US" altLang="zh-CN" dirty="0">
                <a:solidFill>
                  <a:schemeClr val="bg1"/>
                </a:solidFill>
              </a:rPr>
              <a:t>2</a:t>
            </a:r>
            <a:endParaRPr lang="en-AU" dirty="0">
              <a:solidFill>
                <a:schemeClr val="bg1"/>
              </a:solidFill>
            </a:endParaRPr>
          </a:p>
        </p:txBody>
      </p:sp>
    </p:spTree>
    <p:extLst>
      <p:ext uri="{BB962C8B-B14F-4D97-AF65-F5344CB8AC3E}">
        <p14:creationId xmlns:p14="http://schemas.microsoft.com/office/powerpoint/2010/main" val="382897143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dirty="0"/>
              <a:t>知识点回顾</a:t>
            </a:r>
            <a:endParaRPr lang="ru-RU" dirty="0"/>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dirty="0"/>
              <a:t>试试看：能不能回答出下面的问题？</a:t>
            </a:r>
            <a:endParaRPr lang="ru-RU" dirty="0"/>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104900" y="2633996"/>
            <a:ext cx="4737100" cy="860373"/>
          </a:xfrm>
        </p:spPr>
        <p:txBody>
          <a:bodyPr>
            <a:normAutofit/>
          </a:bodyPr>
          <a:lstStyle/>
          <a:p>
            <a:r>
              <a:rPr lang="zh-CN" altLang="en-US" dirty="0">
                <a:latin typeface="Microsoft YaHei" panose="020B0503020204020204" pitchFamily="34" charset="-122"/>
                <a:ea typeface="Microsoft YaHei" panose="020B0503020204020204" pitchFamily="34" charset="-122"/>
              </a:rPr>
              <a:t>网络相似度的三种定义从严格到宽松依次为：</a:t>
            </a:r>
            <a:r>
              <a:rPr lang="en-AU"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结构等价、自同构等价和正则等价</a:t>
            </a:r>
            <a:r>
              <a:rPr lang="zh-CN" altLang="en-US" dirty="0"/>
              <a:t>：</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60724" y="3771515"/>
            <a:ext cx="4371473" cy="2214444"/>
          </a:xfrm>
        </p:spPr>
        <p:txBody>
          <a:bodyPr>
            <a:normAutofit/>
          </a:body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正确</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错误</a:t>
            </a:r>
            <a:endParaRPr lang="en-AU" altLang="zh-CN"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6281" y="2634343"/>
            <a:ext cx="4600819" cy="860373"/>
          </a:xfrm>
        </p:spPr>
        <p:txBody>
          <a:bodyPr>
            <a:normAutofit/>
          </a:bodyPr>
          <a:lstStyle/>
          <a:p>
            <a:pPr>
              <a:lnSpc>
                <a:spcPct val="100000"/>
              </a:lnSpc>
            </a:pPr>
            <a:r>
              <a:rPr lang="en-AU" dirty="0"/>
              <a:t>Jaccard</a:t>
            </a:r>
            <a:r>
              <a:rPr lang="zh-CN" altLang="en-US" dirty="0"/>
              <a:t>相似度和余弦相似度类似，都是基于向量之间的夹角来衡量相似度：</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6" name="Text Placeholder 8">
            <a:extLst>
              <a:ext uri="{FF2B5EF4-FFF2-40B4-BE49-F238E27FC236}">
                <a16:creationId xmlns="" xmlns:a16="http://schemas.microsoft.com/office/drawing/2014/main" id="{C7583360-4F17-45D8-814C-0542D92B7D9C}"/>
              </a:ext>
            </a:extLst>
          </p:cNvPr>
          <p:cNvSpPr txBox="1">
            <a:spLocks/>
          </p:cNvSpPr>
          <p:nvPr/>
        </p:nvSpPr>
        <p:spPr>
          <a:xfrm>
            <a:off x="6486281" y="3771515"/>
            <a:ext cx="4371473" cy="2214444"/>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正确</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错误</a:t>
            </a:r>
            <a:endParaRPr lang="en-AU" altLang="zh-CN" sz="1800" dirty="0">
              <a:latin typeface="Microsoft YaHei" panose="020B0503020204020204" pitchFamily="34" charset="-122"/>
              <a:ea typeface="Microsoft YaHei" panose="020B0503020204020204" pitchFamily="34" charset="-122"/>
            </a:endParaRPr>
          </a:p>
          <a:p>
            <a:pPr marL="0" indent="0">
              <a:buClrTx/>
              <a:buNone/>
            </a:pPr>
            <a:endParaRPr lang="en-US" sz="1800" dirty="0">
              <a:latin typeface="Microsoft YaHei" panose="020B0503020204020204" pitchFamily="34" charset="-122"/>
              <a:ea typeface="Microsoft YaHei" panose="020B0503020204020204" pitchFamily="34" charset="-122"/>
            </a:endParaRPr>
          </a:p>
        </p:txBody>
      </p:sp>
      <p:sp>
        <p:nvSpPr>
          <p:cNvPr id="17" name="Isosceles Triangle 16">
            <a:extLst>
              <a:ext uri="{FF2B5EF4-FFF2-40B4-BE49-F238E27FC236}">
                <a16:creationId xmlns="" xmlns:a16="http://schemas.microsoft.com/office/drawing/2014/main" id="{7F8A254D-78C0-44CA-B41B-40FF56394DB8}"/>
              </a:ext>
            </a:extLst>
          </p:cNvPr>
          <p:cNvSpPr/>
          <p:nvPr/>
        </p:nvSpPr>
        <p:spPr>
          <a:xfrm rot="5400000">
            <a:off x="983681" y="377133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a:extLst>
              <a:ext uri="{FF2B5EF4-FFF2-40B4-BE49-F238E27FC236}">
                <a16:creationId xmlns="" xmlns:a16="http://schemas.microsoft.com/office/drawing/2014/main" id="{DB62472F-7171-4818-9E2A-AF12884FC1AA}"/>
              </a:ext>
            </a:extLst>
          </p:cNvPr>
          <p:cNvSpPr/>
          <p:nvPr/>
        </p:nvSpPr>
        <p:spPr>
          <a:xfrm rot="5400000">
            <a:off x="6231010" y="408629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8911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dirty="0"/>
              <a:t>知识点回顾</a:t>
            </a:r>
            <a:endParaRPr lang="ru-RU" dirty="0"/>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dirty="0"/>
              <a:t>试试看：能不能回答出下面的问题？</a:t>
            </a:r>
            <a:endParaRPr lang="ru-RU" dirty="0"/>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122112" y="2857891"/>
            <a:ext cx="4737100" cy="860373"/>
          </a:xfrm>
        </p:spPr>
        <p:txBody>
          <a:bodyPr>
            <a:normAutofit/>
          </a:bodyPr>
          <a:lstStyle/>
          <a:p>
            <a:r>
              <a:rPr lang="zh-CN" altLang="en-US" dirty="0">
                <a:latin typeface="Microsoft YaHei" panose="020B0503020204020204" pitchFamily="34" charset="-122"/>
                <a:ea typeface="Microsoft YaHei" panose="020B0503020204020204" pitchFamily="34" charset="-122"/>
              </a:rPr>
              <a:t>余弦相似度、</a:t>
            </a:r>
            <a:r>
              <a:rPr lang="en-AU" altLang="zh-CN" dirty="0">
                <a:latin typeface="Microsoft YaHei" panose="020B0503020204020204" pitchFamily="34" charset="-122"/>
                <a:ea typeface="Microsoft YaHei" panose="020B0503020204020204" pitchFamily="34" charset="-122"/>
              </a:rPr>
              <a:t>Jaccard</a:t>
            </a:r>
            <a:r>
              <a:rPr lang="zh-CN" altLang="en-US" dirty="0">
                <a:latin typeface="Microsoft YaHei" panose="020B0503020204020204" pitchFamily="34" charset="-122"/>
                <a:ea typeface="Microsoft YaHei" panose="020B0503020204020204" pitchFamily="34" charset="-122"/>
              </a:rPr>
              <a:t>相似度和欧几里德相似度的计算结果中，值越大表示相似程度越高</a:t>
            </a:r>
            <a:r>
              <a:rPr lang="zh-CN" altLang="en-US" dirty="0"/>
              <a:t>：</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60724" y="3822315"/>
            <a:ext cx="4371473" cy="2214444"/>
          </a:xfrm>
        </p:spPr>
        <p:txBody>
          <a:bodyPr>
            <a:normAutofit/>
          </a:body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正确</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错误</a:t>
            </a:r>
            <a:endParaRPr lang="en-AU" altLang="zh-CN"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6281" y="2802011"/>
            <a:ext cx="4600819" cy="860373"/>
          </a:xfrm>
        </p:spPr>
        <p:txBody>
          <a:bodyPr>
            <a:normAutofit lnSpcReduction="10000"/>
          </a:bodyPr>
          <a:lstStyle/>
          <a:p>
            <a:pPr>
              <a:lnSpc>
                <a:spcPct val="100000"/>
              </a:lnSpc>
            </a:pPr>
            <a:r>
              <a:rPr lang="en-AU" dirty="0"/>
              <a:t>Jaccard</a:t>
            </a:r>
            <a:r>
              <a:rPr lang="zh-CN" altLang="en-US" dirty="0"/>
              <a:t>相似度的计算对向量</a:t>
            </a:r>
            <a:r>
              <a:rPr lang="en-AU" altLang="zh-CN" dirty="0"/>
              <a:t>/</a:t>
            </a:r>
            <a:r>
              <a:rPr lang="zh-CN" altLang="en-US" dirty="0"/>
              <a:t>列表中项和它们的顺序没有要求，余弦相似度则不然：</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十二、相似度算法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Similarity)</a:t>
            </a:r>
            <a:endParaRPr lang="en-AU" sz="2400" dirty="0">
              <a:latin typeface="Microsoft YaHei" panose="020B0503020204020204" pitchFamily="34" charset="-122"/>
              <a:ea typeface="Microsoft YaHei" panose="020B0503020204020204" pitchFamily="34" charset="-122"/>
            </a:endParaRPr>
          </a:p>
        </p:txBody>
      </p:sp>
      <p:sp>
        <p:nvSpPr>
          <p:cNvPr id="16" name="Text Placeholder 8">
            <a:extLst>
              <a:ext uri="{FF2B5EF4-FFF2-40B4-BE49-F238E27FC236}">
                <a16:creationId xmlns="" xmlns:a16="http://schemas.microsoft.com/office/drawing/2014/main" id="{C7583360-4F17-45D8-814C-0542D92B7D9C}"/>
              </a:ext>
            </a:extLst>
          </p:cNvPr>
          <p:cNvSpPr txBox="1">
            <a:spLocks/>
          </p:cNvSpPr>
          <p:nvPr/>
        </p:nvSpPr>
        <p:spPr>
          <a:xfrm>
            <a:off x="6496441" y="3862955"/>
            <a:ext cx="4371473" cy="2214444"/>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正确</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错误</a:t>
            </a:r>
            <a:endParaRPr lang="en-AU" altLang="zh-CN" sz="1800" dirty="0">
              <a:latin typeface="Microsoft YaHei" panose="020B0503020204020204" pitchFamily="34" charset="-122"/>
              <a:ea typeface="Microsoft YaHei" panose="020B0503020204020204" pitchFamily="34" charset="-122"/>
            </a:endParaRPr>
          </a:p>
          <a:p>
            <a:pPr marL="0" indent="0">
              <a:buClrTx/>
              <a:buNone/>
            </a:pPr>
            <a:endParaRPr lang="en-US" sz="1800" dirty="0">
              <a:latin typeface="Microsoft YaHei" panose="020B0503020204020204" pitchFamily="34" charset="-122"/>
              <a:ea typeface="Microsoft YaHei" panose="020B0503020204020204" pitchFamily="34" charset="-122"/>
            </a:endParaRPr>
          </a:p>
        </p:txBody>
      </p:sp>
      <p:sp>
        <p:nvSpPr>
          <p:cNvPr id="17" name="Isosceles Triangle 16">
            <a:extLst>
              <a:ext uri="{FF2B5EF4-FFF2-40B4-BE49-F238E27FC236}">
                <a16:creationId xmlns="" xmlns:a16="http://schemas.microsoft.com/office/drawing/2014/main" id="{7F8A254D-78C0-44CA-B41B-40FF56394DB8}"/>
              </a:ext>
            </a:extLst>
          </p:cNvPr>
          <p:cNvSpPr/>
          <p:nvPr/>
        </p:nvSpPr>
        <p:spPr>
          <a:xfrm rot="5400000">
            <a:off x="983681" y="412693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a:extLst>
              <a:ext uri="{FF2B5EF4-FFF2-40B4-BE49-F238E27FC236}">
                <a16:creationId xmlns="" xmlns:a16="http://schemas.microsoft.com/office/drawing/2014/main" id="{DB62472F-7171-4818-9E2A-AF12884FC1AA}"/>
              </a:ext>
            </a:extLst>
          </p:cNvPr>
          <p:cNvSpPr/>
          <p:nvPr/>
        </p:nvSpPr>
        <p:spPr>
          <a:xfrm rot="5400000">
            <a:off x="6241170" y="386277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026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726947E-2FAB-418C-8C21-3B37792626F9}"/>
              </a:ext>
            </a:extLst>
          </p:cNvPr>
          <p:cNvSpPr>
            <a:spLocks noGrp="1"/>
          </p:cNvSpPr>
          <p:nvPr>
            <p:ph type="title"/>
          </p:nvPr>
        </p:nvSpPr>
        <p:spPr/>
        <p:txBody>
          <a:bodyPr/>
          <a:lstStyle/>
          <a:p>
            <a:r>
              <a:rPr lang="zh-CN" altLang="en-US" dirty="0"/>
              <a:t>小结</a:t>
            </a:r>
            <a:endParaRPr lang="ru-RU" dirty="0"/>
          </a:p>
        </p:txBody>
      </p:sp>
      <p:sp>
        <p:nvSpPr>
          <p:cNvPr id="6" name="Text Placeholder 5">
            <a:extLst>
              <a:ext uri="{FF2B5EF4-FFF2-40B4-BE49-F238E27FC236}">
                <a16:creationId xmlns="" xmlns:a16="http://schemas.microsoft.com/office/drawing/2014/main" id="{A8AAB1F4-27F4-4B2A-A912-9E212860537F}"/>
              </a:ext>
            </a:extLst>
          </p:cNvPr>
          <p:cNvSpPr>
            <a:spLocks noGrp="1"/>
          </p:cNvSpPr>
          <p:nvPr>
            <p:ph type="body" idx="1"/>
          </p:nvPr>
        </p:nvSpPr>
        <p:spPr/>
        <p:txBody>
          <a:bodyPr/>
          <a:lstStyle/>
          <a:p>
            <a:r>
              <a:rPr lang="zh-CN" altLang="en-US" dirty="0"/>
              <a:t>相似度描述两个节点、或者更加复杂的结构是否</a:t>
            </a:r>
            <a:r>
              <a:rPr lang="en-US" altLang="zh-CN" dirty="0"/>
              <a:t>/</a:t>
            </a:r>
            <a:r>
              <a:rPr lang="zh-CN" altLang="en-US" dirty="0"/>
              <a:t>或者在何等程度上属于同一类别。</a:t>
            </a:r>
            <a:endParaRPr lang="ru-RU" dirty="0"/>
          </a:p>
        </p:txBody>
      </p:sp>
      <p:sp>
        <p:nvSpPr>
          <p:cNvPr id="7" name="Text Placeholder 6">
            <a:extLst>
              <a:ext uri="{FF2B5EF4-FFF2-40B4-BE49-F238E27FC236}">
                <a16:creationId xmlns="" xmlns:a16="http://schemas.microsoft.com/office/drawing/2014/main" id="{3FE9A580-54CD-4CFC-960E-E92CFF7D9E1D}"/>
              </a:ext>
            </a:extLst>
          </p:cNvPr>
          <p:cNvSpPr>
            <a:spLocks noGrp="1"/>
          </p:cNvSpPr>
          <p:nvPr>
            <p:ph type="body" idx="13"/>
          </p:nvPr>
        </p:nvSpPr>
        <p:spPr>
          <a:xfrm>
            <a:off x="5834740" y="3880032"/>
            <a:ext cx="5717180" cy="2025307"/>
          </a:xfrm>
        </p:spPr>
        <p:txBody>
          <a:bodyPr>
            <a:normAutofit/>
          </a:bodyPr>
          <a:lstStyle/>
          <a:p>
            <a:r>
              <a:rPr lang="en-AU" altLang="zh-CN" sz="1800" dirty="0">
                <a:latin typeface="Microsoft YaHei" panose="020B0503020204020204" pitchFamily="34" charset="-122"/>
                <a:ea typeface="Microsoft YaHei" panose="020B0503020204020204" pitchFamily="34" charset="-122"/>
              </a:rPr>
              <a:t>Jaccard</a:t>
            </a:r>
            <a:r>
              <a:rPr lang="zh-CN" altLang="en-US" sz="1800" dirty="0">
                <a:latin typeface="Microsoft YaHei" panose="020B0503020204020204" pitchFamily="34" charset="-122"/>
                <a:ea typeface="Microsoft YaHei" panose="020B0503020204020204" pitchFamily="34" charset="-122"/>
              </a:rPr>
              <a:t>相似度基于两个集合的重叠程度</a:t>
            </a: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重叠相似度与</a:t>
            </a:r>
            <a:r>
              <a:rPr lang="en-AU" altLang="zh-CN" sz="1800" dirty="0">
                <a:latin typeface="Microsoft YaHei" panose="020B0503020204020204" pitchFamily="34" charset="-122"/>
                <a:ea typeface="Microsoft YaHei" panose="020B0503020204020204" pitchFamily="34" charset="-122"/>
              </a:rPr>
              <a:t>Jaccard</a:t>
            </a:r>
            <a:r>
              <a:rPr lang="zh-CN" altLang="en-US" sz="1800" dirty="0">
                <a:latin typeface="Microsoft YaHei" panose="020B0503020204020204" pitchFamily="34" charset="-122"/>
                <a:ea typeface="Microsoft YaHei" panose="020B0503020204020204" pitchFamily="34" charset="-122"/>
              </a:rPr>
              <a:t>相似度类似、但是计算方法不同</a:t>
            </a:r>
          </a:p>
          <a:p>
            <a:r>
              <a:rPr lang="zh-CN" altLang="en-US" sz="1800" dirty="0">
                <a:latin typeface="Microsoft YaHei" panose="020B0503020204020204" pitchFamily="34" charset="-122"/>
                <a:ea typeface="Microsoft YaHei" panose="020B0503020204020204" pitchFamily="34" charset="-122"/>
              </a:rPr>
              <a:t>余弦相似度基于</a:t>
            </a:r>
            <a:r>
              <a:rPr lang="en-AU"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维空间中两个</a:t>
            </a:r>
            <a:r>
              <a:rPr lang="en-AU"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维向量之间的余弦夹角</a:t>
            </a: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欧几里德</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几何相似度基于</a:t>
            </a:r>
            <a:r>
              <a:rPr lang="en-US"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维空间中两个点之间的距离</a:t>
            </a:r>
            <a:endParaRPr lang="ru-RU" sz="1800" dirty="0"/>
          </a:p>
        </p:txBody>
      </p:sp>
      <p:pic>
        <p:nvPicPr>
          <p:cNvPr id="10" name="Picture Placeholder 9">
            <a:extLst>
              <a:ext uri="{FF2B5EF4-FFF2-40B4-BE49-F238E27FC236}">
                <a16:creationId xmlns="" xmlns:a16="http://schemas.microsoft.com/office/drawing/2014/main" id="{106531B2-2887-44F6-BA4E-A182E4BCFD0D}"/>
              </a:ext>
            </a:extLst>
          </p:cNvPr>
          <p:cNvPicPr>
            <a:picLocks noGrp="1" noChangeAspect="1"/>
          </p:cNvPicPr>
          <p:nvPr>
            <p:ph type="pic" sz="quarter" idx="14"/>
          </p:nvPr>
        </p:nvPicPr>
        <p:blipFill>
          <a:blip r:embed="rId2"/>
          <a:srcRect t="8499" b="8499"/>
          <a:stretch>
            <a:fillRect/>
          </a:stretch>
        </p:blipFill>
        <p:spPr/>
      </p:pic>
      <p:sp>
        <p:nvSpPr>
          <p:cNvPr id="11" name="Rectangle 10">
            <a:extLst>
              <a:ext uri="{FF2B5EF4-FFF2-40B4-BE49-F238E27FC236}">
                <a16:creationId xmlns="" xmlns:a16="http://schemas.microsoft.com/office/drawing/2014/main" id="{EF731614-9404-46F2-A884-2B7F93C0DDAD}"/>
              </a:ext>
            </a:extLst>
          </p:cNvPr>
          <p:cNvSpPr/>
          <p:nvPr/>
        </p:nvSpPr>
        <p:spPr>
          <a:xfrm>
            <a:off x="11551920" y="148081"/>
            <a:ext cx="472504" cy="461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0527382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surance fraud">
            <a:extLst>
              <a:ext uri="{FF2B5EF4-FFF2-40B4-BE49-F238E27FC236}">
                <a16:creationId xmlns="" xmlns:a16="http://schemas.microsoft.com/office/drawing/2014/main" id="{7F120790-2C62-4ED8-B131-F1EAD83EB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355" y="2030893"/>
            <a:ext cx="4849289" cy="279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212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873760" y="1704380"/>
            <a:ext cx="10444480" cy="4031873"/>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计算两个城市之间的最短路径：</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成本最低</a:t>
            </a:r>
            <a:endParaRPr lang="en-AU" altLang="zh-CN" sz="1600" dirty="0">
              <a:latin typeface="Courier New" panose="02070309020205020404" pitchFamily="49" charset="0"/>
              <a:cs typeface="Courier New" panose="02070309020205020404" pitchFamily="49" charset="0"/>
            </a:endParaRP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不能使用公路</a:t>
            </a:r>
            <a:r>
              <a:rPr lang="en-US" altLang="zh-CN" sz="1600" dirty="0">
                <a:latin typeface="Courier New" panose="02070309020205020404" pitchFamily="49" charset="0"/>
                <a:cs typeface="Courier New" panose="02070309020205020404" pitchFamily="49" charset="0"/>
              </a:rPr>
              <a:t>G3</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使用</a:t>
            </a:r>
            <a:r>
              <a:rPr lang="en-AU" altLang="zh-CN" sz="1600" dirty="0">
                <a:latin typeface="Courier New" panose="02070309020205020404" pitchFamily="49" charset="0"/>
                <a:cs typeface="Courier New" panose="02070309020205020404" pitchFamily="49" charset="0"/>
              </a:rPr>
              <a:t>Cypher</a:t>
            </a:r>
            <a:r>
              <a:rPr lang="zh-CN" altLang="en-US" sz="1600" dirty="0">
                <a:latin typeface="Courier New" panose="02070309020205020404" pitchFamily="49" charset="0"/>
                <a:cs typeface="Courier New" panose="02070309020205020404" pitchFamily="49" charset="0"/>
              </a:rPr>
              <a:t>得到子图投影</a:t>
            </a:r>
            <a:r>
              <a:rPr lang="en-AU" altLang="zh-CN" sz="1600" dirty="0">
                <a:latin typeface="Courier New" panose="02070309020205020404" pitchFamily="49" charset="0"/>
                <a:cs typeface="Courier New" panose="02070309020205020404" pitchFamily="49" charset="0"/>
              </a:rPr>
              <a:t>(projection</a:t>
            </a:r>
            <a:r>
              <a:rPr lang="zh-CN" altLang="en-US"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使用</a:t>
            </a:r>
            <a:r>
              <a:rPr lang="en-US" altLang="zh-CN" sz="1600" dirty="0">
                <a:latin typeface="Courier New" panose="02070309020205020404" pitchFamily="49" charset="0"/>
                <a:cs typeface="Courier New" panose="02070309020205020404" pitchFamily="49" charset="0"/>
              </a:rPr>
              <a:t>ALGO</a:t>
            </a:r>
            <a:r>
              <a:rPr lang="zh-CN" altLang="en-US" sz="1600" dirty="0">
                <a:latin typeface="Courier New" panose="02070309020205020404" pitchFamily="49" charset="0"/>
                <a:cs typeface="Courier New" panose="02070309020205020404" pitchFamily="49" charset="0"/>
              </a:rPr>
              <a:t>过程</a:t>
            </a:r>
          </a:p>
          <a:p>
            <a:r>
              <a:rPr lang="en-US" altLang="zh-CN" sz="1600" dirty="0">
                <a:latin typeface="Courier New" panose="02070309020205020404" pitchFamily="49" charset="0"/>
                <a:cs typeface="Courier New" panose="02070309020205020404" pitchFamily="49" charset="0"/>
              </a:rPr>
              <a:t>MATCH (start:</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天津</a:t>
            </a:r>
            <a:r>
              <a:rPr lang="en-US" altLang="zh-CN" sz="1600" dirty="0">
                <a:latin typeface="Courier New" panose="02070309020205020404" pitchFamily="49" charset="0"/>
                <a:cs typeface="Courier New" panose="02070309020205020404" pitchFamily="49" charset="0"/>
              </a:rPr>
              <a:t>'}),(end:</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石家庄</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CALL </a:t>
            </a:r>
            <a:r>
              <a:rPr lang="en-US" altLang="zh-CN" sz="1600" dirty="0" err="1">
                <a:latin typeface="Courier New" panose="02070309020205020404" pitchFamily="49" charset="0"/>
                <a:cs typeface="Courier New" panose="02070309020205020404" pitchFamily="49" charset="0"/>
              </a:rPr>
              <a:t>algo.shortestPath.stream</a:t>
            </a:r>
            <a:r>
              <a:rPr lang="en-US" altLang="zh-CN" sz="1600" dirty="0">
                <a:latin typeface="Courier New" panose="02070309020205020404" pitchFamily="49" charset="0"/>
                <a:cs typeface="Courier New" panose="02070309020205020404" pitchFamily="49" charset="0"/>
              </a:rPr>
              <a:t>(start, end</a:t>
            </a:r>
          </a:p>
          <a:p>
            <a:r>
              <a:rPr lang="en-US" altLang="zh-CN" sz="1600" dirty="0">
                <a:latin typeface="Courier New" panose="02070309020205020404" pitchFamily="49" charset="0"/>
                <a:cs typeface="Courier New" panose="02070309020205020404" pitchFamily="49" charset="0"/>
              </a:rPr>
              <a:t>        ,'cost'</a:t>
            </a:r>
          </a:p>
          <a:p>
            <a:r>
              <a:rPr lang="en-US" altLang="zh-CN" sz="1600" dirty="0">
                <a:latin typeface="Courier New" panose="02070309020205020404" pitchFamily="49" charset="0"/>
                <a:cs typeface="Courier New" panose="02070309020205020404" pitchFamily="49" charset="0"/>
              </a:rPr>
              <a:t>        ,{</a:t>
            </a:r>
            <a:r>
              <a:rPr lang="en-US" altLang="zh-CN" sz="1600" dirty="0" err="1">
                <a:solidFill>
                  <a:srgbClr val="C00000"/>
                </a:solidFill>
                <a:latin typeface="Courier New" panose="02070309020205020404" pitchFamily="49" charset="0"/>
                <a:cs typeface="Courier New" panose="02070309020205020404" pitchFamily="49" charset="0"/>
              </a:rPr>
              <a:t>nodeQuery</a:t>
            </a:r>
            <a:r>
              <a:rPr lang="en-US" altLang="zh-CN" sz="1600" dirty="0">
                <a:latin typeface="Courier New" panose="02070309020205020404" pitchFamily="49" charset="0"/>
                <a:cs typeface="Courier New" panose="02070309020205020404" pitchFamily="49" charset="0"/>
              </a:rPr>
              <a:t>: 'MATCH (n:</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 RETURN id(n) AS id'</a:t>
            </a:r>
          </a:p>
          <a:p>
            <a:r>
              <a:rPr lang="en-US" altLang="zh-CN" sz="1600" dirty="0">
                <a:latin typeface="Courier New" panose="02070309020205020404" pitchFamily="49" charset="0"/>
                <a:cs typeface="Courier New" panose="02070309020205020404" pitchFamily="49" charset="0"/>
              </a:rPr>
              <a:t>        , </a:t>
            </a:r>
            <a:r>
              <a:rPr lang="en-US" altLang="zh-CN" sz="1600" dirty="0" err="1">
                <a:solidFill>
                  <a:srgbClr val="C00000"/>
                </a:solidFill>
                <a:latin typeface="Courier New" panose="02070309020205020404" pitchFamily="49" charset="0"/>
                <a:cs typeface="Courier New" panose="02070309020205020404" pitchFamily="49" charset="0"/>
              </a:rPr>
              <a:t>relationshipQuery</a:t>
            </a:r>
            <a:r>
              <a:rPr lang="en-US" altLang="zh-CN" sz="1600" dirty="0">
                <a:latin typeface="Courier New" panose="02070309020205020404" pitchFamily="49" charset="0"/>
                <a:cs typeface="Courier New" panose="02070309020205020404" pitchFamily="49" charset="0"/>
              </a:rPr>
              <a:t>:'MATCH (n:</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 -[r:</a:t>
            </a:r>
            <a:r>
              <a:rPr lang="zh-CN" altLang="en-US" sz="1600" dirty="0">
                <a:latin typeface="Courier New" panose="02070309020205020404" pitchFamily="49" charset="0"/>
                <a:cs typeface="Courier New" panose="02070309020205020404" pitchFamily="49" charset="0"/>
              </a:rPr>
              <a:t>公路连接</a:t>
            </a:r>
            <a:r>
              <a:rPr lang="en-US" altLang="zh-CN" sz="1600" dirty="0">
                <a:latin typeface="Courier New" panose="02070309020205020404" pitchFamily="49" charset="0"/>
                <a:cs typeface="Courier New" panose="02070309020205020404" pitchFamily="49" charset="0"/>
              </a:rPr>
              <a:t>]- (m) WHERE id(m) &lt;&gt; id(n) AND </a:t>
            </a:r>
            <a:r>
              <a:rPr lang="en-US" altLang="zh-CN" sz="1600" dirty="0" err="1">
                <a:latin typeface="Courier New" panose="02070309020205020404" pitchFamily="49" charset="0"/>
                <a:cs typeface="Courier New" panose="02070309020205020404" pitchFamily="49" charset="0"/>
              </a:rPr>
              <a:t>r.line</a:t>
            </a:r>
            <a:r>
              <a:rPr lang="en-US" altLang="zh-CN" sz="1600" dirty="0">
                <a:latin typeface="Courier New" panose="02070309020205020404" pitchFamily="49" charset="0"/>
                <a:cs typeface="Courier New" panose="02070309020205020404" pitchFamily="49" charset="0"/>
              </a:rPr>
              <a:t> &lt;&gt; \'G3\' RETURN id(n) AS source, id(m) AS target, </a:t>
            </a:r>
            <a:r>
              <a:rPr lang="en-US" altLang="zh-CN" sz="1600" dirty="0" err="1">
                <a:latin typeface="Courier New" panose="02070309020205020404" pitchFamily="49" charset="0"/>
                <a:cs typeface="Courier New" panose="02070309020205020404" pitchFamily="49" charset="0"/>
              </a:rPr>
              <a:t>r.cost</a:t>
            </a:r>
            <a:r>
              <a:rPr lang="en-US" altLang="zh-CN" sz="1600" dirty="0">
                <a:latin typeface="Courier New" panose="02070309020205020404" pitchFamily="49" charset="0"/>
                <a:cs typeface="Courier New" panose="02070309020205020404" pitchFamily="49" charset="0"/>
              </a:rPr>
              <a:t> AS weight ORDER BY id(n) ASC, id(m) ASC'</a:t>
            </a:r>
          </a:p>
          <a:p>
            <a:r>
              <a:rPr lang="en-US" altLang="zh-CN" sz="1600" dirty="0">
                <a:latin typeface="Courier New" panose="02070309020205020404" pitchFamily="49" charset="0"/>
                <a:cs typeface="Courier New" panose="02070309020205020404" pitchFamily="49" charset="0"/>
              </a:rPr>
              <a:t>        , </a:t>
            </a:r>
            <a:r>
              <a:rPr lang="en-US" altLang="zh-CN" sz="1600" dirty="0" err="1">
                <a:latin typeface="Courier New" panose="02070309020205020404" pitchFamily="49" charset="0"/>
                <a:cs typeface="Courier New" panose="02070309020205020404" pitchFamily="49" charset="0"/>
              </a:rPr>
              <a:t>direction:'BOTH</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 </a:t>
            </a:r>
            <a:r>
              <a:rPr lang="en-US" altLang="zh-CN" sz="1600" dirty="0" err="1">
                <a:solidFill>
                  <a:srgbClr val="C00000"/>
                </a:solidFill>
                <a:latin typeface="Courier New" panose="02070309020205020404" pitchFamily="49" charset="0"/>
                <a:cs typeface="Courier New" panose="02070309020205020404" pitchFamily="49" charset="0"/>
              </a:rPr>
              <a:t>graph</a:t>
            </a:r>
            <a:r>
              <a:rPr lang="en-US" altLang="zh-CN" sz="1600" dirty="0" err="1">
                <a:latin typeface="Courier New" panose="02070309020205020404" pitchFamily="49" charset="0"/>
                <a:cs typeface="Courier New" panose="02070309020205020404" pitchFamily="49" charset="0"/>
              </a:rPr>
              <a:t>:'cypher</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      }) YIELD </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 cost</a:t>
            </a:r>
          </a:p>
          <a:p>
            <a:r>
              <a:rPr lang="en-US" altLang="zh-CN" sz="1600" dirty="0">
                <a:latin typeface="Courier New" panose="02070309020205020404" pitchFamily="49" charset="0"/>
                <a:cs typeface="Courier New" panose="02070309020205020404" pitchFamily="49" charset="0"/>
              </a:rPr>
              <a:t>RETURN </a:t>
            </a:r>
            <a:r>
              <a:rPr lang="en-US" altLang="zh-CN" sz="1600" dirty="0" err="1">
                <a:latin typeface="Courier New" panose="02070309020205020404" pitchFamily="49" charset="0"/>
                <a:cs typeface="Courier New" panose="02070309020205020404" pitchFamily="49" charset="0"/>
              </a:rPr>
              <a:t>algo.getNodeById</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).name as </a:t>
            </a:r>
            <a:r>
              <a:rPr lang="en-US" altLang="zh-CN" sz="1600" dirty="0" err="1">
                <a:latin typeface="Courier New" panose="02070309020205020404" pitchFamily="49" charset="0"/>
                <a:cs typeface="Courier New" panose="02070309020205020404" pitchFamily="49" charset="0"/>
              </a:rPr>
              <a:t>station,cost</a:t>
            </a:r>
            <a:endParaRPr lang="en-AU" sz="1600" dirty="0">
              <a:latin typeface="Courier New" panose="02070309020205020404" pitchFamily="49" charset="0"/>
              <a:cs typeface="Courier New" panose="02070309020205020404" pitchFamily="49" charset="0"/>
            </a:endParaRPr>
          </a:p>
        </p:txBody>
      </p:sp>
      <p:sp>
        <p:nvSpPr>
          <p:cNvPr id="13" name="Oval 12">
            <a:extLst>
              <a:ext uri="{FF2B5EF4-FFF2-40B4-BE49-F238E27FC236}">
                <a16:creationId xmlns="" xmlns:a16="http://schemas.microsoft.com/office/drawing/2014/main" id="{80004304-7279-4C4F-9C46-FFE59A30FE6F}"/>
              </a:ext>
            </a:extLst>
          </p:cNvPr>
          <p:cNvSpPr/>
          <p:nvPr/>
        </p:nvSpPr>
        <p:spPr>
          <a:xfrm>
            <a:off x="624840" y="1333063"/>
            <a:ext cx="497840" cy="4616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8</a:t>
            </a:r>
            <a:endParaRPr lang="en-AU" b="1" dirty="0"/>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37540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实战环节：两点之间最短路径</a:t>
            </a:r>
            <a:r>
              <a:rPr lang="en-AU" altLang="zh-CN" sz="3200" dirty="0"/>
              <a:t>(</a:t>
            </a:r>
            <a:r>
              <a:rPr lang="zh-CN" altLang="en-US" sz="3200" dirty="0"/>
              <a:t>续</a:t>
            </a:r>
            <a:r>
              <a:rPr lang="en-AU" altLang="zh-CN" sz="3200" dirty="0"/>
              <a:t>)</a:t>
            </a:r>
            <a:endParaRPr lang="ru-RU" sz="3200" dirty="0"/>
          </a:p>
        </p:txBody>
      </p:sp>
    </p:spTree>
    <p:extLst>
      <p:ext uri="{BB962C8B-B14F-4D97-AF65-F5344CB8AC3E}">
        <p14:creationId xmlns:p14="http://schemas.microsoft.com/office/powerpoint/2010/main" val="11993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a:xfrm>
            <a:off x="6079060" y="1391821"/>
            <a:ext cx="5773416" cy="1325563"/>
          </a:xfrm>
        </p:spPr>
        <p:txBody>
          <a:bodyPr/>
          <a:lstStyle/>
          <a:p>
            <a:r>
              <a:rPr lang="zh-CN" altLang="en-US"/>
              <a:t>实战：保险欺诈检测</a:t>
            </a:r>
            <a:endParaRPr lang="ru-RU" dirty="0"/>
          </a:p>
        </p:txBody>
      </p:sp>
      <p:sp>
        <p:nvSpPr>
          <p:cNvPr id="9" name="TextBox 8">
            <a:extLst>
              <a:ext uri="{FF2B5EF4-FFF2-40B4-BE49-F238E27FC236}">
                <a16:creationId xmlns="" xmlns:a16="http://schemas.microsoft.com/office/drawing/2014/main" id="{061681CA-C999-4551-9081-7BDE6332DD65}"/>
              </a:ext>
            </a:extLst>
          </p:cNvPr>
          <p:cNvSpPr txBox="1"/>
          <p:nvPr/>
        </p:nvSpPr>
        <p:spPr>
          <a:xfrm>
            <a:off x="7995138" y="609746"/>
            <a:ext cx="3556782"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2" name="Text Placeholder 4">
            <a:extLst>
              <a:ext uri="{FF2B5EF4-FFF2-40B4-BE49-F238E27FC236}">
                <a16:creationId xmlns="" xmlns:a16="http://schemas.microsoft.com/office/drawing/2014/main" id="{500696E9-0EAC-4347-BE10-EFACC90C3806}"/>
              </a:ext>
            </a:extLst>
          </p:cNvPr>
          <p:cNvSpPr txBox="1">
            <a:spLocks/>
          </p:cNvSpPr>
          <p:nvPr/>
        </p:nvSpPr>
        <p:spPr>
          <a:xfrm>
            <a:off x="5978290" y="3290788"/>
            <a:ext cx="5242160" cy="2957466"/>
          </a:xfrm>
          <a:prstGeom prst="rect">
            <a:avLst/>
          </a:prstGeom>
        </p:spPr>
        <p:txBody>
          <a:bodyPr>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数据准备</a:t>
            </a:r>
          </a:p>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应用场景</a:t>
            </a:r>
            <a:r>
              <a:rPr lang="en-US" altLang="zh-CN" dirty="0">
                <a:solidFill>
                  <a:schemeClr val="tx1"/>
                </a:solidFill>
                <a:latin typeface="Microsoft YaHei" panose="020B0503020204020204" pitchFamily="34" charset="-122"/>
                <a:ea typeface="Microsoft YaHei" panose="020B0503020204020204" pitchFamily="34" charset="-122"/>
              </a:rPr>
              <a:t>1 - </a:t>
            </a:r>
            <a:r>
              <a:rPr lang="zh-CN" altLang="en-US" dirty="0">
                <a:solidFill>
                  <a:schemeClr val="tx1"/>
                </a:solidFill>
                <a:latin typeface="Microsoft YaHei" panose="020B0503020204020204" pitchFamily="34" charset="-122"/>
                <a:ea typeface="Microsoft YaHei" panose="020B0503020204020204" pitchFamily="34" charset="-122"/>
              </a:rPr>
              <a:t>图特征分析</a:t>
            </a:r>
          </a:p>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应用场景</a:t>
            </a:r>
            <a:r>
              <a:rPr lang="en-US" altLang="zh-CN" dirty="0">
                <a:solidFill>
                  <a:schemeClr val="tx1"/>
                </a:solidFill>
                <a:latin typeface="Microsoft YaHei" panose="020B0503020204020204" pitchFamily="34" charset="-122"/>
                <a:ea typeface="Microsoft YaHei" panose="020B0503020204020204" pitchFamily="34" charset="-122"/>
              </a:rPr>
              <a:t>2 – </a:t>
            </a:r>
            <a:r>
              <a:rPr lang="zh-CN" altLang="en-US" dirty="0">
                <a:solidFill>
                  <a:schemeClr val="tx1"/>
                </a:solidFill>
                <a:latin typeface="Microsoft YaHei" panose="020B0503020204020204" pitchFamily="34" charset="-122"/>
                <a:ea typeface="Microsoft YaHei" panose="020B0503020204020204" pitchFamily="34" charset="-122"/>
              </a:rPr>
              <a:t>主题相关度分析</a:t>
            </a:r>
          </a:p>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应用场景</a:t>
            </a:r>
            <a:r>
              <a:rPr lang="en-US" altLang="zh-CN" dirty="0">
                <a:solidFill>
                  <a:schemeClr val="tx1"/>
                </a:solidFill>
                <a:latin typeface="Microsoft YaHei" panose="020B0503020204020204" pitchFamily="34" charset="-122"/>
                <a:ea typeface="Microsoft YaHei" panose="020B0503020204020204" pitchFamily="34" charset="-122"/>
              </a:rPr>
              <a:t>3 – </a:t>
            </a:r>
            <a:r>
              <a:rPr lang="zh-CN" altLang="en-US" dirty="0">
                <a:solidFill>
                  <a:schemeClr val="tx1"/>
                </a:solidFill>
                <a:latin typeface="Microsoft YaHei" panose="020B0503020204020204" pitchFamily="34" charset="-122"/>
                <a:ea typeface="Microsoft YaHei" panose="020B0503020204020204" pitchFamily="34" charset="-122"/>
              </a:rPr>
              <a:t>主题重要性分析</a:t>
            </a:r>
          </a:p>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应用场景</a:t>
            </a:r>
            <a:r>
              <a:rPr lang="en-US" altLang="zh-CN" dirty="0">
                <a:solidFill>
                  <a:schemeClr val="tx1"/>
                </a:solidFill>
                <a:latin typeface="Microsoft YaHei" panose="020B0503020204020204" pitchFamily="34" charset="-122"/>
                <a:ea typeface="Microsoft YaHei" panose="020B0503020204020204" pitchFamily="34" charset="-122"/>
              </a:rPr>
              <a:t>4 - </a:t>
            </a:r>
            <a:r>
              <a:rPr lang="zh-CN" altLang="en-US" dirty="0">
                <a:solidFill>
                  <a:schemeClr val="tx1"/>
                </a:solidFill>
                <a:latin typeface="Microsoft YaHei" panose="020B0503020204020204" pitchFamily="34" charset="-122"/>
                <a:ea typeface="Microsoft YaHei" panose="020B0503020204020204" pitchFamily="34" charset="-122"/>
              </a:rPr>
              <a:t>推荐引擎：活动</a:t>
            </a:r>
            <a:endParaRPr lang="en-AU" altLang="zh-CN" dirty="0">
              <a:solidFill>
                <a:schemeClr val="tx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应用场景</a:t>
            </a:r>
            <a:r>
              <a:rPr lang="en-US" altLang="zh-CN" dirty="0">
                <a:solidFill>
                  <a:schemeClr val="tx1"/>
                </a:solidFill>
                <a:latin typeface="Microsoft YaHei" panose="020B0503020204020204" pitchFamily="34" charset="-122"/>
                <a:ea typeface="Microsoft YaHei" panose="020B0503020204020204" pitchFamily="34" charset="-122"/>
              </a:rPr>
              <a:t>5 - </a:t>
            </a:r>
            <a:r>
              <a:rPr lang="zh-CN" altLang="en-US" dirty="0">
                <a:solidFill>
                  <a:schemeClr val="tx1"/>
                </a:solidFill>
                <a:latin typeface="Microsoft YaHei" panose="020B0503020204020204" pitchFamily="34" charset="-122"/>
                <a:ea typeface="Microsoft YaHei" panose="020B0503020204020204" pitchFamily="34" charset="-122"/>
              </a:rPr>
              <a:t>推荐引擎：领域专家</a:t>
            </a:r>
          </a:p>
          <a:p>
            <a:pPr marL="285750" indent="-285750">
              <a:buFont typeface="Arial" panose="020B0604020202020204" pitchFamily="34" charset="0"/>
              <a:buChar char="•"/>
            </a:pP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1" name="Rectangle 10">
            <a:extLst>
              <a:ext uri="{FF2B5EF4-FFF2-40B4-BE49-F238E27FC236}">
                <a16:creationId xmlns="" xmlns:a16="http://schemas.microsoft.com/office/drawing/2014/main" id="{706E7103-CC4D-4F71-8F66-4E4180EDD116}"/>
              </a:ext>
            </a:extLst>
          </p:cNvPr>
          <p:cNvSpPr/>
          <p:nvPr/>
        </p:nvSpPr>
        <p:spPr>
          <a:xfrm>
            <a:off x="11551920" y="148081"/>
            <a:ext cx="472504" cy="461665"/>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Placeholder 6">
            <a:extLst>
              <a:ext uri="{FF2B5EF4-FFF2-40B4-BE49-F238E27FC236}">
                <a16:creationId xmlns="" xmlns:a16="http://schemas.microsoft.com/office/drawing/2014/main" id="{40DDC8BB-B74A-46D0-BE96-8CDA561592E5}"/>
              </a:ext>
            </a:extLst>
          </p:cNvPr>
          <p:cNvPicPr>
            <a:picLocks noGrp="1" noChangeAspect="1"/>
          </p:cNvPicPr>
          <p:nvPr>
            <p:ph type="pic" sz="quarter" idx="14"/>
          </p:nvPr>
        </p:nvPicPr>
        <p:blipFill>
          <a:blip r:embed="rId2"/>
          <a:srcRect l="8878" r="8878"/>
          <a:stretch>
            <a:fillRect/>
          </a:stretch>
        </p:blipFill>
        <p:spPr/>
      </p:pic>
    </p:spTree>
    <p:extLst>
      <p:ext uri="{BB962C8B-B14F-4D97-AF65-F5344CB8AC3E}">
        <p14:creationId xmlns:p14="http://schemas.microsoft.com/office/powerpoint/2010/main" val="273896229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1 – </a:t>
            </a:r>
            <a:r>
              <a:rPr lang="zh-CN" altLang="en-US" dirty="0"/>
              <a:t>数据准备</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导</a:t>
            </a:r>
            <a:r>
              <a:rPr lang="zh-CN" altLang="en-US" sz="2000" dirty="0">
                <a:latin typeface="Microsoft YaHei" panose="020B0503020204020204" pitchFamily="34" charset="-122"/>
                <a:ea typeface="Microsoft YaHei" panose="020B0503020204020204" pitchFamily="34" charset="-122"/>
              </a:rPr>
              <a:t>入样例</a:t>
            </a:r>
            <a:r>
              <a:rPr lang="zh-CN" altLang="en-US" sz="2000">
                <a:latin typeface="Microsoft YaHei" panose="020B0503020204020204" pitchFamily="34" charset="-122"/>
                <a:ea typeface="Microsoft YaHei" panose="020B0503020204020204" pitchFamily="34" charset="-122"/>
              </a:rPr>
              <a:t>数据的选择</a:t>
            </a:r>
            <a:endParaRPr lang="zh-CN" altLang="en-US" sz="2000" dirty="0">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理解源数据</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定义数据映射规则</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创建模式</a:t>
            </a: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测试导入</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导入</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测试结果</a:t>
            </a:r>
          </a:p>
          <a:p>
            <a:endParaRPr lang="ru-RU" sz="1400"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746209"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576445"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 Placeholder 7">
            <a:extLst>
              <a:ext uri="{FF2B5EF4-FFF2-40B4-BE49-F238E27FC236}">
                <a16:creationId xmlns="" xmlns:a16="http://schemas.microsoft.com/office/drawing/2014/main" id="{756E5EE9-81BC-4593-AC31-A59600DFF6C6}"/>
              </a:ext>
            </a:extLst>
          </p:cNvPr>
          <p:cNvSpPr txBox="1">
            <a:spLocks/>
          </p:cNvSpPr>
          <p:nvPr/>
        </p:nvSpPr>
        <p:spPr>
          <a:xfrm>
            <a:off x="5583500" y="1319725"/>
            <a:ext cx="6153872" cy="119503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Microsoft YaHei" panose="020B0503020204020204" pitchFamily="34" charset="-122"/>
                <a:ea typeface="Microsoft YaHei" panose="020B0503020204020204" pitchFamily="34" charset="-122"/>
              </a:rPr>
              <a:t>      理解源数据：实体和关系</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应该采取怎样的数据导入顺序？</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提示：根据实体的</a:t>
            </a:r>
            <a:r>
              <a:rPr lang="zh-CN" altLang="en-US" sz="2000" dirty="0">
                <a:solidFill>
                  <a:srgbClr val="0070C0"/>
                </a:solidFill>
                <a:latin typeface="Microsoft YaHei" panose="020B0503020204020204" pitchFamily="34" charset="-122"/>
                <a:ea typeface="Microsoft YaHei" panose="020B0503020204020204" pitchFamily="34" charset="-122"/>
              </a:rPr>
              <a:t>依赖关系</a:t>
            </a:r>
            <a:r>
              <a:rPr lang="zh-CN" altLang="en-US" sz="2000" dirty="0">
                <a:latin typeface="Microsoft YaHei" panose="020B0503020204020204" pitchFamily="34" charset="-122"/>
                <a:ea typeface="Microsoft YaHei" panose="020B0503020204020204" pitchFamily="34" charset="-122"/>
              </a:rPr>
              <a:t>的方向和数量）</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应该采用哪种导入</a:t>
            </a:r>
            <a:r>
              <a:rPr lang="zh-CN" altLang="en-US" sz="2000">
                <a:latin typeface="Microsoft YaHei" panose="020B0503020204020204" pitchFamily="34" charset="-122"/>
                <a:ea typeface="Microsoft YaHei" panose="020B0503020204020204" pitchFamily="34" charset="-122"/>
              </a:rPr>
              <a:t>工具</a:t>
            </a:r>
            <a:r>
              <a:rPr lang="en-US" altLang="zh-CN" sz="2000">
                <a:latin typeface="Microsoft YaHei" panose="020B0503020204020204" pitchFamily="34" charset="-122"/>
                <a:ea typeface="Microsoft YaHei" panose="020B0503020204020204" pitchFamily="34" charset="-122"/>
              </a:rPr>
              <a:t>/</a:t>
            </a:r>
            <a:r>
              <a:rPr lang="zh-CN" altLang="en-US" sz="2000">
                <a:latin typeface="Microsoft YaHei" panose="020B0503020204020204" pitchFamily="34" charset="-122"/>
                <a:ea typeface="Microsoft YaHei" panose="020B0503020204020204" pitchFamily="34" charset="-122"/>
              </a:rPr>
              <a:t>方法：</a:t>
            </a:r>
            <a:endParaRPr lang="en-AU" altLang="zh-CN" sz="2000" dirty="0">
              <a:latin typeface="Microsoft YaHei" panose="020B0503020204020204" pitchFamily="34" charset="-122"/>
              <a:ea typeface="Microsoft YaHei" panose="020B0503020204020204" pitchFamily="34" charset="-122"/>
            </a:endParaRPr>
          </a:p>
          <a:p>
            <a:pPr marL="517525" indent="-120650">
              <a:buFont typeface="Arial" panose="020B0604020202020204" pitchFamily="34" charset="0"/>
              <a:buChar char="•"/>
            </a:pPr>
            <a:r>
              <a:rPr lang="en-AU" altLang="zh-CN"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LOAD CSV</a:t>
            </a:r>
          </a:p>
          <a:p>
            <a:pPr marL="517525" indent="-120650">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 IMPORT</a:t>
            </a:r>
            <a:r>
              <a:rPr lang="zh-CN" altLang="en-US" sz="2000" dirty="0">
                <a:latin typeface="Microsoft YaHei" panose="020B0503020204020204" pitchFamily="34" charset="-122"/>
                <a:ea typeface="Microsoft YaHei" panose="020B0503020204020204" pitchFamily="34" charset="-122"/>
              </a:rPr>
              <a:t>导入工具</a:t>
            </a:r>
            <a:endParaRPr lang="en-AU" altLang="zh-CN" sz="2000" dirty="0">
              <a:latin typeface="Microsoft YaHei" panose="020B0503020204020204" pitchFamily="34" charset="-122"/>
              <a:ea typeface="Microsoft YaHei" panose="020B0503020204020204" pitchFamily="34" charset="-122"/>
            </a:endParaRPr>
          </a:p>
          <a:p>
            <a:pPr marL="914400" indent="-223838">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空数据库导入</a:t>
            </a:r>
            <a:endParaRPr lang="en-AU" altLang="zh-CN" sz="1600" dirty="0">
              <a:latin typeface="Microsoft YaHei" panose="020B0503020204020204" pitchFamily="34" charset="-122"/>
              <a:ea typeface="Microsoft YaHei" panose="020B0503020204020204" pitchFamily="34" charset="-122"/>
            </a:endParaRPr>
          </a:p>
          <a:p>
            <a:pPr marL="914400" indent="-223838">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数据库服务离线</a:t>
            </a:r>
            <a:endParaRPr lang="en-AU" altLang="zh-CN" sz="1600" dirty="0">
              <a:latin typeface="Microsoft YaHei" panose="020B0503020204020204" pitchFamily="34" charset="-122"/>
              <a:ea typeface="Microsoft YaHei" panose="020B0503020204020204" pitchFamily="34" charset="-122"/>
            </a:endParaRPr>
          </a:p>
          <a:p>
            <a:pPr marL="914400" indent="-223838">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直接写入存储文件</a:t>
            </a:r>
            <a:endParaRPr lang="en-AU" altLang="zh-CN" sz="1600" dirty="0">
              <a:latin typeface="Microsoft YaHei" panose="020B0503020204020204" pitchFamily="34" charset="-122"/>
              <a:ea typeface="Microsoft YaHei" panose="020B0503020204020204" pitchFamily="34" charset="-122"/>
            </a:endParaRPr>
          </a:p>
          <a:p>
            <a:pPr marL="914400" indent="-223838">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速度最快</a:t>
            </a:r>
            <a:endParaRPr lang="en-AU" altLang="zh-CN" sz="1600" dirty="0">
              <a:latin typeface="Microsoft YaHei" panose="020B0503020204020204" pitchFamily="34" charset="-122"/>
              <a:ea typeface="Microsoft YaHei" panose="020B0503020204020204" pitchFamily="34" charset="-122"/>
            </a:endParaRPr>
          </a:p>
          <a:p>
            <a:pPr marL="914400" indent="-223838">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rPr>
              <a:t>对源数据格式有要求：标题行格式，无重复</a:t>
            </a:r>
            <a:endParaRPr lang="en-AU" altLang="zh-CN" sz="1600" dirty="0">
              <a:latin typeface="Microsoft YaHei" panose="020B0503020204020204" pitchFamily="34" charset="-122"/>
              <a:ea typeface="Microsoft YaHei" panose="020B0503020204020204" pitchFamily="34" charset="-122"/>
            </a:endParaRPr>
          </a:p>
          <a:p>
            <a:pPr marL="517525" indent="-120650">
              <a:buFont typeface="Arial" panose="020B0604020202020204" pitchFamily="34" charset="0"/>
              <a:buChar char="•"/>
            </a:pPr>
            <a:r>
              <a:rPr lang="en-AU" altLang="zh-CN" sz="2000">
                <a:latin typeface="Microsoft YaHei" panose="020B0503020204020204" pitchFamily="34" charset="-122"/>
                <a:ea typeface="Microsoft YaHei" panose="020B0503020204020204" pitchFamily="34" charset="-122"/>
              </a:rPr>
              <a:t> APOC</a:t>
            </a:r>
            <a:r>
              <a:rPr lang="zh-CN" altLang="en-US" sz="2000">
                <a:latin typeface="Microsoft YaHei" panose="020B0503020204020204" pitchFamily="34" charset="-122"/>
                <a:ea typeface="Microsoft YaHei" panose="020B0503020204020204" pitchFamily="34" charset="-122"/>
              </a:rPr>
              <a:t>：支持</a:t>
            </a:r>
            <a:r>
              <a:rPr lang="en-AU" altLang="zh-CN" sz="2000">
                <a:latin typeface="Microsoft YaHei" panose="020B0503020204020204" pitchFamily="34" charset="-122"/>
                <a:ea typeface="Microsoft YaHei" panose="020B0503020204020204" pitchFamily="34" charset="-122"/>
              </a:rPr>
              <a:t>CSV</a:t>
            </a:r>
            <a:r>
              <a:rPr lang="zh-CN" altLang="en-US" sz="2000">
                <a:latin typeface="Microsoft YaHei" panose="020B0503020204020204" pitchFamily="34" charset="-122"/>
                <a:ea typeface="Microsoft YaHei" panose="020B0503020204020204" pitchFamily="34" charset="-122"/>
              </a:rPr>
              <a:t>、</a:t>
            </a:r>
            <a:r>
              <a:rPr lang="en-AU" altLang="zh-CN" sz="2000">
                <a:latin typeface="Microsoft YaHei" panose="020B0503020204020204" pitchFamily="34" charset="-122"/>
                <a:ea typeface="Microsoft YaHei" panose="020B0503020204020204" pitchFamily="34" charset="-122"/>
              </a:rPr>
              <a:t>XML</a:t>
            </a:r>
            <a:r>
              <a:rPr lang="zh-CN" altLang="en-US" sz="2000">
                <a:latin typeface="Microsoft YaHei" panose="020B0503020204020204" pitchFamily="34" charset="-122"/>
                <a:ea typeface="Microsoft YaHei" panose="020B0503020204020204" pitchFamily="34" charset="-122"/>
              </a:rPr>
              <a:t>、</a:t>
            </a:r>
            <a:r>
              <a:rPr lang="en-US" altLang="zh-CN" sz="2000">
                <a:latin typeface="Microsoft YaHei" panose="020B0503020204020204" pitchFamily="34" charset="-122"/>
                <a:ea typeface="Microsoft YaHei" panose="020B0503020204020204" pitchFamily="34" charset="-122"/>
              </a:rPr>
              <a:t>JSON</a:t>
            </a:r>
            <a:r>
              <a:rPr lang="zh-CN" altLang="en-US" sz="2000">
                <a:latin typeface="Microsoft YaHei" panose="020B0503020204020204" pitchFamily="34" charset="-122"/>
                <a:ea typeface="Microsoft YaHei" panose="020B0503020204020204" pitchFamily="34" charset="-122"/>
              </a:rPr>
              <a:t>、</a:t>
            </a:r>
            <a:r>
              <a:rPr lang="en-US" altLang="zh-CN" sz="2000">
                <a:latin typeface="Microsoft YaHei" panose="020B0503020204020204" pitchFamily="34" charset="-122"/>
                <a:ea typeface="Microsoft YaHei" panose="020B0503020204020204" pitchFamily="34" charset="-122"/>
              </a:rPr>
              <a:t>JDBC</a:t>
            </a:r>
            <a:r>
              <a:rPr lang="zh-CN" altLang="en-US" sz="2000">
                <a:latin typeface="Microsoft YaHei" panose="020B0503020204020204" pitchFamily="34" charset="-122"/>
                <a:ea typeface="Microsoft YaHei" panose="020B0503020204020204" pitchFamily="34" charset="-122"/>
              </a:rPr>
              <a:t>等多种格式。</a:t>
            </a:r>
            <a:endParaRPr lang="en-AU" altLang="zh-CN" sz="2000">
              <a:latin typeface="Microsoft YaHei" panose="020B0503020204020204" pitchFamily="34" charset="-122"/>
              <a:ea typeface="Microsoft YaHei" panose="020B0503020204020204" pitchFamily="34" charset="-122"/>
            </a:endParaRPr>
          </a:p>
          <a:p>
            <a:pPr marL="517525" indent="-120650">
              <a:buFont typeface="Arial" panose="020B0604020202020204" pitchFamily="34" charset="0"/>
              <a:buChar char="•"/>
            </a:pPr>
            <a:r>
              <a:rPr lang="en-AU" altLang="zh-CN" sz="2000">
                <a:latin typeface="Microsoft YaHei" panose="020B0503020204020204" pitchFamily="34" charset="-122"/>
                <a:ea typeface="Microsoft YaHei" panose="020B0503020204020204" pitchFamily="34" charset="-122"/>
              </a:rPr>
              <a:t> Cypher</a:t>
            </a:r>
            <a:r>
              <a:rPr lang="zh-CN" altLang="en-US" sz="2000">
                <a:latin typeface="Microsoft YaHei" panose="020B0503020204020204" pitchFamily="34" charset="-122"/>
                <a:ea typeface="Microsoft YaHei" panose="020B0503020204020204" pitchFamily="34" charset="-122"/>
              </a:rPr>
              <a:t>脚本文件</a:t>
            </a:r>
            <a:endParaRPr lang="en-AU" altLang="zh-CN" sz="2000" dirty="0">
              <a:latin typeface="Microsoft YaHei" panose="020B0503020204020204" pitchFamily="34" charset="-122"/>
              <a:ea typeface="Microsoft YaHei" panose="020B0503020204020204" pitchFamily="34" charset="-122"/>
            </a:endParaRPr>
          </a:p>
          <a:p>
            <a:pPr marL="517525" indent="-120650">
              <a:buFont typeface="Arial" panose="020B0604020202020204" pitchFamily="34" charset="0"/>
              <a:buChar char="•"/>
            </a:pPr>
            <a:r>
              <a:rPr lang="en-AU" altLang="zh-CN" sz="2000" dirty="0">
                <a:latin typeface="Microsoft YaHei" panose="020B0503020204020204" pitchFamily="34" charset="-122"/>
                <a:ea typeface="Microsoft YaHei" panose="020B0503020204020204" pitchFamily="34" charset="-122"/>
              </a:rPr>
              <a:t> ETL</a:t>
            </a:r>
            <a:r>
              <a:rPr lang="zh-CN" altLang="en-US" sz="2000" dirty="0">
                <a:latin typeface="Microsoft YaHei" panose="020B0503020204020204" pitchFamily="34" charset="-122"/>
                <a:ea typeface="Microsoft YaHei" panose="020B0503020204020204" pitchFamily="34" charset="-122"/>
              </a:rPr>
              <a:t>工具</a:t>
            </a:r>
            <a:endParaRPr lang="en-AU"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169585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1 – </a:t>
            </a:r>
            <a:r>
              <a:rPr lang="zh-CN" altLang="en-US" dirty="0"/>
              <a:t>数据准备</a:t>
            </a:r>
            <a:r>
              <a:rPr lang="en-AU" altLang="zh-CN" dirty="0"/>
              <a:t>(</a:t>
            </a:r>
            <a:r>
              <a:rPr lang="zh-CN" altLang="en-US" dirty="0"/>
              <a:t>续</a:t>
            </a:r>
            <a:r>
              <a:rPr lang="en-AU" altLang="zh-CN" dirty="0"/>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1013973"/>
            <a:ext cx="5764213" cy="2337012"/>
          </a:xfrm>
        </p:spPr>
        <p:txBody>
          <a:bodyPr/>
          <a:lstStyle/>
          <a:p>
            <a:r>
              <a:rPr lang="zh-CN" altLang="en-US" sz="1800" dirty="0">
                <a:latin typeface="Microsoft YaHei" panose="020B0503020204020204" pitchFamily="34" charset="-122"/>
                <a:ea typeface="Microsoft YaHei" panose="020B0503020204020204" pitchFamily="34" charset="-122"/>
              </a:rPr>
              <a:t>看看我们的数据：</a:t>
            </a:r>
            <a:endParaRPr lang="en-AU" altLang="zh-CN" sz="1800" dirty="0">
              <a:latin typeface="Microsoft YaHei" panose="020B0503020204020204" pitchFamily="34" charset="-122"/>
              <a:ea typeface="Microsoft YaHei" panose="020B0503020204020204" pitchFamily="34" charset="-122"/>
            </a:endParaRPr>
          </a:p>
          <a:p>
            <a:pPr marL="342900" indent="-342900">
              <a:buFont typeface="+mj-lt"/>
              <a:buAutoNum type="arabicParenR"/>
            </a:pPr>
            <a:r>
              <a:rPr lang="en-US" altLang="zh-CN" sz="1800" dirty="0">
                <a:latin typeface="Microsoft YaHei" panose="020B0503020204020204" pitchFamily="34" charset="-122"/>
                <a:ea typeface="Microsoft YaHei" panose="020B0503020204020204" pitchFamily="34" charset="-122"/>
              </a:rPr>
              <a:t>tags.csv</a:t>
            </a:r>
          </a:p>
          <a:p>
            <a:pPr marL="342900" indent="-342900">
              <a:buFont typeface="+mj-lt"/>
              <a:buAutoNum type="arabicParenR"/>
            </a:pPr>
            <a:r>
              <a:rPr lang="en-US" altLang="zh-CN" sz="1800" dirty="0">
                <a:latin typeface="Microsoft YaHei" panose="020B0503020204020204" pitchFamily="34" charset="-122"/>
                <a:ea typeface="Microsoft YaHei" panose="020B0503020204020204" pitchFamily="34" charset="-122"/>
              </a:rPr>
              <a:t>posts.csv</a:t>
            </a:r>
          </a:p>
          <a:p>
            <a:pPr marL="342900" indent="-342900">
              <a:buFont typeface="+mj-lt"/>
              <a:buAutoNum type="arabicParenR"/>
            </a:pPr>
            <a:r>
              <a:rPr lang="en-US" altLang="zh-CN" sz="1800" dirty="0">
                <a:latin typeface="Microsoft YaHei" panose="020B0503020204020204" pitchFamily="34" charset="-122"/>
                <a:ea typeface="Microsoft YaHei" panose="020B0503020204020204" pitchFamily="34" charset="-122"/>
              </a:rPr>
              <a:t>users.csv</a:t>
            </a:r>
          </a:p>
          <a:p>
            <a:pPr marL="342900" indent="-342900">
              <a:buFont typeface="+mj-lt"/>
              <a:buAutoNum type="arabicParenR"/>
            </a:pPr>
            <a:r>
              <a:rPr lang="en-AU" altLang="zh-CN" sz="1800" dirty="0">
                <a:latin typeface="Microsoft YaHei" panose="020B0503020204020204" pitchFamily="34" charset="-122"/>
                <a:ea typeface="Microsoft YaHei" panose="020B0503020204020204" pitchFamily="34" charset="-122"/>
              </a:rPr>
              <a:t>tags_posts_rel.csv</a:t>
            </a:r>
          </a:p>
          <a:p>
            <a:pPr marL="342900" indent="-342900">
              <a:buFont typeface="+mj-lt"/>
              <a:buAutoNum type="arabicParenR"/>
            </a:pPr>
            <a:r>
              <a:rPr lang="en-AU" altLang="zh-CN" sz="1800" dirty="0">
                <a:latin typeface="Microsoft YaHei" panose="020B0503020204020204" pitchFamily="34" charset="-122"/>
                <a:ea typeface="Microsoft YaHei" panose="020B0503020204020204" pitchFamily="34" charset="-122"/>
              </a:rPr>
              <a:t>posts_answers_rel.csv</a:t>
            </a:r>
          </a:p>
          <a:p>
            <a:pPr marL="342900" indent="-342900">
              <a:buFont typeface="+mj-lt"/>
              <a:buAutoNum type="arabicParenR"/>
            </a:pPr>
            <a:r>
              <a:rPr lang="en-AU" altLang="zh-CN" sz="1800" dirty="0">
                <a:latin typeface="Microsoft YaHei" panose="020B0503020204020204" pitchFamily="34" charset="-122"/>
                <a:ea typeface="Microsoft YaHei" panose="020B0503020204020204" pitchFamily="34" charset="-122"/>
              </a:rPr>
              <a:t>posts_rel.csv</a:t>
            </a:r>
          </a:p>
          <a:p>
            <a:pPr marL="342900" indent="-342900">
              <a:buFont typeface="+mj-lt"/>
              <a:buAutoNum type="arabicParenR"/>
            </a:pPr>
            <a:r>
              <a:rPr lang="en-AU" altLang="zh-CN" sz="1800" dirty="0">
                <a:latin typeface="Microsoft YaHei" panose="020B0503020204020204" pitchFamily="34" charset="-122"/>
                <a:ea typeface="Microsoft YaHei" panose="020B0503020204020204" pitchFamily="34" charset="-122"/>
              </a:rPr>
              <a:t>users_posts_rel.csv</a:t>
            </a:r>
          </a:p>
          <a:p>
            <a:pPr marL="342900" indent="-342900">
              <a:buFont typeface="+mj-lt"/>
              <a:buAutoNum type="arabicParenR"/>
            </a:pP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分析数据文件，并确认：</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文件格式和编码；</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文件结构：分隔符</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固定宽度、标题行、内容列；</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每个字段的内容特征：类型、长度、换行、引号、空值，有无复杂类型</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例如列表</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识别主键和引用关系；</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数据模式：无重复、有重复</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文件大小和行数</a:t>
            </a:r>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4">
            <a:extLst>
              <a:ext uri="{FF2B5EF4-FFF2-40B4-BE49-F238E27FC236}">
                <a16:creationId xmlns="" xmlns:a16="http://schemas.microsoft.com/office/drawing/2014/main" id="{42E747AD-C379-4467-AEB4-CC0BE0238472}"/>
              </a:ext>
            </a:extLst>
          </p:cNvPr>
          <p:cNvSpPr txBox="1">
            <a:spLocks/>
          </p:cNvSpPr>
          <p:nvPr/>
        </p:nvSpPr>
        <p:spPr>
          <a:xfrm>
            <a:off x="838201" y="3784692"/>
            <a:ext cx="4085662" cy="2199547"/>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Clr>
                <a:schemeClr val="bg2"/>
              </a:buClr>
              <a:buFont typeface="Wingdings" pitchFamily="2" charset="2"/>
              <a:buNone/>
              <a:defRPr sz="1800" b="1" i="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IMPORT</a:t>
            </a:r>
            <a:r>
              <a:rPr lang="zh-CN" altLang="en-US" sz="2000" dirty="0">
                <a:latin typeface="Microsoft YaHei" panose="020B0503020204020204" pitchFamily="34" charset="-122"/>
                <a:ea typeface="Microsoft YaHei" panose="020B0503020204020204" pitchFamily="34" charset="-122"/>
              </a:rPr>
              <a:t>工具导入样例数据</a:t>
            </a: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理解源数据</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定义数据映射规则</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创建模式</a:t>
            </a: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测试导入</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导入</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测试结果</a:t>
            </a:r>
          </a:p>
          <a:p>
            <a:endParaRPr lang="ru-RU" sz="1400" dirty="0"/>
          </a:p>
        </p:txBody>
      </p:sp>
    </p:spTree>
    <p:extLst>
      <p:ext uri="{BB962C8B-B14F-4D97-AF65-F5344CB8AC3E}">
        <p14:creationId xmlns:p14="http://schemas.microsoft.com/office/powerpoint/2010/main" val="172230799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1 – </a:t>
            </a:r>
            <a:r>
              <a:rPr lang="zh-CN" altLang="en-US" dirty="0"/>
              <a:t>数据准备</a:t>
            </a:r>
            <a:r>
              <a:rPr lang="en-AU" altLang="zh-CN" dirty="0"/>
              <a:t>(</a:t>
            </a:r>
            <a:r>
              <a:rPr lang="zh-CN" altLang="en-US" dirty="0"/>
              <a:t>续</a:t>
            </a:r>
            <a:r>
              <a:rPr lang="en-AU" altLang="zh-CN" dirty="0"/>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1135893"/>
            <a:ext cx="5764213" cy="2337012"/>
          </a:xfrm>
        </p:spPr>
        <p:txBody>
          <a:bodyPr/>
          <a:lstStyle/>
          <a:p>
            <a:r>
              <a:rPr lang="zh-CN" altLang="en-US" sz="1800" dirty="0">
                <a:latin typeface="Microsoft YaHei" panose="020B0503020204020204" pitchFamily="34" charset="-122"/>
                <a:ea typeface="Microsoft YaHei" panose="020B0503020204020204" pitchFamily="34" charset="-122"/>
              </a:rPr>
              <a:t>源数据格式 </a:t>
            </a:r>
            <a:r>
              <a:rPr lang="en-US" altLang="zh-CN" sz="1800" dirty="0">
                <a:latin typeface="Microsoft YaHei" panose="020B0503020204020204" pitchFamily="34" charset="-122"/>
                <a:ea typeface="Microsoft YaHei" panose="020B0503020204020204" pitchFamily="34" charset="-122"/>
              </a:rPr>
              <a:t>– tags.csv</a:t>
            </a:r>
            <a:r>
              <a:rPr lang="zh-CN" altLang="en-US" sz="1800" dirty="0">
                <a:latin typeface="Microsoft YaHei" panose="020B0503020204020204" pitchFamily="34" charset="-122"/>
                <a:ea typeface="Microsoft YaHei" panose="020B0503020204020204" pitchFamily="34" charset="-122"/>
              </a:rPr>
              <a:t>：</a:t>
            </a:r>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 xmlns:a16="http://schemas.microsoft.com/office/drawing/2014/main" id="{26E38EB7-E145-4C6E-9757-57A94BF76692}"/>
              </a:ext>
            </a:extLst>
          </p:cNvPr>
          <p:cNvSpPr txBox="1"/>
          <p:nvPr/>
        </p:nvSpPr>
        <p:spPr>
          <a:xfrm>
            <a:off x="5589586" y="1851976"/>
            <a:ext cx="6136484" cy="1077218"/>
          </a:xfrm>
          <a:prstGeom prst="rect">
            <a:avLst/>
          </a:prstGeom>
          <a:noFill/>
          <a:ln>
            <a:solidFill>
              <a:schemeClr val="tx2">
                <a:lumMod val="75000"/>
              </a:schemeClr>
            </a:solidFill>
          </a:ln>
        </p:spPr>
        <p:txBody>
          <a:bodyPr wrap="square" rtlCol="0">
            <a:spAutoFit/>
          </a:bodyPr>
          <a:lstStyle/>
          <a:p>
            <a:r>
              <a:rPr lang="en-US" altLang="zh-CN" sz="1600" dirty="0" err="1">
                <a:solidFill>
                  <a:srgbClr val="000000"/>
                </a:solidFill>
                <a:latin typeface="+mj-lt"/>
                <a:cs typeface="Courier New" panose="02070309020205020404" pitchFamily="49" charset="0"/>
              </a:rPr>
              <a:t>tagId:ID</a:t>
            </a:r>
            <a:r>
              <a:rPr lang="en-US" altLang="zh-CN" sz="1600" dirty="0">
                <a:solidFill>
                  <a:srgbClr val="000000"/>
                </a:solidFill>
                <a:latin typeface="+mj-lt"/>
                <a:cs typeface="Courier New" panose="02070309020205020404" pitchFamily="49" charset="0"/>
              </a:rPr>
              <a:t>(Tag),</a:t>
            </a:r>
            <a:r>
              <a:rPr lang="en-US" altLang="zh-CN" sz="1600" dirty="0" err="1">
                <a:solidFill>
                  <a:srgbClr val="000000"/>
                </a:solidFill>
                <a:latin typeface="+mj-lt"/>
                <a:cs typeface="Courier New" panose="02070309020205020404" pitchFamily="49" charset="0"/>
              </a:rPr>
              <a:t>count:INT,wikiPostId:INT</a:t>
            </a:r>
            <a:endParaRPr lang="en-US" altLang="zh-CN" sz="1600" dirty="0">
              <a:solidFill>
                <a:srgbClr val="000000"/>
              </a:solidFill>
              <a:latin typeface="+mj-lt"/>
              <a:cs typeface="Courier New" panose="02070309020205020404" pitchFamily="49" charset="0"/>
            </a:endParaRPr>
          </a:p>
          <a:p>
            <a:r>
              <a:rPr lang="en-US" altLang="zh-CN" sz="1600" dirty="0">
                <a:solidFill>
                  <a:srgbClr val="000000"/>
                </a:solidFill>
                <a:latin typeface="+mj-lt"/>
                <a:cs typeface="Courier New" panose="02070309020205020404" pitchFamily="49" charset="0"/>
              </a:rPr>
              <a:t>.net,214992,3607476</a:t>
            </a:r>
          </a:p>
          <a:p>
            <a:r>
              <a:rPr lang="en-US" altLang="zh-CN" sz="1600" dirty="0">
                <a:solidFill>
                  <a:srgbClr val="000000"/>
                </a:solidFill>
                <a:latin typeface="+mj-lt"/>
                <a:cs typeface="Courier New" panose="02070309020205020404" pitchFamily="49" charset="0"/>
              </a:rPr>
              <a:t>html,444867,3673182</a:t>
            </a:r>
          </a:p>
          <a:p>
            <a:r>
              <a:rPr lang="en-US" altLang="zh-CN" sz="1600" dirty="0">
                <a:solidFill>
                  <a:srgbClr val="000000"/>
                </a:solidFill>
                <a:latin typeface="+mj-lt"/>
                <a:cs typeface="Courier New" panose="02070309020205020404" pitchFamily="49" charset="0"/>
              </a:rPr>
              <a:t>javascript,917772,3607052</a:t>
            </a:r>
            <a:endParaRPr lang="en-US" sz="1600" dirty="0">
              <a:solidFill>
                <a:schemeClr val="accent6">
                  <a:lumMod val="75000"/>
                </a:schemeClr>
              </a:solidFill>
              <a:latin typeface="+mj-lt"/>
              <a:cs typeface="Courier New" panose="02070309020205020404" pitchFamily="49" charset="0"/>
            </a:endParaRPr>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IMPORT</a:t>
            </a:r>
            <a:r>
              <a:rPr lang="zh-CN" altLang="en-US" sz="2000" dirty="0">
                <a:latin typeface="Microsoft YaHei" panose="020B0503020204020204" pitchFamily="34" charset="-122"/>
                <a:ea typeface="Microsoft YaHei" panose="020B0503020204020204" pitchFamily="34" charset="-122"/>
              </a:rPr>
              <a:t>工具导入样例数据</a:t>
            </a: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理解源数据</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定义数据映射规则</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创建模式</a:t>
            </a: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测试导入</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导入</a:t>
            </a:r>
            <a:endParaRPr lang="en-AU" altLang="zh-CN" sz="1800" b="0" dirty="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测试结果</a:t>
            </a:r>
          </a:p>
          <a:p>
            <a:endParaRPr lang="ru-RU" sz="1400" dirty="0"/>
          </a:p>
        </p:txBody>
      </p:sp>
      <p:sp>
        <p:nvSpPr>
          <p:cNvPr id="15" name="Text Placeholder 7">
            <a:extLst>
              <a:ext uri="{FF2B5EF4-FFF2-40B4-BE49-F238E27FC236}">
                <a16:creationId xmlns="" xmlns:a16="http://schemas.microsoft.com/office/drawing/2014/main" id="{9CB373EB-8119-4BDC-8ECF-FBB62D4647CF}"/>
              </a:ext>
            </a:extLst>
          </p:cNvPr>
          <p:cNvSpPr txBox="1">
            <a:spLocks/>
          </p:cNvSpPr>
          <p:nvPr/>
        </p:nvSpPr>
        <p:spPr>
          <a:xfrm>
            <a:off x="5589586" y="3382035"/>
            <a:ext cx="5764213" cy="23370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Microsoft YaHei" panose="020B0503020204020204" pitchFamily="34" charset="-122"/>
                <a:ea typeface="Microsoft YaHei" panose="020B0503020204020204" pitchFamily="34" charset="-122"/>
              </a:rPr>
              <a:t>源数据格式 </a:t>
            </a:r>
            <a:r>
              <a:rPr lang="en-US" altLang="zh-CN" sz="1800" dirty="0">
                <a:latin typeface="Microsoft YaHei" panose="020B0503020204020204" pitchFamily="34" charset="-122"/>
                <a:ea typeface="Microsoft YaHei" panose="020B0503020204020204" pitchFamily="34" charset="-122"/>
              </a:rPr>
              <a:t>– posts_answers.csv</a:t>
            </a:r>
            <a:r>
              <a:rPr lang="zh-CN" altLang="en-US" sz="1800" dirty="0">
                <a:latin typeface="Microsoft YaHei" panose="020B0503020204020204" pitchFamily="34" charset="-122"/>
                <a:ea typeface="Microsoft YaHei" panose="020B0503020204020204" pitchFamily="34" charset="-122"/>
              </a:rPr>
              <a:t>：</a:t>
            </a:r>
            <a:endParaRPr lang="en-AU" altLang="zh-CN" sz="1800"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 xmlns:a16="http://schemas.microsoft.com/office/drawing/2014/main" id="{443CF3DD-C135-4AD2-89DA-58C0BE9C355D}"/>
              </a:ext>
            </a:extLst>
          </p:cNvPr>
          <p:cNvSpPr txBox="1"/>
          <p:nvPr/>
        </p:nvSpPr>
        <p:spPr>
          <a:xfrm>
            <a:off x="5589586" y="4098118"/>
            <a:ext cx="6136484" cy="1077218"/>
          </a:xfrm>
          <a:prstGeom prst="rect">
            <a:avLst/>
          </a:prstGeom>
          <a:noFill/>
          <a:ln>
            <a:solidFill>
              <a:schemeClr val="tx2">
                <a:lumMod val="75000"/>
              </a:schemeClr>
            </a:solidFill>
          </a:ln>
        </p:spPr>
        <p:txBody>
          <a:bodyPr wrap="square" rtlCol="0">
            <a:spAutoFit/>
          </a:bodyPr>
          <a:lstStyle/>
          <a:p>
            <a:r>
              <a:rPr lang="en-US" altLang="zh-CN" sz="1600" dirty="0">
                <a:solidFill>
                  <a:srgbClr val="000000"/>
                </a:solidFill>
                <a:latin typeface="+mj-lt"/>
                <a:cs typeface="Courier New" panose="02070309020205020404" pitchFamily="49" charset="0"/>
              </a:rPr>
              <a:t>:START_ID(Post),:END_ID(Post)</a:t>
            </a:r>
          </a:p>
          <a:p>
            <a:r>
              <a:rPr lang="en-US" altLang="zh-CN" sz="1600" dirty="0">
                <a:solidFill>
                  <a:srgbClr val="000000"/>
                </a:solidFill>
                <a:latin typeface="+mj-lt"/>
                <a:cs typeface="Courier New" panose="02070309020205020404" pitchFamily="49" charset="0"/>
              </a:rPr>
              <a:t>4,7</a:t>
            </a:r>
          </a:p>
          <a:p>
            <a:r>
              <a:rPr lang="en-US" altLang="zh-CN" sz="1600" dirty="0">
                <a:solidFill>
                  <a:srgbClr val="000000"/>
                </a:solidFill>
                <a:latin typeface="+mj-lt"/>
                <a:cs typeface="Courier New" panose="02070309020205020404" pitchFamily="49" charset="0"/>
              </a:rPr>
              <a:t>6,31</a:t>
            </a:r>
          </a:p>
          <a:p>
            <a:r>
              <a:rPr lang="en-US" altLang="zh-CN" sz="1600" dirty="0">
                <a:solidFill>
                  <a:srgbClr val="000000"/>
                </a:solidFill>
                <a:latin typeface="+mj-lt"/>
                <a:cs typeface="Courier New" panose="02070309020205020404" pitchFamily="49" charset="0"/>
              </a:rPr>
              <a:t>9,1404</a:t>
            </a:r>
            <a:endParaRPr lang="en-US" sz="1600" dirty="0">
              <a:solidFill>
                <a:schemeClr val="accent6">
                  <a:lumMod val="75000"/>
                </a:schemeClr>
              </a:solidFill>
              <a:latin typeface="+mj-lt"/>
              <a:cs typeface="Courier New" panose="02070309020205020404" pitchFamily="49" charset="0"/>
            </a:endParaRPr>
          </a:p>
        </p:txBody>
      </p:sp>
    </p:spTree>
    <p:extLst>
      <p:ext uri="{BB962C8B-B14F-4D97-AF65-F5344CB8AC3E}">
        <p14:creationId xmlns:p14="http://schemas.microsoft.com/office/powerpoint/2010/main" val="291206407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a:t>
            </a:r>
            <a:r>
              <a:rPr lang="zh-CN" altLang="en-US" dirty="0"/>
              <a:t>图特征分析</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74907" y="1637722"/>
            <a:ext cx="5764213" cy="592336"/>
          </a:xfrm>
        </p:spPr>
        <p:txBody>
          <a:bodyPr/>
          <a:lstStyle/>
          <a:p>
            <a:r>
              <a:rPr lang="zh-CN" altLang="en-US" sz="1800">
                <a:latin typeface="Microsoft YaHei" panose="020B0503020204020204" pitchFamily="34" charset="-122"/>
                <a:ea typeface="Microsoft YaHei" panose="020B0503020204020204" pitchFamily="34" charset="-122"/>
              </a:rPr>
              <a:t>查看元模型以及节</a:t>
            </a:r>
            <a:r>
              <a:rPr lang="zh-CN" altLang="en-US" sz="1800" dirty="0">
                <a:latin typeface="Microsoft YaHei" panose="020B0503020204020204" pitchFamily="34" charset="-122"/>
                <a:ea typeface="Microsoft YaHei" panose="020B0503020204020204" pitchFamily="34" charset="-122"/>
              </a:rPr>
              <a:t>点和关系统计：使用</a:t>
            </a:r>
            <a:r>
              <a:rPr lang="en-AU" altLang="zh-CN" sz="1800" dirty="0">
                <a:latin typeface="Microsoft YaHei" panose="020B0503020204020204" pitchFamily="34" charset="-122"/>
                <a:ea typeface="Microsoft YaHei" panose="020B0503020204020204" pitchFamily="34" charset="-122"/>
              </a:rPr>
              <a:t>APOC</a:t>
            </a:r>
            <a:r>
              <a:rPr lang="zh-CN" altLang="en-US" sz="1800" dirty="0">
                <a:latin typeface="Microsoft YaHei" panose="020B0503020204020204" pitchFamily="34" charset="-122"/>
                <a:ea typeface="Microsoft YaHei" panose="020B0503020204020204" pitchFamily="34" charset="-122"/>
              </a:rPr>
              <a:t>过程</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了解数据的模型和内</a:t>
            </a:r>
            <a:r>
              <a:rPr lang="zh-CN" altLang="en-US" sz="2000" dirty="0">
                <a:latin typeface="Microsoft YaHei" panose="020B0503020204020204" pitchFamily="34" charset="-122"/>
                <a:ea typeface="Microsoft YaHei" panose="020B0503020204020204" pitchFamily="34" charset="-122"/>
              </a:rPr>
              <a:t>容</a:t>
            </a:r>
          </a:p>
          <a:p>
            <a:pPr marL="526950" lvl="1" indent="-285750">
              <a:buFont typeface="Arial" panose="020B0604020202020204" pitchFamily="34" charset="0"/>
              <a:buChar char="•"/>
            </a:pPr>
            <a:r>
              <a:rPr lang="zh-CN" altLang="en-US" sz="1800" b="0">
                <a:solidFill>
                  <a:schemeClr val="tx1"/>
                </a:solidFill>
                <a:latin typeface="Microsoft YaHei" panose="020B0503020204020204" pitchFamily="34" charset="-122"/>
                <a:ea typeface="Microsoft YaHei" panose="020B0503020204020204" pitchFamily="34" charset="-122"/>
              </a:rPr>
              <a:t>查看元模型</a:t>
            </a:r>
            <a:endParaRPr lang="en-AU" altLang="zh-CN" sz="1800" b="0">
              <a:solidFill>
                <a:schemeClr val="tx1"/>
              </a:solidFill>
              <a:latin typeface="Microsoft YaHei" panose="020B0503020204020204" pitchFamily="34" charset="-122"/>
              <a:ea typeface="Microsoft YaHei" panose="020B0503020204020204" pitchFamily="34" charset="-122"/>
            </a:endParaRPr>
          </a:p>
          <a:p>
            <a:pPr marL="526950" lvl="1" indent="-285750">
              <a:buFont typeface="Arial" panose="020B0604020202020204" pitchFamily="34" charset="0"/>
              <a:buChar char="•"/>
            </a:pPr>
            <a:r>
              <a:rPr lang="zh-CN" altLang="en-US" sz="1800" b="0">
                <a:solidFill>
                  <a:schemeClr val="tx1"/>
                </a:solidFill>
                <a:latin typeface="Microsoft YaHei" panose="020B0503020204020204" pitchFamily="34" charset="-122"/>
                <a:ea typeface="Microsoft YaHei" panose="020B0503020204020204" pitchFamily="34" charset="-122"/>
              </a:rPr>
              <a:t>节</a:t>
            </a:r>
            <a:r>
              <a:rPr lang="zh-CN" altLang="en-US" sz="1800" b="0" dirty="0">
                <a:solidFill>
                  <a:schemeClr val="tx1"/>
                </a:solidFill>
                <a:latin typeface="Microsoft YaHei" panose="020B0503020204020204" pitchFamily="34" charset="-122"/>
                <a:ea typeface="Microsoft YaHei" panose="020B0503020204020204" pitchFamily="34" charset="-122"/>
              </a:rPr>
              <a:t>点和关系统计</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5" name="TextBox 14">
            <a:extLst>
              <a:ext uri="{FF2B5EF4-FFF2-40B4-BE49-F238E27FC236}">
                <a16:creationId xmlns="" xmlns:a16="http://schemas.microsoft.com/office/drawing/2014/main" id="{C9D15246-4899-47D2-B0EB-6A4F9866FFB5}"/>
              </a:ext>
            </a:extLst>
          </p:cNvPr>
          <p:cNvSpPr txBox="1"/>
          <p:nvPr/>
        </p:nvSpPr>
        <p:spPr>
          <a:xfrm>
            <a:off x="5274907" y="2091559"/>
            <a:ext cx="6360045" cy="338554"/>
          </a:xfrm>
          <a:prstGeom prst="rect">
            <a:avLst/>
          </a:prstGeom>
          <a:noFill/>
          <a:ln>
            <a:solidFill>
              <a:schemeClr val="tx2">
                <a:lumMod val="75000"/>
              </a:schemeClr>
            </a:solidFill>
          </a:ln>
        </p:spPr>
        <p:txBody>
          <a:bodyPr wrap="square" rtlCol="0">
            <a:spAutoFit/>
          </a:bodyPr>
          <a:lstStyle/>
          <a:p>
            <a:r>
              <a:rPr lang="en-US" sz="1600" dirty="0">
                <a:solidFill>
                  <a:schemeClr val="tx2">
                    <a:lumMod val="50000"/>
                  </a:schemeClr>
                </a:solidFill>
                <a:latin typeface="Courier New" panose="02070309020205020404" pitchFamily="49" charset="0"/>
                <a:cs typeface="Courier New" panose="02070309020205020404" pitchFamily="49" charset="0"/>
              </a:rPr>
              <a:t>CALL </a:t>
            </a:r>
            <a:r>
              <a:rPr lang="en-US" sz="1600" dirty="0" err="1">
                <a:solidFill>
                  <a:schemeClr val="tx2">
                    <a:lumMod val="50000"/>
                  </a:schemeClr>
                </a:solidFill>
                <a:latin typeface="Courier New" panose="02070309020205020404" pitchFamily="49" charset="0"/>
                <a:cs typeface="Courier New" panose="02070309020205020404" pitchFamily="49" charset="0"/>
              </a:rPr>
              <a:t>apoc.meta.graph</a:t>
            </a:r>
            <a:endParaRPr lang="en-US" sz="1600" dirty="0">
              <a:solidFill>
                <a:schemeClr val="tx2">
                  <a:lumMod val="50000"/>
                </a:schemeClr>
              </a:solidFill>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 xmlns:a16="http://schemas.microsoft.com/office/drawing/2014/main" id="{50AB6BCB-24D8-4868-A5BA-64E3193B5F13}"/>
              </a:ext>
            </a:extLst>
          </p:cNvPr>
          <p:cNvSpPr txBox="1"/>
          <p:nvPr/>
        </p:nvSpPr>
        <p:spPr>
          <a:xfrm>
            <a:off x="7456491" y="3780667"/>
            <a:ext cx="4178461" cy="369332"/>
          </a:xfrm>
          <a:prstGeom prst="rect">
            <a:avLst/>
          </a:prstGeom>
          <a:noFill/>
        </p:spPr>
        <p:txBody>
          <a:bodyPr wrap="square" rtlCol="0">
            <a:spAutoFit/>
          </a:bodyPr>
          <a:lstStyle/>
          <a:p>
            <a:r>
              <a:rPr lang="zh-CN" altLang="en-US">
                <a:solidFill>
                  <a:schemeClr val="tx2"/>
                </a:solidFill>
                <a:latin typeface="Microsoft YaHei" panose="020B0503020204020204" pitchFamily="34" charset="-122"/>
                <a:ea typeface="Microsoft YaHei" panose="020B0503020204020204" pitchFamily="34" charset="-122"/>
              </a:rPr>
              <a:t>结果参见下一页 </a:t>
            </a:r>
            <a:endParaRPr lang="en-AU">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072187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4F85A3F-5E49-48E3-AE8B-832BAFD355E5}"/>
              </a:ext>
            </a:extLst>
          </p:cNvPr>
          <p:cNvPicPr>
            <a:picLocks noChangeAspect="1"/>
          </p:cNvPicPr>
          <p:nvPr/>
        </p:nvPicPr>
        <p:blipFill>
          <a:blip r:embed="rId2"/>
          <a:stretch>
            <a:fillRect/>
          </a:stretch>
        </p:blipFill>
        <p:spPr>
          <a:xfrm>
            <a:off x="935714" y="1737817"/>
            <a:ext cx="10400956" cy="4536383"/>
          </a:xfrm>
          <a:prstGeom prst="rect">
            <a:avLst/>
          </a:prstGeom>
        </p:spPr>
      </p:pic>
      <p:sp>
        <p:nvSpPr>
          <p:cNvPr id="8" name="TextBox 7">
            <a:extLst>
              <a:ext uri="{FF2B5EF4-FFF2-40B4-BE49-F238E27FC236}">
                <a16:creationId xmlns="" xmlns:a16="http://schemas.microsoft.com/office/drawing/2014/main" id="{D6615480-B82C-4738-B848-135618F3D18A}"/>
              </a:ext>
            </a:extLst>
          </p:cNvPr>
          <p:cNvSpPr txBox="1"/>
          <p:nvPr/>
        </p:nvSpPr>
        <p:spPr>
          <a:xfrm>
            <a:off x="4844143" y="1141115"/>
            <a:ext cx="4178461" cy="523220"/>
          </a:xfrm>
          <a:prstGeom prst="rect">
            <a:avLst/>
          </a:prstGeom>
          <a:noFill/>
        </p:spPr>
        <p:txBody>
          <a:bodyPr wrap="square" rtlCol="0">
            <a:spAutoFit/>
          </a:bodyPr>
          <a:lstStyle/>
          <a:p>
            <a:pPr algn="ctr"/>
            <a:r>
              <a:rPr lang="zh-CN" altLang="en-US" sz="2800">
                <a:solidFill>
                  <a:schemeClr val="accent4">
                    <a:lumMod val="75000"/>
                  </a:schemeClr>
                </a:solidFill>
                <a:latin typeface="Microsoft YaHei" panose="020B0503020204020204" pitchFamily="34" charset="-122"/>
                <a:ea typeface="Microsoft YaHei" panose="020B0503020204020204" pitchFamily="34" charset="-122"/>
              </a:rPr>
              <a:t>保险业务的知识图谱</a:t>
            </a:r>
            <a:endParaRPr lang="en-AU" sz="2800">
              <a:solidFill>
                <a:schemeClr val="accent4">
                  <a:lumMod val="75000"/>
                </a:schemeClr>
              </a:solidFill>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 xmlns:a16="http://schemas.microsoft.com/office/drawing/2014/main" id="{ED00D209-0962-4C98-871F-8092BEFDE5C2}"/>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0" name="Rectangle 9">
            <a:extLst>
              <a:ext uri="{FF2B5EF4-FFF2-40B4-BE49-F238E27FC236}">
                <a16:creationId xmlns="" xmlns:a16="http://schemas.microsoft.com/office/drawing/2014/main" id="{5B9C6C5C-C353-4D3C-85CB-D693E1E5E93D}"/>
              </a:ext>
            </a:extLst>
          </p:cNvPr>
          <p:cNvSpPr/>
          <p:nvPr/>
        </p:nvSpPr>
        <p:spPr>
          <a:xfrm>
            <a:off x="11501120" y="217785"/>
            <a:ext cx="472504" cy="461665"/>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1428118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a:t>
            </a:r>
            <a:r>
              <a:rPr lang="zh-CN" altLang="en-US" dirty="0"/>
              <a:t>图特征分析</a:t>
            </a:r>
            <a:r>
              <a:rPr lang="en-AU" altLang="zh-CN" dirty="0"/>
              <a:t>(</a:t>
            </a:r>
            <a:r>
              <a:rPr lang="zh-CN" altLang="en-US" dirty="0"/>
              <a:t>续</a:t>
            </a:r>
            <a:r>
              <a:rPr lang="en-AU" altLang="zh-CN" dirty="0"/>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959055"/>
            <a:ext cx="5764213" cy="1621585"/>
          </a:xfrm>
        </p:spPr>
        <p:txBody>
          <a:bodyPr/>
          <a:lstStyle/>
          <a:p>
            <a:r>
              <a:rPr lang="zh-CN" altLang="en-US" sz="1800">
                <a:latin typeface="Microsoft YaHei" panose="020B0503020204020204" pitchFamily="34" charset="-122"/>
                <a:ea typeface="Microsoft YaHei" panose="020B0503020204020204" pitchFamily="34" charset="-122"/>
              </a:rPr>
              <a:t>投保人 </a:t>
            </a:r>
            <a:r>
              <a:rPr lang="en-US" altLang="zh-CN" sz="1800">
                <a:latin typeface="Microsoft YaHei" panose="020B0503020204020204" pitchFamily="34" charset="-122"/>
                <a:ea typeface="Microsoft YaHei" panose="020B0503020204020204" pitchFamily="34" charset="-122"/>
              </a:rPr>
              <a:t>– </a:t>
            </a:r>
            <a:r>
              <a:rPr lang="zh-CN" altLang="en-US" sz="1800">
                <a:latin typeface="Microsoft YaHei" panose="020B0503020204020204" pitchFamily="34" charset="-122"/>
                <a:ea typeface="Microsoft YaHei" panose="020B0503020204020204" pitchFamily="34" charset="-122"/>
              </a:rPr>
              <a:t>索赔次数次</a:t>
            </a:r>
            <a:r>
              <a:rPr lang="zh-CN" altLang="en-US" sz="1800" dirty="0">
                <a:latin typeface="Microsoft YaHei" panose="020B0503020204020204" pitchFamily="34" charset="-122"/>
                <a:ea typeface="Microsoft YaHei" panose="020B0503020204020204" pitchFamily="34" charset="-122"/>
              </a:rPr>
              <a:t>数分布</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 xmlns:a16="http://schemas.microsoft.com/office/drawing/2014/main" id="{26E38EB7-E145-4C6E-9757-57A94BF76692}"/>
              </a:ext>
            </a:extLst>
          </p:cNvPr>
          <p:cNvSpPr txBox="1"/>
          <p:nvPr/>
        </p:nvSpPr>
        <p:spPr>
          <a:xfrm>
            <a:off x="5589586" y="1423452"/>
            <a:ext cx="6384038" cy="1169551"/>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MATCH (u:</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altLang="zh-CN" sz="1400">
                <a:solidFill>
                  <a:schemeClr val="tx2">
                    <a:lumMod val="50000"/>
                  </a:schemeClr>
                </a:solidFill>
                <a:latin typeface="Courier New" panose="02070309020205020404" pitchFamily="49" charset="0"/>
                <a:cs typeface="Courier New" panose="02070309020205020404" pitchFamily="49" charset="0"/>
              </a:rPr>
              <a:t>WITH size ((:</a:t>
            </a:r>
            <a:r>
              <a:rPr lang="zh-CN" altLang="en-US" sz="1400">
                <a:solidFill>
                  <a:schemeClr val="tx2">
                    <a:lumMod val="50000"/>
                  </a:schemeClr>
                </a:solidFill>
                <a:latin typeface="Courier New" panose="02070309020205020404" pitchFamily="49" charset="0"/>
                <a:cs typeface="Courier New" panose="02070309020205020404" pitchFamily="49" charset="0"/>
              </a:rPr>
              <a:t>索赔</a:t>
            </a:r>
            <a:r>
              <a:rPr lang="en-US" altLang="zh-CN" sz="1400">
                <a:solidFill>
                  <a:schemeClr val="tx2">
                    <a:lumMod val="50000"/>
                  </a:schemeClr>
                </a:solidFill>
                <a:latin typeface="Courier New" panose="02070309020205020404" pitchFamily="49" charset="0"/>
                <a:cs typeface="Courier New" panose="02070309020205020404" pitchFamily="49" charset="0"/>
              </a:rPr>
              <a:t>) -- (u)) AS countOfClaims</a:t>
            </a:r>
          </a:p>
          <a:p>
            <a:r>
              <a:rPr lang="en-US" altLang="zh-CN" sz="1400">
                <a:solidFill>
                  <a:schemeClr val="tx2">
                    <a:lumMod val="50000"/>
                  </a:schemeClr>
                </a:solidFill>
                <a:latin typeface="Courier New" panose="02070309020205020404" pitchFamily="49" charset="0"/>
                <a:cs typeface="Courier New" panose="02070309020205020404" pitchFamily="49" charset="0"/>
              </a:rPr>
              <a:t>WITH countOfClaims, count(countOfClaims) AS cnt</a:t>
            </a:r>
          </a:p>
          <a:p>
            <a:r>
              <a:rPr lang="en-US" altLang="zh-CN" sz="1400">
                <a:solidFill>
                  <a:schemeClr val="tx2">
                    <a:lumMod val="50000"/>
                  </a:schemeClr>
                </a:solidFill>
                <a:latin typeface="Courier New" panose="02070309020205020404" pitchFamily="49" charset="0"/>
                <a:cs typeface="Courier New" panose="02070309020205020404" pitchFamily="49" charset="0"/>
              </a:rPr>
              <a:t>RETURN countOfClaims, cnt</a:t>
            </a:r>
          </a:p>
          <a:p>
            <a:r>
              <a:rPr lang="en-US" altLang="zh-CN" sz="1400">
                <a:solidFill>
                  <a:schemeClr val="tx2">
                    <a:lumMod val="50000"/>
                  </a:schemeClr>
                </a:solidFill>
                <a:latin typeface="Courier New" panose="02070309020205020404" pitchFamily="49" charset="0"/>
                <a:cs typeface="Courier New" panose="02070309020205020404" pitchFamily="49" charset="0"/>
              </a:rPr>
              <a:t>ORDER BY countOfClaims ASC</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dirty="0">
                <a:latin typeface="Microsoft YaHei" panose="020B0503020204020204" pitchFamily="34" charset="-122"/>
                <a:ea typeface="Microsoft YaHei" panose="020B0503020204020204" pitchFamily="34" charset="-122"/>
              </a:rPr>
              <a:t>了解数据内容</a:t>
            </a:r>
          </a:p>
          <a:p>
            <a:pPr marL="526950" lvl="1" indent="-285750">
              <a:buFont typeface="Arial" panose="020B0604020202020204" pitchFamily="34" charset="0"/>
              <a:buChar char="•"/>
            </a:pPr>
            <a:r>
              <a:rPr lang="zh-CN" altLang="en-US" sz="1800" b="0" dirty="0">
                <a:solidFill>
                  <a:schemeClr val="tx1"/>
                </a:solidFill>
                <a:latin typeface="Microsoft YaHei" panose="020B0503020204020204" pitchFamily="34" charset="-122"/>
                <a:ea typeface="Microsoft YaHei" panose="020B0503020204020204" pitchFamily="34" charset="-122"/>
              </a:rPr>
              <a:t>节点和关系统计</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pic>
        <p:nvPicPr>
          <p:cNvPr id="2" name="Picture 1">
            <a:extLst>
              <a:ext uri="{FF2B5EF4-FFF2-40B4-BE49-F238E27FC236}">
                <a16:creationId xmlns="" xmlns:a16="http://schemas.microsoft.com/office/drawing/2014/main" id="{B34F3D52-F6F2-4594-A27B-07F0F8D4DB3B}"/>
              </a:ext>
            </a:extLst>
          </p:cNvPr>
          <p:cNvPicPr>
            <a:picLocks noChangeAspect="1"/>
          </p:cNvPicPr>
          <p:nvPr/>
        </p:nvPicPr>
        <p:blipFill>
          <a:blip r:embed="rId3"/>
          <a:stretch>
            <a:fillRect/>
          </a:stretch>
        </p:blipFill>
        <p:spPr>
          <a:xfrm>
            <a:off x="6059996" y="2897276"/>
            <a:ext cx="5441124" cy="3242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252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99FF9A97-66BF-4C36-9700-3F5DF0417ED8}"/>
              </a:ext>
            </a:extLst>
          </p:cNvPr>
          <p:cNvSpPr/>
          <p:nvPr/>
        </p:nvSpPr>
        <p:spPr>
          <a:xfrm>
            <a:off x="5662266" y="4006392"/>
            <a:ext cx="6311358" cy="1677971"/>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 xmlns:a16="http://schemas.microsoft.com/office/drawing/2014/main" id="{CDB6C05B-EBEF-448F-977D-4F2A08A21DDC}"/>
              </a:ext>
            </a:extLst>
          </p:cNvPr>
          <p:cNvSpPr/>
          <p:nvPr/>
        </p:nvSpPr>
        <p:spPr>
          <a:xfrm>
            <a:off x="5662266" y="3120817"/>
            <a:ext cx="6311358" cy="88557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005943" cy="1325563"/>
          </a:xfrm>
        </p:spPr>
        <p:txBody>
          <a:bodyPr/>
          <a:lstStyle/>
          <a:p>
            <a:r>
              <a:rPr lang="en-US" altLang="zh-CN" dirty="0"/>
              <a:t>3 </a:t>
            </a:r>
            <a:r>
              <a:rPr lang="en-US" altLang="zh-CN"/>
              <a:t>– </a:t>
            </a:r>
            <a:r>
              <a:rPr lang="zh-CN" altLang="en-US"/>
              <a:t>合成身份欺诈检测</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662266" y="910282"/>
            <a:ext cx="5764213" cy="1621585"/>
          </a:xfrm>
        </p:spPr>
        <p:txBody>
          <a:bodyPr/>
          <a:lstStyle/>
          <a:p>
            <a:r>
              <a:rPr lang="zh-CN" altLang="en-US" sz="1800">
                <a:latin typeface="Microsoft YaHei" panose="020B0503020204020204" pitchFamily="34" charset="-122"/>
                <a:ea typeface="Microsoft YaHei" panose="020B0503020204020204" pitchFamily="34" charset="-122"/>
              </a:rPr>
              <a:t>了解投保人相关信息</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 xmlns:a16="http://schemas.microsoft.com/office/drawing/2014/main" id="{26E38EB7-E145-4C6E-9757-57A94BF76692}"/>
              </a:ext>
            </a:extLst>
          </p:cNvPr>
          <p:cNvSpPr txBox="1"/>
          <p:nvPr/>
        </p:nvSpPr>
        <p:spPr>
          <a:xfrm>
            <a:off x="5662266" y="2866169"/>
            <a:ext cx="6384038" cy="3323987"/>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发现合成身份</a:t>
            </a:r>
            <a:endParaRPr lang="en-US" altLang="zh-CN" sz="1400" dirty="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MATCH (n1:</a:t>
            </a:r>
            <a:r>
              <a:rPr lang="zh-CN" altLang="en-US" sz="1400">
                <a:solidFill>
                  <a:schemeClr val="tx2">
                    <a:lumMod val="50000"/>
                  </a:schemeClr>
                </a:solidFill>
                <a:latin typeface="Courier New" panose="02070309020205020404" pitchFamily="49" charset="0"/>
                <a:cs typeface="Courier New" panose="02070309020205020404" pitchFamily="49" charset="0"/>
              </a:rPr>
              <a:t>保险人</a:t>
            </a:r>
            <a:r>
              <a:rPr lang="en-US" altLang="zh-CN" sz="1400">
                <a:solidFill>
                  <a:schemeClr val="tx2">
                    <a:lumMod val="50000"/>
                  </a:schemeClr>
                </a:solidFill>
                <a:latin typeface="Courier New" panose="02070309020205020404" pitchFamily="49" charset="0"/>
                <a:cs typeface="Courier New" panose="02070309020205020404" pitchFamily="49" charset="0"/>
              </a:rPr>
              <a:t>)-[]-&gt;(contactInformation) </a:t>
            </a:r>
          </a:p>
          <a:p>
            <a:r>
              <a:rPr lang="en-US" altLang="zh-CN" sz="1400">
                <a:solidFill>
                  <a:schemeClr val="tx2">
                    <a:lumMod val="50000"/>
                  </a:schemeClr>
                </a:solidFill>
                <a:latin typeface="Courier New" panose="02070309020205020404" pitchFamily="49" charset="0"/>
                <a:cs typeface="Courier New" panose="02070309020205020404" pitchFamily="49" charset="0"/>
              </a:rPr>
              <a:t>WITH  contactInformation, count(n1) AS RingSize,</a:t>
            </a:r>
          </a:p>
          <a:p>
            <a:r>
              <a:rPr lang="en-US" altLang="zh-CN" sz="1400">
                <a:solidFill>
                  <a:schemeClr val="tx2">
                    <a:lumMod val="50000"/>
                  </a:schemeClr>
                </a:solidFill>
                <a:latin typeface="Courier New" panose="02070309020205020404" pitchFamily="49" charset="0"/>
                <a:cs typeface="Courier New" panose="02070309020205020404" pitchFamily="49" charset="0"/>
              </a:rPr>
              <a:t>      collect(id(n1)) AS _FraudRing</a:t>
            </a:r>
          </a:p>
          <a:p>
            <a:r>
              <a:rPr lang="en-US" altLang="zh-CN" sz="1400">
                <a:solidFill>
                  <a:schemeClr val="tx2">
                    <a:lumMod val="50000"/>
                  </a:schemeClr>
                </a:solidFill>
                <a:latin typeface="Courier New" panose="02070309020205020404" pitchFamily="49" charset="0"/>
                <a:cs typeface="Courier New" panose="02070309020205020404" pitchFamily="49" charset="0"/>
              </a:rPr>
              <a:t>WHERE RingSize &gt; 1 </a:t>
            </a:r>
          </a:p>
          <a:p>
            <a:r>
              <a:rPr lang="en-US" altLang="zh-CN" sz="1400">
                <a:solidFill>
                  <a:schemeClr val="tx2">
                    <a:lumMod val="50000"/>
                  </a:schemeClr>
                </a:solidFill>
                <a:latin typeface="Courier New" panose="02070309020205020404" pitchFamily="49" charset="0"/>
                <a:cs typeface="Courier New" panose="02070309020205020404" pitchFamily="49" charset="0"/>
              </a:rPr>
              <a:t>MATCH (contactInformation)&lt;-[]-(n2:</a:t>
            </a:r>
            <a:r>
              <a:rPr lang="zh-CN" altLang="en-US" sz="1400">
                <a:solidFill>
                  <a:schemeClr val="tx2">
                    <a:lumMod val="50000"/>
                  </a:schemeClr>
                </a:solidFill>
                <a:latin typeface="Courier New" panose="02070309020205020404" pitchFamily="49" charset="0"/>
                <a:cs typeface="Courier New" panose="02070309020205020404" pitchFamily="49" charset="0"/>
              </a:rPr>
              <a:t>保险人</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altLang="zh-CN" sz="1400">
                <a:solidFill>
                  <a:schemeClr val="tx2">
                    <a:lumMod val="50000"/>
                  </a:schemeClr>
                </a:solidFill>
                <a:latin typeface="Courier New" panose="02070309020205020404" pitchFamily="49" charset="0"/>
                <a:cs typeface="Courier New" panose="02070309020205020404" pitchFamily="49" charset="0"/>
              </a:rPr>
              <a:t>      (n2)-[r:HAS_</a:t>
            </a:r>
            <a:r>
              <a:rPr lang="zh-CN" altLang="en-US" sz="1400">
                <a:solidFill>
                  <a:schemeClr val="tx2">
                    <a:lumMod val="50000"/>
                  </a:schemeClr>
                </a:solidFill>
                <a:latin typeface="Courier New" panose="02070309020205020404" pitchFamily="49" charset="0"/>
                <a:cs typeface="Courier New" panose="02070309020205020404" pitchFamily="49" charset="0"/>
              </a:rPr>
              <a:t>寿险</a:t>
            </a:r>
            <a:r>
              <a:rPr lang="en-US" altLang="zh-CN" sz="1400">
                <a:solidFill>
                  <a:schemeClr val="tx2">
                    <a:lumMod val="50000"/>
                  </a:schemeClr>
                </a:solidFill>
                <a:latin typeface="Courier New" panose="02070309020205020404" pitchFamily="49" charset="0"/>
                <a:cs typeface="Courier New" panose="02070309020205020404" pitchFamily="49" charset="0"/>
              </a:rPr>
              <a:t>|HAS_</a:t>
            </a:r>
            <a:r>
              <a:rPr lang="zh-CN" altLang="en-US" sz="1400">
                <a:solidFill>
                  <a:schemeClr val="tx2">
                    <a:lumMod val="50000"/>
                  </a:schemeClr>
                </a:solidFill>
                <a:latin typeface="Courier New" panose="02070309020205020404" pitchFamily="49" charset="0"/>
                <a:cs typeface="Courier New" panose="02070309020205020404" pitchFamily="49" charset="0"/>
              </a:rPr>
              <a:t>财产险</a:t>
            </a:r>
            <a:r>
              <a:rPr lang="en-US" altLang="zh-CN" sz="1400">
                <a:solidFill>
                  <a:schemeClr val="tx2">
                    <a:lumMod val="50000"/>
                  </a:schemeClr>
                </a:solidFill>
                <a:latin typeface="Courier New" panose="02070309020205020404" pitchFamily="49" charset="0"/>
                <a:cs typeface="Courier New" panose="02070309020205020404" pitchFamily="49" charset="0"/>
              </a:rPr>
              <a:t>|HAS_</a:t>
            </a:r>
            <a:r>
              <a:rPr lang="zh-CN" altLang="en-US" sz="1400">
                <a:solidFill>
                  <a:schemeClr val="tx2">
                    <a:lumMod val="50000"/>
                  </a:schemeClr>
                </a:solidFill>
                <a:latin typeface="Courier New" panose="02070309020205020404" pitchFamily="49" charset="0"/>
                <a:cs typeface="Courier New" panose="02070309020205020404" pitchFamily="49" charset="0"/>
              </a:rPr>
              <a:t>车辆险</a:t>
            </a:r>
            <a:r>
              <a:rPr lang="en-US" altLang="zh-CN" sz="1400">
                <a:solidFill>
                  <a:schemeClr val="tx2">
                    <a:lumMod val="50000"/>
                  </a:schemeClr>
                </a:solidFill>
                <a:latin typeface="Courier New" panose="02070309020205020404" pitchFamily="49" charset="0"/>
                <a:cs typeface="Courier New" panose="02070309020205020404" pitchFamily="49" charset="0"/>
              </a:rPr>
              <a:t>]-&gt;(insurance) </a:t>
            </a:r>
          </a:p>
          <a:p>
            <a:r>
              <a:rPr lang="en-US" altLang="zh-CN" sz="1400">
                <a:solidFill>
                  <a:schemeClr val="tx2">
                    <a:lumMod val="50000"/>
                  </a:schemeClr>
                </a:solidFill>
                <a:latin typeface="Courier New" panose="02070309020205020404" pitchFamily="49" charset="0"/>
                <a:cs typeface="Courier New" panose="02070309020205020404" pitchFamily="49" charset="0"/>
              </a:rPr>
              <a:t>WITH  collect(id(n2)) AS AccountHolders ,</a:t>
            </a:r>
          </a:p>
          <a:p>
            <a:r>
              <a:rPr lang="en-US" altLang="zh-CN" sz="1400">
                <a:solidFill>
                  <a:schemeClr val="tx2">
                    <a:lumMod val="50000"/>
                  </a:schemeClr>
                </a:solidFill>
                <a:latin typeface="Courier New" panose="02070309020205020404" pitchFamily="49" charset="0"/>
                <a:cs typeface="Courier New" panose="02070309020205020404" pitchFamily="49" charset="0"/>
              </a:rPr>
              <a:t>      contactInformation , RingSize , _FraudRing ,</a:t>
            </a:r>
          </a:p>
          <a:p>
            <a:r>
              <a:rPr lang="en-US" altLang="zh-CN" sz="1400">
                <a:solidFill>
                  <a:schemeClr val="tx2">
                    <a:lumMod val="50000"/>
                  </a:schemeClr>
                </a:solidFill>
                <a:latin typeface="Courier New" panose="02070309020205020404" pitchFamily="49" charset="0"/>
                <a:cs typeface="Courier New" panose="02070309020205020404" pitchFamily="49" charset="0"/>
              </a:rPr>
              <a:t>      TOFLOAT(SUM(CASE type(r) </a:t>
            </a:r>
          </a:p>
          <a:p>
            <a:r>
              <a:rPr lang="en-US" altLang="zh-CN" sz="1400">
                <a:solidFill>
                  <a:schemeClr val="tx2">
                    <a:lumMod val="50000"/>
                  </a:schemeClr>
                </a:solidFill>
                <a:latin typeface="Courier New" panose="02070309020205020404" pitchFamily="49" charset="0"/>
                <a:cs typeface="Courier New" panose="02070309020205020404" pitchFamily="49" charset="0"/>
              </a:rPr>
              <a:t>                  WHEN 'HAS_</a:t>
            </a:r>
            <a:r>
              <a:rPr lang="zh-CN" altLang="en-US" sz="1400">
                <a:solidFill>
                  <a:schemeClr val="tx2">
                    <a:lumMod val="50000"/>
                  </a:schemeClr>
                </a:solidFill>
                <a:latin typeface="Courier New" panose="02070309020205020404" pitchFamily="49" charset="0"/>
                <a:cs typeface="Courier New" panose="02070309020205020404" pitchFamily="49" charset="0"/>
              </a:rPr>
              <a:t>寿险</a:t>
            </a:r>
            <a:r>
              <a:rPr lang="en-US" altLang="zh-CN" sz="1400">
                <a:solidFill>
                  <a:schemeClr val="tx2">
                    <a:lumMod val="50000"/>
                  </a:schemeClr>
                </a:solidFill>
                <a:latin typeface="Courier New" panose="02070309020205020404" pitchFamily="49" charset="0"/>
                <a:cs typeface="Courier New" panose="02070309020205020404" pitchFamily="49" charset="0"/>
              </a:rPr>
              <a:t>' THEN insurance.</a:t>
            </a:r>
            <a:r>
              <a:rPr lang="zh-CN" altLang="en-US" sz="1400">
                <a:solidFill>
                  <a:schemeClr val="tx2">
                    <a:lumMod val="50000"/>
                  </a:schemeClr>
                </a:solidFill>
                <a:latin typeface="Courier New" panose="02070309020205020404" pitchFamily="49" charset="0"/>
                <a:cs typeface="Courier New" panose="02070309020205020404" pitchFamily="49" charset="0"/>
              </a:rPr>
              <a:t>保额 </a:t>
            </a:r>
          </a:p>
          <a:p>
            <a:r>
              <a:rPr lang="zh-CN" altLang="en-US" sz="1400">
                <a:solidFill>
                  <a:schemeClr val="tx2">
                    <a:lumMod val="50000"/>
                  </a:schemeClr>
                </a:solidFill>
                <a:latin typeface="Courier New" panose="02070309020205020404" pitchFamily="49" charset="0"/>
                <a:cs typeface="Courier New" panose="02070309020205020404" pitchFamily="49" charset="0"/>
              </a:rPr>
              <a:t>                  </a:t>
            </a:r>
            <a:r>
              <a:rPr lang="en-US" altLang="zh-CN" sz="1400">
                <a:solidFill>
                  <a:schemeClr val="tx2">
                    <a:lumMod val="50000"/>
                  </a:schemeClr>
                </a:solidFill>
                <a:latin typeface="Courier New" panose="02070309020205020404" pitchFamily="49" charset="0"/>
                <a:cs typeface="Courier New" panose="02070309020205020404" pitchFamily="49" charset="0"/>
              </a:rPr>
              <a:t>WHEN 'HAS_</a:t>
            </a:r>
            <a:r>
              <a:rPr lang="zh-CN" altLang="en-US" sz="1400">
                <a:solidFill>
                  <a:schemeClr val="tx2">
                    <a:lumMod val="50000"/>
                  </a:schemeClr>
                </a:solidFill>
                <a:latin typeface="Courier New" panose="02070309020205020404" pitchFamily="49" charset="0"/>
                <a:cs typeface="Courier New" panose="02070309020205020404" pitchFamily="49" charset="0"/>
              </a:rPr>
              <a:t>财产险</a:t>
            </a:r>
            <a:r>
              <a:rPr lang="en-US" altLang="zh-CN" sz="1400">
                <a:solidFill>
                  <a:schemeClr val="tx2">
                    <a:lumMod val="50000"/>
                  </a:schemeClr>
                </a:solidFill>
                <a:latin typeface="Courier New" panose="02070309020205020404" pitchFamily="49" charset="0"/>
                <a:cs typeface="Courier New" panose="02070309020205020404" pitchFamily="49" charset="0"/>
              </a:rPr>
              <a:t>' THEN insurance.</a:t>
            </a:r>
            <a:r>
              <a:rPr lang="zh-CN" altLang="en-US" sz="1400">
                <a:solidFill>
                  <a:schemeClr val="tx2">
                    <a:lumMod val="50000"/>
                  </a:schemeClr>
                </a:solidFill>
                <a:latin typeface="Courier New" panose="02070309020205020404" pitchFamily="49" charset="0"/>
                <a:cs typeface="Courier New" panose="02070309020205020404" pitchFamily="49" charset="0"/>
              </a:rPr>
              <a:t>保额</a:t>
            </a:r>
            <a:r>
              <a:rPr lang="en-AU" altLang="zh-CN" sz="1400">
                <a:solidFill>
                  <a:schemeClr val="tx2">
                    <a:lumMod val="50000"/>
                  </a:schemeClr>
                </a:solidFill>
                <a:latin typeface="Courier New" panose="02070309020205020404" pitchFamily="49" charset="0"/>
                <a:cs typeface="Courier New" panose="02070309020205020404" pitchFamily="49" charset="0"/>
              </a:rPr>
              <a:t/>
            </a:r>
            <a:br>
              <a:rPr lang="en-AU" altLang="zh-CN" sz="1400">
                <a:solidFill>
                  <a:schemeClr val="tx2">
                    <a:lumMod val="50000"/>
                  </a:schemeClr>
                </a:solidFill>
                <a:latin typeface="Courier New" panose="02070309020205020404" pitchFamily="49" charset="0"/>
                <a:cs typeface="Courier New" panose="02070309020205020404" pitchFamily="49" charset="0"/>
              </a:rPr>
            </a:br>
            <a:r>
              <a:rPr lang="en-AU"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 </a:t>
            </a:r>
            <a:r>
              <a:rPr lang="en-US" altLang="zh-CN" sz="1400">
                <a:solidFill>
                  <a:schemeClr val="tx2">
                    <a:lumMod val="50000"/>
                  </a:schemeClr>
                </a:solidFill>
                <a:latin typeface="Courier New" panose="02070309020205020404" pitchFamily="49" charset="0"/>
                <a:cs typeface="Courier New" panose="02070309020205020404" pitchFamily="49" charset="0"/>
              </a:rPr>
              <a:t>ELSE 0 END)) as FinancialRisk</a:t>
            </a:r>
          </a:p>
          <a:p>
            <a:r>
              <a:rPr lang="en-US" altLang="zh-CN" sz="1400">
                <a:solidFill>
                  <a:schemeClr val="tx2">
                    <a:lumMod val="50000"/>
                  </a:schemeClr>
                </a:solidFill>
                <a:latin typeface="Courier New" panose="02070309020205020404" pitchFamily="49" charset="0"/>
                <a:cs typeface="Courier New" panose="02070309020205020404" pitchFamily="49" charset="0"/>
              </a:rPr>
              <a:t>RETURN  _FraudRing, RingSize , FinancialRisk ,</a:t>
            </a:r>
            <a:br>
              <a:rPr lang="en-US" altLang="zh-CN" sz="1400">
                <a:solidFill>
                  <a:schemeClr val="tx2">
                    <a:lumMod val="50000"/>
                  </a:schemeClr>
                </a:solidFill>
                <a:latin typeface="Courier New" panose="02070309020205020404" pitchFamily="49" charset="0"/>
                <a:cs typeface="Courier New" panose="02070309020205020404" pitchFamily="49" charset="0"/>
              </a:rPr>
            </a:br>
            <a:r>
              <a:rPr lang="en-US" altLang="zh-CN" sz="1400">
                <a:solidFill>
                  <a:schemeClr val="tx2">
                    <a:lumMod val="50000"/>
                  </a:schemeClr>
                </a:solidFill>
                <a:latin typeface="Courier New" panose="02070309020205020404" pitchFamily="49" charset="0"/>
                <a:cs typeface="Courier New" panose="02070309020205020404" pitchFamily="49" charset="0"/>
              </a:rPr>
              <a:t>  collect(labels(contactInformation)) as ContactType</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分析投保人相关数据</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节点和关系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合成身份欺诈</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0" name="TextBox 9">
            <a:extLst>
              <a:ext uri="{FF2B5EF4-FFF2-40B4-BE49-F238E27FC236}">
                <a16:creationId xmlns="" xmlns:a16="http://schemas.microsoft.com/office/drawing/2014/main" id="{22AF2300-C822-464F-ADBB-EF66175DE9F7}"/>
              </a:ext>
            </a:extLst>
          </p:cNvPr>
          <p:cNvSpPr txBox="1"/>
          <p:nvPr/>
        </p:nvSpPr>
        <p:spPr>
          <a:xfrm>
            <a:off x="5662266" y="1268400"/>
            <a:ext cx="6384038" cy="1384995"/>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发现</a:t>
            </a:r>
            <a:r>
              <a:rPr lang="en-US" altLang="zh-CN" sz="1400">
                <a:solidFill>
                  <a:schemeClr val="tx2">
                    <a:lumMod val="50000"/>
                  </a:schemeClr>
                </a:solidFill>
                <a:latin typeface="Courier New" panose="02070309020205020404" pitchFamily="49" charset="0"/>
                <a:cs typeface="Courier New" panose="02070309020205020404" pitchFamily="49" charset="0"/>
              </a:rPr>
              <a:t>`</a:t>
            </a:r>
            <a:r>
              <a:rPr lang="zh-CN" altLang="en-US" sz="1400">
                <a:solidFill>
                  <a:schemeClr val="tx2">
                    <a:lumMod val="50000"/>
                  </a:schemeClr>
                </a:solidFill>
                <a:latin typeface="Courier New" panose="02070309020205020404" pitchFamily="49" charset="0"/>
                <a:cs typeface="Courier New" panose="02070309020205020404" pitchFamily="49" charset="0"/>
              </a:rPr>
              <a:t>保险人</a:t>
            </a:r>
            <a:r>
              <a:rPr lang="en-US" altLang="zh-CN" sz="1400">
                <a:solidFill>
                  <a:schemeClr val="tx2">
                    <a:lumMod val="50000"/>
                  </a:schemeClr>
                </a:solidFill>
                <a:latin typeface="Courier New" panose="02070309020205020404" pitchFamily="49" charset="0"/>
                <a:cs typeface="Courier New" panose="02070309020205020404" pitchFamily="49" charset="0"/>
              </a:rPr>
              <a:t>`</a:t>
            </a:r>
            <a:r>
              <a:rPr lang="zh-CN" altLang="en-US" sz="1400">
                <a:solidFill>
                  <a:schemeClr val="tx2">
                    <a:lumMod val="50000"/>
                  </a:schemeClr>
                </a:solidFill>
                <a:latin typeface="Courier New" panose="02070309020205020404" pitchFamily="49" charset="0"/>
                <a:cs typeface="Courier New" panose="02070309020205020404" pitchFamily="49" charset="0"/>
              </a:rPr>
              <a:t>所有的相关节点</a:t>
            </a:r>
            <a:endParaRPr lang="en-AU" altLang="zh-CN" sz="1400" dirty="0">
              <a:solidFill>
                <a:schemeClr val="tx2">
                  <a:lumMod val="50000"/>
                </a:schemeClr>
              </a:solidFill>
              <a:latin typeface="Courier New" panose="02070309020205020404" pitchFamily="49" charset="0"/>
              <a:cs typeface="Courier New" panose="02070309020205020404" pitchFamily="49" charset="0"/>
            </a:endParaRPr>
          </a:p>
          <a:p>
            <a:endParaRPr lang="en-AU" sz="1400" dirty="0">
              <a:solidFill>
                <a:schemeClr val="tx2">
                  <a:lumMod val="50000"/>
                </a:schemeClr>
              </a:solidFill>
              <a:latin typeface="Courier New" panose="02070309020205020404" pitchFamily="49" charset="0"/>
              <a:cs typeface="Courier New" panose="02070309020205020404" pitchFamily="49" charset="0"/>
            </a:endParaRPr>
          </a:p>
          <a:p>
            <a:r>
              <a:rPr lang="en-US"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保险人</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sz="1400">
                <a:solidFill>
                  <a:schemeClr val="tx2">
                    <a:lumMod val="50000"/>
                  </a:schemeClr>
                </a:solidFill>
                <a:latin typeface="Courier New" panose="02070309020205020404" pitchFamily="49" charset="0"/>
                <a:cs typeface="Courier New" panose="02070309020205020404" pitchFamily="49" charset="0"/>
              </a:rPr>
              <a:t>WITH n LIMIT 3</a:t>
            </a:r>
          </a:p>
          <a:p>
            <a:r>
              <a:rPr lang="en-US" sz="1400">
                <a:solidFill>
                  <a:schemeClr val="tx2">
                    <a:lumMod val="50000"/>
                  </a:schemeClr>
                </a:solidFill>
                <a:latin typeface="Courier New" panose="02070309020205020404" pitchFamily="49" charset="0"/>
                <a:cs typeface="Courier New" panose="02070309020205020404" pitchFamily="49" charset="0"/>
              </a:rPr>
              <a:t>MATCH path = (n)-[]-&gt;()</a:t>
            </a:r>
          </a:p>
          <a:p>
            <a:r>
              <a:rPr lang="en-US" sz="1400">
                <a:solidFill>
                  <a:schemeClr val="tx2">
                    <a:lumMod val="50000"/>
                  </a:schemeClr>
                </a:solidFill>
                <a:latin typeface="Courier New" panose="02070309020205020404" pitchFamily="49" charset="0"/>
                <a:cs typeface="Courier New" panose="02070309020205020404" pitchFamily="49" charset="0"/>
              </a:rPr>
              <a:t>RETURN path</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054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 grpId="0" animBg="1"/>
      <p:bldP spid="2"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214567" cy="1325563"/>
          </a:xfrm>
        </p:spPr>
        <p:txBody>
          <a:bodyPr/>
          <a:lstStyle/>
          <a:p>
            <a:r>
              <a:rPr lang="en-US" altLang="zh-CN" dirty="0"/>
              <a:t>3 </a:t>
            </a:r>
            <a:r>
              <a:rPr lang="en-US" altLang="zh-CN"/>
              <a:t>– </a:t>
            </a:r>
            <a:r>
              <a:rPr lang="zh-CN" altLang="en-US"/>
              <a:t>合成身份欺诈检测</a:t>
            </a:r>
            <a:r>
              <a:rPr lang="en-AU" altLang="zh-CN"/>
              <a:t>(</a:t>
            </a:r>
            <a:r>
              <a:rPr lang="zh-CN" altLang="en-US"/>
              <a:t>续</a:t>
            </a:r>
            <a:r>
              <a:rPr lang="en-AU" altLang="zh-CN"/>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127585" y="976735"/>
            <a:ext cx="5764213" cy="435213"/>
          </a:xfrm>
        </p:spPr>
        <p:txBody>
          <a:bodyPr/>
          <a:lstStyle/>
          <a:p>
            <a:r>
              <a:rPr lang="zh-CN" altLang="en-US" sz="1800">
                <a:latin typeface="Microsoft YaHei" panose="020B0503020204020204" pitchFamily="34" charset="-122"/>
                <a:ea typeface="Microsoft YaHei" panose="020B0503020204020204" pitchFamily="34" charset="-122"/>
              </a:rPr>
              <a:t>分析返回结果：</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分析投保人相关数据</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节点和关系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合成身份欺诈</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0" name="TextBox 9">
            <a:extLst>
              <a:ext uri="{FF2B5EF4-FFF2-40B4-BE49-F238E27FC236}">
                <a16:creationId xmlns="" xmlns:a16="http://schemas.microsoft.com/office/drawing/2014/main" id="{22AF2300-C822-464F-ADBB-EF66175DE9F7}"/>
              </a:ext>
            </a:extLst>
          </p:cNvPr>
          <p:cNvSpPr txBox="1"/>
          <p:nvPr/>
        </p:nvSpPr>
        <p:spPr>
          <a:xfrm>
            <a:off x="5127585" y="4427733"/>
            <a:ext cx="6384038" cy="1600438"/>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查看潜在合成身份欺诈的关系图谱</a:t>
            </a:r>
            <a:endParaRPr lang="en-AU" altLang="zh-CN" sz="1400">
              <a:solidFill>
                <a:schemeClr val="tx2">
                  <a:lumMod val="50000"/>
                </a:schemeClr>
              </a:solidFill>
              <a:latin typeface="Courier New" panose="02070309020205020404" pitchFamily="49" charset="0"/>
              <a:cs typeface="Courier New" panose="02070309020205020404" pitchFamily="49" charset="0"/>
            </a:endParaRPr>
          </a:p>
          <a:p>
            <a:endParaRPr lang="en-AU" sz="1400" dirty="0">
              <a:solidFill>
                <a:schemeClr val="tx2">
                  <a:lumMod val="50000"/>
                </a:schemeClr>
              </a:solidFill>
              <a:latin typeface="Courier New" panose="02070309020205020404" pitchFamily="49" charset="0"/>
              <a:cs typeface="Courier New" panose="02070309020205020404" pitchFamily="49" charset="0"/>
            </a:endParaRPr>
          </a:p>
          <a:p>
            <a:r>
              <a:rPr lang="en-US" sz="1400">
                <a:solidFill>
                  <a:schemeClr val="tx2">
                    <a:lumMod val="50000"/>
                  </a:schemeClr>
                </a:solidFill>
                <a:latin typeface="Courier New" panose="02070309020205020404" pitchFamily="49" charset="0"/>
                <a:cs typeface="Courier New" panose="02070309020205020404" pitchFamily="49" charset="0"/>
              </a:rPr>
              <a:t>MATCH (n1:</a:t>
            </a:r>
            <a:r>
              <a:rPr lang="zh-CN" altLang="en-US" sz="1400">
                <a:solidFill>
                  <a:schemeClr val="tx2">
                    <a:lumMod val="50000"/>
                  </a:schemeClr>
                </a:solidFill>
                <a:latin typeface="Courier New" panose="02070309020205020404" pitchFamily="49" charset="0"/>
                <a:cs typeface="Courier New" panose="02070309020205020404" pitchFamily="49" charset="0"/>
              </a:rPr>
              <a:t>保险人</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sz="1400">
                <a:solidFill>
                  <a:schemeClr val="tx2">
                    <a:lumMod val="50000"/>
                  </a:schemeClr>
                </a:solidFill>
                <a:latin typeface="Courier New" panose="02070309020205020404" pitchFamily="49" charset="0"/>
                <a:cs typeface="Courier New" panose="02070309020205020404" pitchFamily="49" charset="0"/>
              </a:rPr>
              <a:t>WHERE id(n1) IN [5000,5116]</a:t>
            </a:r>
          </a:p>
          <a:p>
            <a:r>
              <a:rPr lang="en-US" sz="1400">
                <a:solidFill>
                  <a:schemeClr val="tx2">
                    <a:lumMod val="50000"/>
                  </a:schemeClr>
                </a:solidFill>
                <a:latin typeface="Courier New" panose="02070309020205020404" pitchFamily="49" charset="0"/>
                <a:cs typeface="Courier New" panose="02070309020205020404" pitchFamily="49" charset="0"/>
              </a:rPr>
              <a:t>WITH n1</a:t>
            </a:r>
          </a:p>
          <a:p>
            <a:r>
              <a:rPr lang="en-US" sz="1400">
                <a:solidFill>
                  <a:schemeClr val="tx2">
                    <a:lumMod val="50000"/>
                  </a:schemeClr>
                </a:solidFill>
                <a:latin typeface="Courier New" panose="02070309020205020404" pitchFamily="49" charset="0"/>
                <a:cs typeface="Courier New" panose="02070309020205020404" pitchFamily="49" charset="0"/>
              </a:rPr>
              <a:t>MATCH path = (n1) -[]- (contactInformation) </a:t>
            </a:r>
          </a:p>
          <a:p>
            <a:r>
              <a:rPr lang="en-US" sz="1400">
                <a:solidFill>
                  <a:schemeClr val="tx2">
                    <a:lumMod val="50000"/>
                  </a:schemeClr>
                </a:solidFill>
                <a:latin typeface="Courier New" panose="02070309020205020404" pitchFamily="49" charset="0"/>
                <a:cs typeface="Courier New" panose="02070309020205020404" pitchFamily="49" charset="0"/>
              </a:rPr>
              <a:t>RETURN path</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 xmlns:a16="http://schemas.microsoft.com/office/drawing/2014/main" id="{30A7F1E0-F3F5-4DD3-8649-56F668384118}"/>
              </a:ext>
            </a:extLst>
          </p:cNvPr>
          <p:cNvPicPr>
            <a:picLocks noChangeAspect="1"/>
          </p:cNvPicPr>
          <p:nvPr/>
        </p:nvPicPr>
        <p:blipFill>
          <a:blip r:embed="rId3"/>
          <a:stretch>
            <a:fillRect/>
          </a:stretch>
        </p:blipFill>
        <p:spPr>
          <a:xfrm>
            <a:off x="5127585" y="1411948"/>
            <a:ext cx="6950744" cy="2372744"/>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 xmlns:a16="http://schemas.microsoft.com/office/drawing/2014/main" id="{5DFE85F2-5EEC-4087-A922-9E093C6BD59F}"/>
              </a:ext>
            </a:extLst>
          </p:cNvPr>
          <p:cNvSpPr/>
          <p:nvPr/>
        </p:nvSpPr>
        <p:spPr>
          <a:xfrm>
            <a:off x="5722070" y="2055043"/>
            <a:ext cx="5929460" cy="3299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 Placeholder 7">
            <a:extLst>
              <a:ext uri="{FF2B5EF4-FFF2-40B4-BE49-F238E27FC236}">
                <a16:creationId xmlns="" xmlns:a16="http://schemas.microsoft.com/office/drawing/2014/main" id="{0EB43D41-95DA-4AF8-86B7-D70D57FBBF9C}"/>
              </a:ext>
            </a:extLst>
          </p:cNvPr>
          <p:cNvSpPr txBox="1">
            <a:spLocks/>
          </p:cNvSpPr>
          <p:nvPr/>
        </p:nvSpPr>
        <p:spPr>
          <a:xfrm>
            <a:off x="5127585" y="4081977"/>
            <a:ext cx="5764213" cy="43521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查看关系图：</a:t>
            </a:r>
            <a:endParaRPr lang="en-AU" altLang="zh-CN" sz="1800">
              <a:latin typeface="Microsoft YaHei" panose="020B0503020204020204" pitchFamily="34" charset="-122"/>
              <a:ea typeface="Microsoft YaHei" panose="020B0503020204020204" pitchFamily="34" charset="-122"/>
            </a:endParaRPr>
          </a:p>
          <a:p>
            <a:endParaRPr lang="en-AU" altLang="zh-CN" sz="1800">
              <a:latin typeface="Microsoft YaHei" panose="020B0503020204020204" pitchFamily="34" charset="-122"/>
              <a:ea typeface="Microsoft YaHei" panose="020B0503020204020204" pitchFamily="34" charset="-122"/>
            </a:endParaRPr>
          </a:p>
          <a:p>
            <a:endParaRPr lang="en-AU" altLang="zh-CN" sz="1800">
              <a:latin typeface="Microsoft YaHei" panose="020B0503020204020204" pitchFamily="34" charset="-122"/>
              <a:ea typeface="Microsoft YaHei" panose="020B0503020204020204" pitchFamily="34" charset="-122"/>
            </a:endParaRPr>
          </a:p>
          <a:p>
            <a:endParaRPr lang="en-AU" altLang="zh-CN" sz="1800">
              <a:latin typeface="Microsoft YaHei" panose="020B0503020204020204" pitchFamily="34" charset="-122"/>
              <a:ea typeface="Microsoft YaHei" panose="020B0503020204020204" pitchFamily="34" charset="-122"/>
            </a:endParaRPr>
          </a:p>
          <a:p>
            <a:endParaRPr lang="en-AU" altLang="zh-CN" sz="180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8884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085663" cy="1325563"/>
          </a:xfrm>
        </p:spPr>
        <p:txBody>
          <a:bodyPr/>
          <a:lstStyle/>
          <a:p>
            <a:r>
              <a:rPr lang="en-US" altLang="zh-CN"/>
              <a:t>4 – </a:t>
            </a:r>
            <a:r>
              <a:rPr lang="zh-CN" altLang="en-US"/>
              <a:t>索赔相关数据分</a:t>
            </a:r>
            <a:r>
              <a:rPr lang="zh-CN" altLang="en-US" dirty="0"/>
              <a:t>析</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808447"/>
            <a:ext cx="5764213" cy="1621585"/>
          </a:xfrm>
        </p:spPr>
        <p:txBody>
          <a:bodyPr/>
          <a:lstStyle/>
          <a:p>
            <a:r>
              <a:rPr lang="zh-CN" altLang="en-US" sz="1800">
                <a:latin typeface="Microsoft YaHei" panose="020B0503020204020204" pitchFamily="34" charset="-122"/>
                <a:ea typeface="Microsoft YaHei" panose="020B0503020204020204" pitchFamily="34" charset="-122"/>
              </a:rPr>
              <a:t>了解索赔相关节点和关系</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 xmlns:a16="http://schemas.microsoft.com/office/drawing/2014/main" id="{26E38EB7-E145-4C6E-9757-57A94BF76692}"/>
              </a:ext>
            </a:extLst>
          </p:cNvPr>
          <p:cNvSpPr txBox="1"/>
          <p:nvPr/>
        </p:nvSpPr>
        <p:spPr>
          <a:xfrm>
            <a:off x="5628862" y="3289460"/>
            <a:ext cx="6384038" cy="2893100"/>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创建人员之间新的关系</a:t>
            </a:r>
            <a:r>
              <a:rPr lang="en-AU" altLang="zh-CN" sz="1400">
                <a:solidFill>
                  <a:schemeClr val="tx2">
                    <a:lumMod val="50000"/>
                  </a:schemeClr>
                </a:solidFill>
                <a:latin typeface="Courier New" panose="02070309020205020404" pitchFamily="49" charset="0"/>
                <a:cs typeface="Courier New" panose="02070309020205020404" pitchFamily="49" charset="0"/>
              </a:rPr>
              <a:t>LINKS</a:t>
            </a:r>
          </a:p>
          <a:p>
            <a:endParaRPr lang="en-US" altLang="zh-CN" sz="1400" dirty="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MATCH (n1:</a:t>
            </a:r>
            <a:r>
              <a:rPr lang="zh-CN" altLang="en-US" sz="1400">
                <a:solidFill>
                  <a:schemeClr val="tx2">
                    <a:lumMod val="50000"/>
                  </a:schemeClr>
                </a:solidFill>
                <a:latin typeface="Courier New" panose="02070309020205020404" pitchFamily="49" charset="0"/>
                <a:cs typeface="Courier New" panose="02070309020205020404" pitchFamily="49" charset="0"/>
              </a:rPr>
              <a:t>索赔</a:t>
            </a:r>
            <a:r>
              <a:rPr lang="en-US" altLang="zh-CN" sz="1400">
                <a:solidFill>
                  <a:schemeClr val="tx2">
                    <a:lumMod val="50000"/>
                  </a:schemeClr>
                </a:solidFill>
                <a:latin typeface="Courier New" panose="02070309020205020404" pitchFamily="49" charset="0"/>
                <a:cs typeface="Courier New" panose="02070309020205020404" pitchFamily="49" charset="0"/>
              </a:rPr>
              <a:t>)-[r:HAS_</a:t>
            </a:r>
            <a:r>
              <a:rPr lang="zh-CN" altLang="en-US" sz="1400">
                <a:solidFill>
                  <a:schemeClr val="tx2">
                    <a:lumMod val="50000"/>
                  </a:schemeClr>
                </a:solidFill>
                <a:latin typeface="Courier New" panose="02070309020205020404" pitchFamily="49" charset="0"/>
                <a:cs typeface="Courier New" panose="02070309020205020404" pitchFamily="49" charset="0"/>
              </a:rPr>
              <a:t>车主</a:t>
            </a:r>
            <a:r>
              <a:rPr lang="en-US" altLang="zh-CN" sz="1400">
                <a:solidFill>
                  <a:schemeClr val="tx2">
                    <a:lumMod val="50000"/>
                  </a:schemeClr>
                </a:solidFill>
                <a:latin typeface="Courier New" panose="02070309020205020404" pitchFamily="49" charset="0"/>
                <a:cs typeface="Courier New" panose="02070309020205020404" pitchFamily="49" charset="0"/>
              </a:rPr>
              <a:t>]-&gt; (o)</a:t>
            </a:r>
          </a:p>
          <a:p>
            <a:r>
              <a:rPr lang="en-US" altLang="zh-CN" sz="1400">
                <a:solidFill>
                  <a:schemeClr val="tx2">
                    <a:lumMod val="50000"/>
                  </a:schemeClr>
                </a:solidFill>
                <a:latin typeface="Courier New" panose="02070309020205020404" pitchFamily="49" charset="0"/>
                <a:cs typeface="Courier New" panose="02070309020205020404" pitchFamily="49" charset="0"/>
              </a:rPr>
              <a:t>MATCH (n1) -[:HAS_</a:t>
            </a:r>
            <a:r>
              <a:rPr lang="zh-CN" altLang="en-US" sz="1400">
                <a:solidFill>
                  <a:schemeClr val="tx2">
                    <a:lumMod val="50000"/>
                  </a:schemeClr>
                </a:solidFill>
                <a:latin typeface="Courier New" panose="02070309020205020404" pitchFamily="49" charset="0"/>
                <a:cs typeface="Courier New" panose="02070309020205020404" pitchFamily="49" charset="0"/>
              </a:rPr>
              <a:t>目击者</a:t>
            </a:r>
            <a:r>
              <a:rPr lang="en-US" altLang="zh-CN" sz="1400">
                <a:solidFill>
                  <a:schemeClr val="tx2">
                    <a:lumMod val="50000"/>
                  </a:schemeClr>
                </a:solidFill>
                <a:latin typeface="Courier New" panose="02070309020205020404" pitchFamily="49" charset="0"/>
                <a:cs typeface="Courier New" panose="02070309020205020404" pitchFamily="49" charset="0"/>
              </a:rPr>
              <a:t>]-&gt; (w)</a:t>
            </a:r>
          </a:p>
          <a:p>
            <a:r>
              <a:rPr lang="en-US" altLang="zh-CN" sz="1400">
                <a:solidFill>
                  <a:schemeClr val="tx2">
                    <a:lumMod val="50000"/>
                  </a:schemeClr>
                </a:solidFill>
                <a:latin typeface="Courier New" panose="02070309020205020404" pitchFamily="49" charset="0"/>
                <a:cs typeface="Courier New" panose="02070309020205020404" pitchFamily="49" charset="0"/>
              </a:rPr>
              <a:t>MATCH (n1) -[:HAS_</a:t>
            </a:r>
            <a:r>
              <a:rPr lang="zh-CN" altLang="en-US" sz="1400">
                <a:solidFill>
                  <a:schemeClr val="tx2">
                    <a:lumMod val="50000"/>
                  </a:schemeClr>
                </a:solidFill>
                <a:latin typeface="Courier New" panose="02070309020205020404" pitchFamily="49" charset="0"/>
                <a:cs typeface="Courier New" panose="02070309020205020404" pitchFamily="49" charset="0"/>
              </a:rPr>
              <a:t>乘客</a:t>
            </a:r>
            <a:r>
              <a:rPr lang="en-US" altLang="zh-CN" sz="1400">
                <a:solidFill>
                  <a:schemeClr val="tx2">
                    <a:lumMod val="50000"/>
                  </a:schemeClr>
                </a:solidFill>
                <a:latin typeface="Courier New" panose="02070309020205020404" pitchFamily="49" charset="0"/>
                <a:cs typeface="Courier New" panose="02070309020205020404" pitchFamily="49" charset="0"/>
              </a:rPr>
              <a:t>]-&gt;(p) </a:t>
            </a:r>
          </a:p>
          <a:p>
            <a:r>
              <a:rPr lang="en-US" altLang="zh-CN" sz="1400">
                <a:solidFill>
                  <a:schemeClr val="tx2">
                    <a:lumMod val="50000"/>
                  </a:schemeClr>
                </a:solidFill>
                <a:latin typeface="Courier New" panose="02070309020205020404" pitchFamily="49" charset="0"/>
                <a:cs typeface="Courier New" panose="02070309020205020404" pitchFamily="49" charset="0"/>
              </a:rPr>
              <a:t>WITH n1,o,w,p </a:t>
            </a:r>
          </a:p>
          <a:p>
            <a:r>
              <a:rPr lang="en-US" altLang="zh-CN" sz="1400">
                <a:solidFill>
                  <a:schemeClr val="tx2">
                    <a:lumMod val="50000"/>
                  </a:schemeClr>
                </a:solidFill>
                <a:latin typeface="Courier New" panose="02070309020205020404" pitchFamily="49" charset="0"/>
                <a:cs typeface="Courier New" panose="02070309020205020404" pitchFamily="49" charset="0"/>
              </a:rPr>
              <a:t>MERGE (o) -[r1:LINKS{type:'</a:t>
            </a:r>
            <a:r>
              <a:rPr lang="zh-CN" altLang="en-US" sz="1400">
                <a:solidFill>
                  <a:schemeClr val="tx2">
                    <a:lumMod val="50000"/>
                  </a:schemeClr>
                </a:solidFill>
                <a:latin typeface="Courier New" panose="02070309020205020404" pitchFamily="49" charset="0"/>
                <a:cs typeface="Courier New" panose="02070309020205020404" pitchFamily="49" charset="0"/>
              </a:rPr>
              <a:t>目击者</a:t>
            </a:r>
            <a:r>
              <a:rPr lang="en-US" altLang="zh-CN" sz="1400">
                <a:solidFill>
                  <a:schemeClr val="tx2">
                    <a:lumMod val="50000"/>
                  </a:schemeClr>
                </a:solidFill>
                <a:latin typeface="Courier New" panose="02070309020205020404" pitchFamily="49" charset="0"/>
                <a:cs typeface="Courier New" panose="02070309020205020404" pitchFamily="49" charset="0"/>
              </a:rPr>
              <a:t>'}]-&gt; (w)</a:t>
            </a:r>
          </a:p>
          <a:p>
            <a:r>
              <a:rPr lang="en-US" altLang="zh-CN" sz="1400">
                <a:solidFill>
                  <a:schemeClr val="tx2">
                    <a:lumMod val="50000"/>
                  </a:schemeClr>
                </a:solidFill>
                <a:latin typeface="Courier New" panose="02070309020205020404" pitchFamily="49" charset="0"/>
                <a:cs typeface="Courier New" panose="02070309020205020404" pitchFamily="49" charset="0"/>
              </a:rPr>
              <a:t>  ON CREATE SET r1.times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  ON MATCH SET r1.times = r1.times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MERGE (o) -[r2:LINKS{type: '</a:t>
            </a:r>
            <a:r>
              <a:rPr lang="zh-CN" altLang="en-US" sz="1400">
                <a:solidFill>
                  <a:schemeClr val="tx2">
                    <a:lumMod val="50000"/>
                  </a:schemeClr>
                </a:solidFill>
                <a:latin typeface="Courier New" panose="02070309020205020404" pitchFamily="49" charset="0"/>
                <a:cs typeface="Courier New" panose="02070309020205020404" pitchFamily="49" charset="0"/>
              </a:rPr>
              <a:t>乘客</a:t>
            </a:r>
            <a:r>
              <a:rPr lang="en-US" altLang="zh-CN" sz="1400">
                <a:solidFill>
                  <a:schemeClr val="tx2">
                    <a:lumMod val="50000"/>
                  </a:schemeClr>
                </a:solidFill>
                <a:latin typeface="Courier New" panose="02070309020205020404" pitchFamily="49" charset="0"/>
                <a:cs typeface="Courier New" panose="02070309020205020404" pitchFamily="49" charset="0"/>
              </a:rPr>
              <a:t>'}]-&gt; (p)</a:t>
            </a:r>
          </a:p>
          <a:p>
            <a:r>
              <a:rPr lang="en-US" altLang="zh-CN" sz="1400">
                <a:solidFill>
                  <a:schemeClr val="tx2">
                    <a:lumMod val="50000"/>
                  </a:schemeClr>
                </a:solidFill>
                <a:latin typeface="Courier New" panose="02070309020205020404" pitchFamily="49" charset="0"/>
                <a:cs typeface="Courier New" panose="02070309020205020404" pitchFamily="49" charset="0"/>
              </a:rPr>
              <a:t>  ON CREATE SET r2.times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  ON MATCH SET r2.times = r2.times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RETURN *</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分析索赔相关数据</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节点和关系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建立人员之间的新关系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索赔中的“团伙欺诈”</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6" name="TextBox 15">
            <a:extLst>
              <a:ext uri="{FF2B5EF4-FFF2-40B4-BE49-F238E27FC236}">
                <a16:creationId xmlns="" xmlns:a16="http://schemas.microsoft.com/office/drawing/2014/main" id="{CE4EA389-209E-4531-84BD-FED6D29667E8}"/>
              </a:ext>
            </a:extLst>
          </p:cNvPr>
          <p:cNvSpPr txBox="1"/>
          <p:nvPr/>
        </p:nvSpPr>
        <p:spPr>
          <a:xfrm>
            <a:off x="5628862" y="1226415"/>
            <a:ext cx="6384038" cy="1384995"/>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查询索赔的关系图谱</a:t>
            </a:r>
            <a:endParaRPr lang="en-AU" altLang="zh-CN" sz="1400" dirty="0">
              <a:solidFill>
                <a:schemeClr val="tx2">
                  <a:lumMod val="50000"/>
                </a:schemeClr>
              </a:solidFill>
              <a:latin typeface="Courier New" panose="02070309020205020404" pitchFamily="49" charset="0"/>
              <a:cs typeface="Courier New" panose="02070309020205020404" pitchFamily="49" charset="0"/>
            </a:endParaRPr>
          </a:p>
          <a:p>
            <a:endParaRPr lang="en-AU" sz="1400" dirty="0">
              <a:solidFill>
                <a:schemeClr val="tx2">
                  <a:lumMod val="50000"/>
                </a:schemeClr>
              </a:solidFill>
              <a:latin typeface="Courier New" panose="02070309020205020404" pitchFamily="49" charset="0"/>
              <a:cs typeface="Courier New" panose="02070309020205020404" pitchFamily="49" charset="0"/>
            </a:endParaRPr>
          </a:p>
          <a:p>
            <a:r>
              <a:rPr lang="en-US"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索赔</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sz="1400">
                <a:solidFill>
                  <a:schemeClr val="tx2">
                    <a:lumMod val="50000"/>
                  </a:schemeClr>
                </a:solidFill>
                <a:latin typeface="Courier New" panose="02070309020205020404" pitchFamily="49" charset="0"/>
                <a:cs typeface="Courier New" panose="02070309020205020404" pitchFamily="49" charset="0"/>
              </a:rPr>
              <a:t>WITH n LIMIT 3</a:t>
            </a:r>
          </a:p>
          <a:p>
            <a:r>
              <a:rPr lang="en-US" sz="1400">
                <a:solidFill>
                  <a:schemeClr val="tx2">
                    <a:lumMod val="50000"/>
                  </a:schemeClr>
                </a:solidFill>
                <a:latin typeface="Courier New" panose="02070309020205020404" pitchFamily="49" charset="0"/>
                <a:cs typeface="Courier New" panose="02070309020205020404" pitchFamily="49" charset="0"/>
              </a:rPr>
              <a:t>MATCH path = (n)-[]-&gt;()</a:t>
            </a:r>
          </a:p>
          <a:p>
            <a:r>
              <a:rPr lang="en-US" sz="1400">
                <a:solidFill>
                  <a:schemeClr val="tx2">
                    <a:lumMod val="50000"/>
                  </a:schemeClr>
                </a:solidFill>
                <a:latin typeface="Courier New" panose="02070309020205020404" pitchFamily="49" charset="0"/>
                <a:cs typeface="Courier New" panose="02070309020205020404" pitchFamily="49" charset="0"/>
              </a:rPr>
              <a:t>RETURN path</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0" name="Text Placeholder 7">
            <a:extLst>
              <a:ext uri="{FF2B5EF4-FFF2-40B4-BE49-F238E27FC236}">
                <a16:creationId xmlns="" xmlns:a16="http://schemas.microsoft.com/office/drawing/2014/main" id="{CF204137-1A00-4B66-83B9-7408986EF7A3}"/>
              </a:ext>
            </a:extLst>
          </p:cNvPr>
          <p:cNvSpPr txBox="1">
            <a:spLocks/>
          </p:cNvSpPr>
          <p:nvPr/>
        </p:nvSpPr>
        <p:spPr>
          <a:xfrm>
            <a:off x="5628862" y="2848000"/>
            <a:ext cx="5764213" cy="3295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为了进一步应用图算法，我们创建人员之间的新关系</a:t>
            </a:r>
            <a:endParaRPr lang="en-AU" altLang="zh-CN" sz="18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460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42620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实战环节：两点之间最短路径</a:t>
            </a:r>
            <a:r>
              <a:rPr lang="en-AU" altLang="zh-CN" sz="3200" dirty="0"/>
              <a:t>(</a:t>
            </a:r>
            <a:r>
              <a:rPr lang="zh-CN" altLang="en-US" sz="3200" dirty="0"/>
              <a:t>续</a:t>
            </a:r>
            <a:r>
              <a:rPr lang="en-AU" altLang="zh-CN" sz="3200" dirty="0"/>
              <a:t>)</a:t>
            </a:r>
            <a:endParaRPr lang="ru-RU" sz="3200" dirty="0"/>
          </a:p>
        </p:txBody>
      </p:sp>
      <p:pic>
        <p:nvPicPr>
          <p:cNvPr id="3" name="Picture 2">
            <a:extLst>
              <a:ext uri="{FF2B5EF4-FFF2-40B4-BE49-F238E27FC236}">
                <a16:creationId xmlns="" xmlns:a16="http://schemas.microsoft.com/office/drawing/2014/main" id="{63409996-1141-4CD9-AF8B-CCE94BEEBAE4}"/>
              </a:ext>
            </a:extLst>
          </p:cNvPr>
          <p:cNvPicPr>
            <a:picLocks noChangeAspect="1"/>
          </p:cNvPicPr>
          <p:nvPr/>
        </p:nvPicPr>
        <p:blipFill>
          <a:blip r:embed="rId2"/>
          <a:stretch>
            <a:fillRect/>
          </a:stretch>
        </p:blipFill>
        <p:spPr>
          <a:xfrm>
            <a:off x="2253895" y="1386027"/>
            <a:ext cx="8192210" cy="493818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779353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085663" cy="1325563"/>
          </a:xfrm>
        </p:spPr>
        <p:txBody>
          <a:bodyPr/>
          <a:lstStyle/>
          <a:p>
            <a:r>
              <a:rPr lang="en-US" altLang="zh-CN"/>
              <a:t>4 – </a:t>
            </a:r>
            <a:r>
              <a:rPr lang="zh-CN" altLang="en-US"/>
              <a:t>索赔相关数据分析</a:t>
            </a:r>
            <a:r>
              <a:rPr lang="en-AU" altLang="zh-CN"/>
              <a:t>(</a:t>
            </a:r>
            <a:r>
              <a:rPr lang="zh-CN" altLang="en-US"/>
              <a:t>续</a:t>
            </a:r>
            <a:r>
              <a:rPr lang="en-AU" altLang="zh-CN"/>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808447"/>
            <a:ext cx="5764213" cy="1621585"/>
          </a:xfrm>
        </p:spPr>
        <p:txBody>
          <a:bodyPr/>
          <a:lstStyle/>
          <a:p>
            <a:r>
              <a:rPr lang="zh-CN" altLang="en-US" sz="1800">
                <a:latin typeface="Microsoft YaHei" panose="020B0503020204020204" pitchFamily="34" charset="-122"/>
                <a:ea typeface="Microsoft YaHei" panose="020B0503020204020204" pitchFamily="34" charset="-122"/>
              </a:rPr>
              <a:t>了解索赔相关节点和关系</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 xmlns:a16="http://schemas.microsoft.com/office/drawing/2014/main" id="{26E38EB7-E145-4C6E-9757-57A94BF76692}"/>
              </a:ext>
            </a:extLst>
          </p:cNvPr>
          <p:cNvSpPr txBox="1"/>
          <p:nvPr/>
        </p:nvSpPr>
        <p:spPr>
          <a:xfrm>
            <a:off x="5628862" y="3289460"/>
            <a:ext cx="6384038" cy="2893100"/>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创建人员之间新的关系</a:t>
            </a:r>
            <a:r>
              <a:rPr lang="en-AU" altLang="zh-CN" sz="1400">
                <a:solidFill>
                  <a:schemeClr val="tx2">
                    <a:lumMod val="50000"/>
                  </a:schemeClr>
                </a:solidFill>
                <a:latin typeface="Courier New" panose="02070309020205020404" pitchFamily="49" charset="0"/>
                <a:cs typeface="Courier New" panose="02070309020205020404" pitchFamily="49" charset="0"/>
              </a:rPr>
              <a:t>LINKS</a:t>
            </a:r>
          </a:p>
          <a:p>
            <a:endParaRPr lang="en-US" altLang="zh-CN" sz="1400" dirty="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MATCH (n1:</a:t>
            </a:r>
            <a:r>
              <a:rPr lang="zh-CN" altLang="en-US" sz="1400">
                <a:solidFill>
                  <a:schemeClr val="tx2">
                    <a:lumMod val="50000"/>
                  </a:schemeClr>
                </a:solidFill>
                <a:latin typeface="Courier New" panose="02070309020205020404" pitchFamily="49" charset="0"/>
                <a:cs typeface="Courier New" panose="02070309020205020404" pitchFamily="49" charset="0"/>
              </a:rPr>
              <a:t>索赔</a:t>
            </a:r>
            <a:r>
              <a:rPr lang="en-US" altLang="zh-CN" sz="1400">
                <a:solidFill>
                  <a:schemeClr val="tx2">
                    <a:lumMod val="50000"/>
                  </a:schemeClr>
                </a:solidFill>
                <a:latin typeface="Courier New" panose="02070309020205020404" pitchFamily="49" charset="0"/>
                <a:cs typeface="Courier New" panose="02070309020205020404" pitchFamily="49" charset="0"/>
              </a:rPr>
              <a:t>)-[r:HAS_</a:t>
            </a:r>
            <a:r>
              <a:rPr lang="zh-CN" altLang="en-US" sz="1400">
                <a:solidFill>
                  <a:schemeClr val="tx2">
                    <a:lumMod val="50000"/>
                  </a:schemeClr>
                </a:solidFill>
                <a:latin typeface="Courier New" panose="02070309020205020404" pitchFamily="49" charset="0"/>
                <a:cs typeface="Courier New" panose="02070309020205020404" pitchFamily="49" charset="0"/>
              </a:rPr>
              <a:t>车主</a:t>
            </a:r>
            <a:r>
              <a:rPr lang="en-US" altLang="zh-CN" sz="1400">
                <a:solidFill>
                  <a:schemeClr val="tx2">
                    <a:lumMod val="50000"/>
                  </a:schemeClr>
                </a:solidFill>
                <a:latin typeface="Courier New" panose="02070309020205020404" pitchFamily="49" charset="0"/>
                <a:cs typeface="Courier New" panose="02070309020205020404" pitchFamily="49" charset="0"/>
              </a:rPr>
              <a:t>]-&gt; (o)</a:t>
            </a:r>
          </a:p>
          <a:p>
            <a:r>
              <a:rPr lang="en-US" altLang="zh-CN" sz="1400">
                <a:solidFill>
                  <a:schemeClr val="tx2">
                    <a:lumMod val="50000"/>
                  </a:schemeClr>
                </a:solidFill>
                <a:latin typeface="Courier New" panose="02070309020205020404" pitchFamily="49" charset="0"/>
                <a:cs typeface="Courier New" panose="02070309020205020404" pitchFamily="49" charset="0"/>
              </a:rPr>
              <a:t>MATCH (n1) -[:HAS_</a:t>
            </a:r>
            <a:r>
              <a:rPr lang="zh-CN" altLang="en-US" sz="1400">
                <a:solidFill>
                  <a:schemeClr val="tx2">
                    <a:lumMod val="50000"/>
                  </a:schemeClr>
                </a:solidFill>
                <a:latin typeface="Courier New" panose="02070309020205020404" pitchFamily="49" charset="0"/>
                <a:cs typeface="Courier New" panose="02070309020205020404" pitchFamily="49" charset="0"/>
              </a:rPr>
              <a:t>目击者</a:t>
            </a:r>
            <a:r>
              <a:rPr lang="en-US" altLang="zh-CN" sz="1400">
                <a:solidFill>
                  <a:schemeClr val="tx2">
                    <a:lumMod val="50000"/>
                  </a:schemeClr>
                </a:solidFill>
                <a:latin typeface="Courier New" panose="02070309020205020404" pitchFamily="49" charset="0"/>
                <a:cs typeface="Courier New" panose="02070309020205020404" pitchFamily="49" charset="0"/>
              </a:rPr>
              <a:t>]-&gt; (w)</a:t>
            </a:r>
          </a:p>
          <a:p>
            <a:r>
              <a:rPr lang="en-US" altLang="zh-CN" sz="1400">
                <a:solidFill>
                  <a:schemeClr val="tx2">
                    <a:lumMod val="50000"/>
                  </a:schemeClr>
                </a:solidFill>
                <a:latin typeface="Courier New" panose="02070309020205020404" pitchFamily="49" charset="0"/>
                <a:cs typeface="Courier New" panose="02070309020205020404" pitchFamily="49" charset="0"/>
              </a:rPr>
              <a:t>MATCH (n1) -[:HAS_</a:t>
            </a:r>
            <a:r>
              <a:rPr lang="zh-CN" altLang="en-US" sz="1400">
                <a:solidFill>
                  <a:schemeClr val="tx2">
                    <a:lumMod val="50000"/>
                  </a:schemeClr>
                </a:solidFill>
                <a:latin typeface="Courier New" panose="02070309020205020404" pitchFamily="49" charset="0"/>
                <a:cs typeface="Courier New" panose="02070309020205020404" pitchFamily="49" charset="0"/>
              </a:rPr>
              <a:t>乘客</a:t>
            </a:r>
            <a:r>
              <a:rPr lang="en-US" altLang="zh-CN" sz="1400">
                <a:solidFill>
                  <a:schemeClr val="tx2">
                    <a:lumMod val="50000"/>
                  </a:schemeClr>
                </a:solidFill>
                <a:latin typeface="Courier New" panose="02070309020205020404" pitchFamily="49" charset="0"/>
                <a:cs typeface="Courier New" panose="02070309020205020404" pitchFamily="49" charset="0"/>
              </a:rPr>
              <a:t>]-&gt;(p) </a:t>
            </a:r>
          </a:p>
          <a:p>
            <a:r>
              <a:rPr lang="en-US" altLang="zh-CN" sz="1400">
                <a:solidFill>
                  <a:schemeClr val="tx2">
                    <a:lumMod val="50000"/>
                  </a:schemeClr>
                </a:solidFill>
                <a:latin typeface="Courier New" panose="02070309020205020404" pitchFamily="49" charset="0"/>
                <a:cs typeface="Courier New" panose="02070309020205020404" pitchFamily="49" charset="0"/>
              </a:rPr>
              <a:t>WITH n1,o,w,p </a:t>
            </a:r>
          </a:p>
          <a:p>
            <a:r>
              <a:rPr lang="en-US" altLang="zh-CN" sz="1400">
                <a:solidFill>
                  <a:schemeClr val="tx2">
                    <a:lumMod val="50000"/>
                  </a:schemeClr>
                </a:solidFill>
                <a:latin typeface="Courier New" panose="02070309020205020404" pitchFamily="49" charset="0"/>
                <a:cs typeface="Courier New" panose="02070309020205020404" pitchFamily="49" charset="0"/>
              </a:rPr>
              <a:t>MERGE (o) -[r1:LINKS{type:'</a:t>
            </a:r>
            <a:r>
              <a:rPr lang="zh-CN" altLang="en-US" sz="1400">
                <a:solidFill>
                  <a:schemeClr val="tx2">
                    <a:lumMod val="50000"/>
                  </a:schemeClr>
                </a:solidFill>
                <a:latin typeface="Courier New" panose="02070309020205020404" pitchFamily="49" charset="0"/>
                <a:cs typeface="Courier New" panose="02070309020205020404" pitchFamily="49" charset="0"/>
              </a:rPr>
              <a:t>目击者</a:t>
            </a:r>
            <a:r>
              <a:rPr lang="en-US" altLang="zh-CN" sz="1400">
                <a:solidFill>
                  <a:schemeClr val="tx2">
                    <a:lumMod val="50000"/>
                  </a:schemeClr>
                </a:solidFill>
                <a:latin typeface="Courier New" panose="02070309020205020404" pitchFamily="49" charset="0"/>
                <a:cs typeface="Courier New" panose="02070309020205020404" pitchFamily="49" charset="0"/>
              </a:rPr>
              <a:t>'}]-&gt; (w)</a:t>
            </a:r>
          </a:p>
          <a:p>
            <a:r>
              <a:rPr lang="en-US" altLang="zh-CN" sz="1400">
                <a:solidFill>
                  <a:schemeClr val="tx2">
                    <a:lumMod val="50000"/>
                  </a:schemeClr>
                </a:solidFill>
                <a:latin typeface="Courier New" panose="02070309020205020404" pitchFamily="49" charset="0"/>
                <a:cs typeface="Courier New" panose="02070309020205020404" pitchFamily="49" charset="0"/>
              </a:rPr>
              <a:t>  ON CREATE SET r1.times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  ON MATCH SET r1.times = r1.times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MERGE (o) -[r2:LINKS{type: '</a:t>
            </a:r>
            <a:r>
              <a:rPr lang="zh-CN" altLang="en-US" sz="1400">
                <a:solidFill>
                  <a:schemeClr val="tx2">
                    <a:lumMod val="50000"/>
                  </a:schemeClr>
                </a:solidFill>
                <a:latin typeface="Courier New" panose="02070309020205020404" pitchFamily="49" charset="0"/>
                <a:cs typeface="Courier New" panose="02070309020205020404" pitchFamily="49" charset="0"/>
              </a:rPr>
              <a:t>乘客</a:t>
            </a:r>
            <a:r>
              <a:rPr lang="en-US" altLang="zh-CN" sz="1400">
                <a:solidFill>
                  <a:schemeClr val="tx2">
                    <a:lumMod val="50000"/>
                  </a:schemeClr>
                </a:solidFill>
                <a:latin typeface="Courier New" panose="02070309020205020404" pitchFamily="49" charset="0"/>
                <a:cs typeface="Courier New" panose="02070309020205020404" pitchFamily="49" charset="0"/>
              </a:rPr>
              <a:t>'}]-&gt; (p)</a:t>
            </a:r>
          </a:p>
          <a:p>
            <a:r>
              <a:rPr lang="en-US" altLang="zh-CN" sz="1400">
                <a:solidFill>
                  <a:schemeClr val="tx2">
                    <a:lumMod val="50000"/>
                  </a:schemeClr>
                </a:solidFill>
                <a:latin typeface="Courier New" panose="02070309020205020404" pitchFamily="49" charset="0"/>
                <a:cs typeface="Courier New" panose="02070309020205020404" pitchFamily="49" charset="0"/>
              </a:rPr>
              <a:t>  ON CREATE SET r2.times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  ON MATCH SET r2.times = r2.times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RETURN *</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分析索赔相关数据</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节点和关系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建立人员之间的新关系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索赔中的“团伙欺诈”</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6" name="TextBox 15">
            <a:extLst>
              <a:ext uri="{FF2B5EF4-FFF2-40B4-BE49-F238E27FC236}">
                <a16:creationId xmlns="" xmlns:a16="http://schemas.microsoft.com/office/drawing/2014/main" id="{CE4EA389-209E-4531-84BD-FED6D29667E8}"/>
              </a:ext>
            </a:extLst>
          </p:cNvPr>
          <p:cNvSpPr txBox="1"/>
          <p:nvPr/>
        </p:nvSpPr>
        <p:spPr>
          <a:xfrm>
            <a:off x="5628862" y="1226415"/>
            <a:ext cx="6384038" cy="1384995"/>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查询索赔的关系图谱</a:t>
            </a:r>
            <a:endParaRPr lang="en-AU" altLang="zh-CN" sz="1400" dirty="0">
              <a:solidFill>
                <a:schemeClr val="tx2">
                  <a:lumMod val="50000"/>
                </a:schemeClr>
              </a:solidFill>
              <a:latin typeface="Courier New" panose="02070309020205020404" pitchFamily="49" charset="0"/>
              <a:cs typeface="Courier New" panose="02070309020205020404" pitchFamily="49" charset="0"/>
            </a:endParaRPr>
          </a:p>
          <a:p>
            <a:endParaRPr lang="en-AU" sz="1400" dirty="0">
              <a:solidFill>
                <a:schemeClr val="tx2">
                  <a:lumMod val="50000"/>
                </a:schemeClr>
              </a:solidFill>
              <a:latin typeface="Courier New" panose="02070309020205020404" pitchFamily="49" charset="0"/>
              <a:cs typeface="Courier New" panose="02070309020205020404" pitchFamily="49" charset="0"/>
            </a:endParaRPr>
          </a:p>
          <a:p>
            <a:r>
              <a:rPr lang="en-US"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索赔</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sz="1400">
                <a:solidFill>
                  <a:schemeClr val="tx2">
                    <a:lumMod val="50000"/>
                  </a:schemeClr>
                </a:solidFill>
                <a:latin typeface="Courier New" panose="02070309020205020404" pitchFamily="49" charset="0"/>
                <a:cs typeface="Courier New" panose="02070309020205020404" pitchFamily="49" charset="0"/>
              </a:rPr>
              <a:t>WITH n LIMIT 3</a:t>
            </a:r>
          </a:p>
          <a:p>
            <a:r>
              <a:rPr lang="en-US" sz="1400">
                <a:solidFill>
                  <a:schemeClr val="tx2">
                    <a:lumMod val="50000"/>
                  </a:schemeClr>
                </a:solidFill>
                <a:latin typeface="Courier New" panose="02070309020205020404" pitchFamily="49" charset="0"/>
                <a:cs typeface="Courier New" panose="02070309020205020404" pitchFamily="49" charset="0"/>
              </a:rPr>
              <a:t>MATCH path = (n)-[]-&gt;()</a:t>
            </a:r>
          </a:p>
          <a:p>
            <a:r>
              <a:rPr lang="en-US" sz="1400">
                <a:solidFill>
                  <a:schemeClr val="tx2">
                    <a:lumMod val="50000"/>
                  </a:schemeClr>
                </a:solidFill>
                <a:latin typeface="Courier New" panose="02070309020205020404" pitchFamily="49" charset="0"/>
                <a:cs typeface="Courier New" panose="02070309020205020404" pitchFamily="49" charset="0"/>
              </a:rPr>
              <a:t>RETURN path</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0" name="Text Placeholder 7">
            <a:extLst>
              <a:ext uri="{FF2B5EF4-FFF2-40B4-BE49-F238E27FC236}">
                <a16:creationId xmlns="" xmlns:a16="http://schemas.microsoft.com/office/drawing/2014/main" id="{CF204137-1A00-4B66-83B9-7408986EF7A3}"/>
              </a:ext>
            </a:extLst>
          </p:cNvPr>
          <p:cNvSpPr txBox="1">
            <a:spLocks/>
          </p:cNvSpPr>
          <p:nvPr/>
        </p:nvSpPr>
        <p:spPr>
          <a:xfrm>
            <a:off x="5628862" y="2848000"/>
            <a:ext cx="5764213" cy="3295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为了进一步应用图算法，我们创建人员之间的新关系</a:t>
            </a:r>
            <a:endParaRPr lang="en-AU" altLang="zh-CN" sz="18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48908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085663" cy="1325563"/>
          </a:xfrm>
        </p:spPr>
        <p:txBody>
          <a:bodyPr/>
          <a:lstStyle/>
          <a:p>
            <a:r>
              <a:rPr lang="en-US" altLang="zh-CN"/>
              <a:t>4 – </a:t>
            </a:r>
            <a:r>
              <a:rPr lang="zh-CN" altLang="en-US"/>
              <a:t>索赔相关数据分析</a:t>
            </a:r>
            <a:r>
              <a:rPr lang="en-AU" altLang="zh-CN"/>
              <a:t>(</a:t>
            </a:r>
            <a:r>
              <a:rPr lang="zh-CN" altLang="en-US"/>
              <a:t>续</a:t>
            </a:r>
            <a:r>
              <a:rPr lang="en-AU" altLang="zh-CN"/>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808447"/>
            <a:ext cx="5764213" cy="1621585"/>
          </a:xfrm>
        </p:spPr>
        <p:txBody>
          <a:bodyPr/>
          <a:lstStyle/>
          <a:p>
            <a:r>
              <a:rPr lang="zh-CN" altLang="en-US" sz="1800">
                <a:latin typeface="Microsoft YaHei" panose="020B0503020204020204" pitchFamily="34" charset="-122"/>
                <a:ea typeface="Microsoft YaHei" panose="020B0503020204020204" pitchFamily="34" charset="-122"/>
              </a:rPr>
              <a:t>了解索赔相关节点和关系</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 xmlns:a16="http://schemas.microsoft.com/office/drawing/2014/main" id="{26E38EB7-E145-4C6E-9757-57A94BF76692}"/>
              </a:ext>
            </a:extLst>
          </p:cNvPr>
          <p:cNvSpPr txBox="1"/>
          <p:nvPr/>
        </p:nvSpPr>
        <p:spPr>
          <a:xfrm>
            <a:off x="5628862" y="3289460"/>
            <a:ext cx="6384038" cy="2893100"/>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创建人员之间新的关系</a:t>
            </a:r>
            <a:r>
              <a:rPr lang="en-AU" altLang="zh-CN" sz="1400">
                <a:solidFill>
                  <a:schemeClr val="tx2">
                    <a:lumMod val="50000"/>
                  </a:schemeClr>
                </a:solidFill>
                <a:latin typeface="Courier New" panose="02070309020205020404" pitchFamily="49" charset="0"/>
                <a:cs typeface="Courier New" panose="02070309020205020404" pitchFamily="49" charset="0"/>
              </a:rPr>
              <a:t>LINKS</a:t>
            </a:r>
          </a:p>
          <a:p>
            <a:endParaRPr lang="en-US" altLang="zh-CN" sz="1400" dirty="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MATCH (n1:</a:t>
            </a:r>
            <a:r>
              <a:rPr lang="zh-CN" altLang="en-US" sz="1400">
                <a:solidFill>
                  <a:schemeClr val="tx2">
                    <a:lumMod val="50000"/>
                  </a:schemeClr>
                </a:solidFill>
                <a:latin typeface="Courier New" panose="02070309020205020404" pitchFamily="49" charset="0"/>
                <a:cs typeface="Courier New" panose="02070309020205020404" pitchFamily="49" charset="0"/>
              </a:rPr>
              <a:t>索赔</a:t>
            </a:r>
            <a:r>
              <a:rPr lang="en-US" altLang="zh-CN" sz="1400">
                <a:solidFill>
                  <a:schemeClr val="tx2">
                    <a:lumMod val="50000"/>
                  </a:schemeClr>
                </a:solidFill>
                <a:latin typeface="Courier New" panose="02070309020205020404" pitchFamily="49" charset="0"/>
                <a:cs typeface="Courier New" panose="02070309020205020404" pitchFamily="49" charset="0"/>
              </a:rPr>
              <a:t>)-[r:HAS_</a:t>
            </a:r>
            <a:r>
              <a:rPr lang="zh-CN" altLang="en-US" sz="1400">
                <a:solidFill>
                  <a:schemeClr val="tx2">
                    <a:lumMod val="50000"/>
                  </a:schemeClr>
                </a:solidFill>
                <a:latin typeface="Courier New" panose="02070309020205020404" pitchFamily="49" charset="0"/>
                <a:cs typeface="Courier New" panose="02070309020205020404" pitchFamily="49" charset="0"/>
              </a:rPr>
              <a:t>车主</a:t>
            </a:r>
            <a:r>
              <a:rPr lang="en-US" altLang="zh-CN" sz="1400">
                <a:solidFill>
                  <a:schemeClr val="tx2">
                    <a:lumMod val="50000"/>
                  </a:schemeClr>
                </a:solidFill>
                <a:latin typeface="Courier New" panose="02070309020205020404" pitchFamily="49" charset="0"/>
                <a:cs typeface="Courier New" panose="02070309020205020404" pitchFamily="49" charset="0"/>
              </a:rPr>
              <a:t>]-&gt; (o)</a:t>
            </a:r>
          </a:p>
          <a:p>
            <a:r>
              <a:rPr lang="en-US" altLang="zh-CN" sz="1400">
                <a:solidFill>
                  <a:schemeClr val="tx2">
                    <a:lumMod val="50000"/>
                  </a:schemeClr>
                </a:solidFill>
                <a:latin typeface="Courier New" panose="02070309020205020404" pitchFamily="49" charset="0"/>
                <a:cs typeface="Courier New" panose="02070309020205020404" pitchFamily="49" charset="0"/>
              </a:rPr>
              <a:t>MATCH (n1) -[:HAS_</a:t>
            </a:r>
            <a:r>
              <a:rPr lang="zh-CN" altLang="en-US" sz="1400">
                <a:solidFill>
                  <a:schemeClr val="tx2">
                    <a:lumMod val="50000"/>
                  </a:schemeClr>
                </a:solidFill>
                <a:latin typeface="Courier New" panose="02070309020205020404" pitchFamily="49" charset="0"/>
                <a:cs typeface="Courier New" panose="02070309020205020404" pitchFamily="49" charset="0"/>
              </a:rPr>
              <a:t>目击者</a:t>
            </a:r>
            <a:r>
              <a:rPr lang="en-US" altLang="zh-CN" sz="1400">
                <a:solidFill>
                  <a:schemeClr val="tx2">
                    <a:lumMod val="50000"/>
                  </a:schemeClr>
                </a:solidFill>
                <a:latin typeface="Courier New" panose="02070309020205020404" pitchFamily="49" charset="0"/>
                <a:cs typeface="Courier New" panose="02070309020205020404" pitchFamily="49" charset="0"/>
              </a:rPr>
              <a:t>]-&gt; (w)</a:t>
            </a:r>
          </a:p>
          <a:p>
            <a:r>
              <a:rPr lang="en-US" altLang="zh-CN" sz="1400">
                <a:solidFill>
                  <a:schemeClr val="tx2">
                    <a:lumMod val="50000"/>
                  </a:schemeClr>
                </a:solidFill>
                <a:latin typeface="Courier New" panose="02070309020205020404" pitchFamily="49" charset="0"/>
                <a:cs typeface="Courier New" panose="02070309020205020404" pitchFamily="49" charset="0"/>
              </a:rPr>
              <a:t>MATCH (n1) -[:HAS_</a:t>
            </a:r>
            <a:r>
              <a:rPr lang="zh-CN" altLang="en-US" sz="1400">
                <a:solidFill>
                  <a:schemeClr val="tx2">
                    <a:lumMod val="50000"/>
                  </a:schemeClr>
                </a:solidFill>
                <a:latin typeface="Courier New" panose="02070309020205020404" pitchFamily="49" charset="0"/>
                <a:cs typeface="Courier New" panose="02070309020205020404" pitchFamily="49" charset="0"/>
              </a:rPr>
              <a:t>乘客</a:t>
            </a:r>
            <a:r>
              <a:rPr lang="en-US" altLang="zh-CN" sz="1400">
                <a:solidFill>
                  <a:schemeClr val="tx2">
                    <a:lumMod val="50000"/>
                  </a:schemeClr>
                </a:solidFill>
                <a:latin typeface="Courier New" panose="02070309020205020404" pitchFamily="49" charset="0"/>
                <a:cs typeface="Courier New" panose="02070309020205020404" pitchFamily="49" charset="0"/>
              </a:rPr>
              <a:t>]-&gt;(p) </a:t>
            </a:r>
          </a:p>
          <a:p>
            <a:r>
              <a:rPr lang="en-US" altLang="zh-CN" sz="1400">
                <a:solidFill>
                  <a:schemeClr val="tx2">
                    <a:lumMod val="50000"/>
                  </a:schemeClr>
                </a:solidFill>
                <a:latin typeface="Courier New" panose="02070309020205020404" pitchFamily="49" charset="0"/>
                <a:cs typeface="Courier New" panose="02070309020205020404" pitchFamily="49" charset="0"/>
              </a:rPr>
              <a:t>WITH n1,o,w,p </a:t>
            </a:r>
          </a:p>
          <a:p>
            <a:r>
              <a:rPr lang="en-US" altLang="zh-CN" sz="1400">
                <a:solidFill>
                  <a:schemeClr val="tx2">
                    <a:lumMod val="50000"/>
                  </a:schemeClr>
                </a:solidFill>
                <a:latin typeface="Courier New" panose="02070309020205020404" pitchFamily="49" charset="0"/>
                <a:cs typeface="Courier New" panose="02070309020205020404" pitchFamily="49" charset="0"/>
              </a:rPr>
              <a:t>MERGE (o) -[r1:LINKS{type:'</a:t>
            </a:r>
            <a:r>
              <a:rPr lang="zh-CN" altLang="en-US" sz="1400">
                <a:solidFill>
                  <a:schemeClr val="tx2">
                    <a:lumMod val="50000"/>
                  </a:schemeClr>
                </a:solidFill>
                <a:latin typeface="Courier New" panose="02070309020205020404" pitchFamily="49" charset="0"/>
                <a:cs typeface="Courier New" panose="02070309020205020404" pitchFamily="49" charset="0"/>
              </a:rPr>
              <a:t>目击者</a:t>
            </a:r>
            <a:r>
              <a:rPr lang="en-US" altLang="zh-CN" sz="1400">
                <a:solidFill>
                  <a:schemeClr val="tx2">
                    <a:lumMod val="50000"/>
                  </a:schemeClr>
                </a:solidFill>
                <a:latin typeface="Courier New" panose="02070309020205020404" pitchFamily="49" charset="0"/>
                <a:cs typeface="Courier New" panose="02070309020205020404" pitchFamily="49" charset="0"/>
              </a:rPr>
              <a:t>'}]-&gt; (w)</a:t>
            </a:r>
          </a:p>
          <a:p>
            <a:r>
              <a:rPr lang="en-US" altLang="zh-CN" sz="1400">
                <a:solidFill>
                  <a:schemeClr val="tx2">
                    <a:lumMod val="50000"/>
                  </a:schemeClr>
                </a:solidFill>
                <a:latin typeface="Courier New" panose="02070309020205020404" pitchFamily="49" charset="0"/>
                <a:cs typeface="Courier New" panose="02070309020205020404" pitchFamily="49" charset="0"/>
              </a:rPr>
              <a:t>  ON CREATE SET r1.times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  ON MATCH SET r1.times = r1.times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MERGE (o) -[r2:LINKS{type: '</a:t>
            </a:r>
            <a:r>
              <a:rPr lang="zh-CN" altLang="en-US" sz="1400">
                <a:solidFill>
                  <a:schemeClr val="tx2">
                    <a:lumMod val="50000"/>
                  </a:schemeClr>
                </a:solidFill>
                <a:latin typeface="Courier New" panose="02070309020205020404" pitchFamily="49" charset="0"/>
                <a:cs typeface="Courier New" panose="02070309020205020404" pitchFamily="49" charset="0"/>
              </a:rPr>
              <a:t>乘客</a:t>
            </a:r>
            <a:r>
              <a:rPr lang="en-US" altLang="zh-CN" sz="1400">
                <a:solidFill>
                  <a:schemeClr val="tx2">
                    <a:lumMod val="50000"/>
                  </a:schemeClr>
                </a:solidFill>
                <a:latin typeface="Courier New" panose="02070309020205020404" pitchFamily="49" charset="0"/>
                <a:cs typeface="Courier New" panose="02070309020205020404" pitchFamily="49" charset="0"/>
              </a:rPr>
              <a:t>'}]-&gt; (p)</a:t>
            </a:r>
          </a:p>
          <a:p>
            <a:r>
              <a:rPr lang="en-US" altLang="zh-CN" sz="1400">
                <a:solidFill>
                  <a:schemeClr val="tx2">
                    <a:lumMod val="50000"/>
                  </a:schemeClr>
                </a:solidFill>
                <a:latin typeface="Courier New" panose="02070309020205020404" pitchFamily="49" charset="0"/>
                <a:cs typeface="Courier New" panose="02070309020205020404" pitchFamily="49" charset="0"/>
              </a:rPr>
              <a:t>  ON CREATE SET r2.times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  ON MATCH SET r2.times = r2.times + 1</a:t>
            </a:r>
          </a:p>
          <a:p>
            <a:r>
              <a:rPr lang="en-US" altLang="zh-CN" sz="1400">
                <a:solidFill>
                  <a:schemeClr val="tx2">
                    <a:lumMod val="50000"/>
                  </a:schemeClr>
                </a:solidFill>
                <a:latin typeface="Courier New" panose="02070309020205020404" pitchFamily="49" charset="0"/>
                <a:cs typeface="Courier New" panose="02070309020205020404" pitchFamily="49" charset="0"/>
              </a:rPr>
              <a:t>RETURN *</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分析索赔相关数据</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节点和关系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建立人员之间的新关系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索赔中的“团伙欺诈”</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6" name="TextBox 15">
            <a:extLst>
              <a:ext uri="{FF2B5EF4-FFF2-40B4-BE49-F238E27FC236}">
                <a16:creationId xmlns="" xmlns:a16="http://schemas.microsoft.com/office/drawing/2014/main" id="{CE4EA389-209E-4531-84BD-FED6D29667E8}"/>
              </a:ext>
            </a:extLst>
          </p:cNvPr>
          <p:cNvSpPr txBox="1"/>
          <p:nvPr/>
        </p:nvSpPr>
        <p:spPr>
          <a:xfrm>
            <a:off x="5628862" y="1226415"/>
            <a:ext cx="6384038" cy="1384995"/>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查询索赔的关系图谱</a:t>
            </a:r>
            <a:endParaRPr lang="en-AU" altLang="zh-CN" sz="1400" dirty="0">
              <a:solidFill>
                <a:schemeClr val="tx2">
                  <a:lumMod val="50000"/>
                </a:schemeClr>
              </a:solidFill>
              <a:latin typeface="Courier New" panose="02070309020205020404" pitchFamily="49" charset="0"/>
              <a:cs typeface="Courier New" panose="02070309020205020404" pitchFamily="49" charset="0"/>
            </a:endParaRPr>
          </a:p>
          <a:p>
            <a:endParaRPr lang="en-AU" sz="1400" dirty="0">
              <a:solidFill>
                <a:schemeClr val="tx2">
                  <a:lumMod val="50000"/>
                </a:schemeClr>
              </a:solidFill>
              <a:latin typeface="Courier New" panose="02070309020205020404" pitchFamily="49" charset="0"/>
              <a:cs typeface="Courier New" panose="02070309020205020404" pitchFamily="49" charset="0"/>
            </a:endParaRPr>
          </a:p>
          <a:p>
            <a:r>
              <a:rPr lang="en-US"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索赔</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sz="1400">
                <a:solidFill>
                  <a:schemeClr val="tx2">
                    <a:lumMod val="50000"/>
                  </a:schemeClr>
                </a:solidFill>
                <a:latin typeface="Courier New" panose="02070309020205020404" pitchFamily="49" charset="0"/>
                <a:cs typeface="Courier New" panose="02070309020205020404" pitchFamily="49" charset="0"/>
              </a:rPr>
              <a:t>WITH n LIMIT 3</a:t>
            </a:r>
          </a:p>
          <a:p>
            <a:r>
              <a:rPr lang="en-US" sz="1400">
                <a:solidFill>
                  <a:schemeClr val="tx2">
                    <a:lumMod val="50000"/>
                  </a:schemeClr>
                </a:solidFill>
                <a:latin typeface="Courier New" panose="02070309020205020404" pitchFamily="49" charset="0"/>
                <a:cs typeface="Courier New" panose="02070309020205020404" pitchFamily="49" charset="0"/>
              </a:rPr>
              <a:t>MATCH path = (n)-[]-&gt;()</a:t>
            </a:r>
          </a:p>
          <a:p>
            <a:r>
              <a:rPr lang="en-US" sz="1400">
                <a:solidFill>
                  <a:schemeClr val="tx2">
                    <a:lumMod val="50000"/>
                  </a:schemeClr>
                </a:solidFill>
                <a:latin typeface="Courier New" panose="02070309020205020404" pitchFamily="49" charset="0"/>
                <a:cs typeface="Courier New" panose="02070309020205020404" pitchFamily="49" charset="0"/>
              </a:rPr>
              <a:t>RETURN path</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0" name="Text Placeholder 7">
            <a:extLst>
              <a:ext uri="{FF2B5EF4-FFF2-40B4-BE49-F238E27FC236}">
                <a16:creationId xmlns="" xmlns:a16="http://schemas.microsoft.com/office/drawing/2014/main" id="{CF204137-1A00-4B66-83B9-7408986EF7A3}"/>
              </a:ext>
            </a:extLst>
          </p:cNvPr>
          <p:cNvSpPr txBox="1">
            <a:spLocks/>
          </p:cNvSpPr>
          <p:nvPr/>
        </p:nvSpPr>
        <p:spPr>
          <a:xfrm>
            <a:off x="5628862" y="2848000"/>
            <a:ext cx="5764213" cy="3295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为了进一步应用图算法，我们创建人员之间的新关系</a:t>
            </a:r>
            <a:endParaRPr lang="en-AU" altLang="zh-CN" sz="18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843916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085663" cy="1325563"/>
          </a:xfrm>
        </p:spPr>
        <p:txBody>
          <a:bodyPr/>
          <a:lstStyle/>
          <a:p>
            <a:r>
              <a:rPr lang="en-US" altLang="zh-CN"/>
              <a:t>4 – </a:t>
            </a:r>
            <a:r>
              <a:rPr lang="zh-CN" altLang="en-US"/>
              <a:t>索赔相关数据分析</a:t>
            </a:r>
            <a:r>
              <a:rPr lang="en-AU" altLang="zh-CN"/>
              <a:t>(</a:t>
            </a:r>
            <a:r>
              <a:rPr lang="zh-CN" altLang="en-US"/>
              <a:t>续</a:t>
            </a:r>
            <a:r>
              <a:rPr lang="en-AU" altLang="zh-CN"/>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808447"/>
            <a:ext cx="5764213" cy="1621585"/>
          </a:xfrm>
        </p:spPr>
        <p:txBody>
          <a:bodyPr/>
          <a:lstStyle/>
          <a:p>
            <a:r>
              <a:rPr lang="zh-CN" altLang="en-US" sz="1800">
                <a:latin typeface="Microsoft YaHei" panose="020B0503020204020204" pitchFamily="34" charset="-122"/>
                <a:ea typeface="Microsoft YaHei" panose="020B0503020204020204" pitchFamily="34" charset="-122"/>
              </a:rPr>
              <a:t>为人员相关节点指定通用的“自然人”标签</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 xmlns:a16="http://schemas.microsoft.com/office/drawing/2014/main" id="{26E38EB7-E145-4C6E-9757-57A94BF76692}"/>
              </a:ext>
            </a:extLst>
          </p:cNvPr>
          <p:cNvSpPr txBox="1"/>
          <p:nvPr/>
        </p:nvSpPr>
        <p:spPr>
          <a:xfrm>
            <a:off x="5628862" y="3088918"/>
            <a:ext cx="6384038" cy="307777"/>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CALL algo.unionFind.queue('</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','LINKS')</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分析索赔相关数据</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节点和关系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建立人员之间的新关系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索赔中的“团伙欺诈”</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6" name="TextBox 15">
            <a:extLst>
              <a:ext uri="{FF2B5EF4-FFF2-40B4-BE49-F238E27FC236}">
                <a16:creationId xmlns="" xmlns:a16="http://schemas.microsoft.com/office/drawing/2014/main" id="{CE4EA389-209E-4531-84BD-FED6D29667E8}"/>
              </a:ext>
            </a:extLst>
          </p:cNvPr>
          <p:cNvSpPr txBox="1"/>
          <p:nvPr/>
        </p:nvSpPr>
        <p:spPr>
          <a:xfrm>
            <a:off x="5628862" y="1226415"/>
            <a:ext cx="6384038" cy="1169551"/>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指定通用标签“自然人”</a:t>
            </a:r>
          </a:p>
          <a:p>
            <a:endParaRPr lang="en-US" altLang="zh-CN" sz="140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乘客</a:t>
            </a:r>
            <a:r>
              <a:rPr lang="en-US" altLang="zh-CN" sz="1400">
                <a:solidFill>
                  <a:schemeClr val="tx2">
                    <a:lumMod val="50000"/>
                  </a:schemeClr>
                </a:solidFill>
                <a:latin typeface="Courier New" panose="02070309020205020404" pitchFamily="49" charset="0"/>
                <a:cs typeface="Courier New" panose="02070309020205020404" pitchFamily="49" charset="0"/>
              </a:rPr>
              <a:t>) SET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p>
          <a:p>
            <a:r>
              <a:rPr lang="en-US" altLang="zh-CN"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车主</a:t>
            </a:r>
            <a:r>
              <a:rPr lang="en-US" altLang="zh-CN" sz="1400">
                <a:solidFill>
                  <a:schemeClr val="tx2">
                    <a:lumMod val="50000"/>
                  </a:schemeClr>
                </a:solidFill>
                <a:latin typeface="Courier New" panose="02070309020205020404" pitchFamily="49" charset="0"/>
                <a:cs typeface="Courier New" panose="02070309020205020404" pitchFamily="49" charset="0"/>
              </a:rPr>
              <a:t>) SET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p>
          <a:p>
            <a:r>
              <a:rPr lang="en-US" altLang="zh-CN"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目击者</a:t>
            </a:r>
            <a:r>
              <a:rPr lang="en-US" altLang="zh-CN" sz="1400">
                <a:solidFill>
                  <a:schemeClr val="tx2">
                    <a:lumMod val="50000"/>
                  </a:schemeClr>
                </a:solidFill>
                <a:latin typeface="Courier New" panose="02070309020205020404" pitchFamily="49" charset="0"/>
                <a:cs typeface="Courier New" panose="02070309020205020404" pitchFamily="49" charset="0"/>
              </a:rPr>
              <a:t>) SET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0" name="Text Placeholder 7">
            <a:extLst>
              <a:ext uri="{FF2B5EF4-FFF2-40B4-BE49-F238E27FC236}">
                <a16:creationId xmlns="" xmlns:a16="http://schemas.microsoft.com/office/drawing/2014/main" id="{CF204137-1A00-4B66-83B9-7408986EF7A3}"/>
              </a:ext>
            </a:extLst>
          </p:cNvPr>
          <p:cNvSpPr txBox="1">
            <a:spLocks/>
          </p:cNvSpPr>
          <p:nvPr/>
        </p:nvSpPr>
        <p:spPr>
          <a:xfrm>
            <a:off x="5628862" y="2647458"/>
            <a:ext cx="5764213" cy="3295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计算人员关联的连通性</a:t>
            </a:r>
            <a:endParaRPr lang="en-AU" altLang="zh-CN" sz="180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 xmlns:a16="http://schemas.microsoft.com/office/drawing/2014/main" id="{0DB4CE49-3218-462D-BA4B-874BF56D1465}"/>
              </a:ext>
            </a:extLst>
          </p:cNvPr>
          <p:cNvSpPr txBox="1"/>
          <p:nvPr/>
        </p:nvSpPr>
        <p:spPr>
          <a:xfrm>
            <a:off x="5628862" y="4089647"/>
            <a:ext cx="6384038" cy="1600438"/>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在分区</a:t>
            </a:r>
            <a:r>
              <a:rPr lang="en-AU" altLang="zh-CN" sz="1400">
                <a:solidFill>
                  <a:schemeClr val="tx2">
                    <a:lumMod val="50000"/>
                  </a:schemeClr>
                </a:solidFill>
                <a:latin typeface="Courier New" panose="02070309020205020404" pitchFamily="49" charset="0"/>
                <a:cs typeface="Courier New" panose="02070309020205020404" pitchFamily="49" charset="0"/>
              </a:rPr>
              <a:t>partition</a:t>
            </a:r>
            <a:r>
              <a:rPr lang="zh-CN" altLang="en-US" sz="1400">
                <a:solidFill>
                  <a:schemeClr val="tx2">
                    <a:lumMod val="50000"/>
                  </a:schemeClr>
                </a:solidFill>
                <a:latin typeface="Courier New" panose="02070309020205020404" pitchFamily="49" charset="0"/>
                <a:cs typeface="Courier New" panose="02070309020205020404" pitchFamily="49" charset="0"/>
              </a:rPr>
              <a:t>属性上创建索引</a:t>
            </a:r>
            <a:endParaRPr lang="en-US" altLang="zh-CN" sz="140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CREATE INDEX ON :</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(partition)</a:t>
            </a:r>
          </a:p>
          <a:p>
            <a:endParaRPr lang="en-US" altLang="zh-CN" sz="140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查看社区规模</a:t>
            </a:r>
            <a:endParaRPr lang="en-US" altLang="zh-CN" sz="140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altLang="zh-CN" sz="1400">
                <a:solidFill>
                  <a:schemeClr val="tx2">
                    <a:lumMod val="50000"/>
                  </a:schemeClr>
                </a:solidFill>
                <a:latin typeface="Courier New" panose="02070309020205020404" pitchFamily="49" charset="0"/>
                <a:cs typeface="Courier New" panose="02070309020205020404" pitchFamily="49" charset="0"/>
              </a:rPr>
              <a:t>RETURN n.partition, count(n) AS size</a:t>
            </a:r>
          </a:p>
          <a:p>
            <a:r>
              <a:rPr lang="en-US" altLang="zh-CN" sz="1400">
                <a:solidFill>
                  <a:schemeClr val="tx2">
                    <a:lumMod val="50000"/>
                  </a:schemeClr>
                </a:solidFill>
                <a:latin typeface="Courier New" panose="02070309020205020404" pitchFamily="49" charset="0"/>
                <a:cs typeface="Courier New" panose="02070309020205020404" pitchFamily="49" charset="0"/>
              </a:rPr>
              <a:t>ORDER BY size DESC LIMIT 10</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7" name="Text Placeholder 7">
            <a:extLst>
              <a:ext uri="{FF2B5EF4-FFF2-40B4-BE49-F238E27FC236}">
                <a16:creationId xmlns="" xmlns:a16="http://schemas.microsoft.com/office/drawing/2014/main" id="{4CAE8DD2-0CC5-4835-B41D-D8A5C5405583}"/>
              </a:ext>
            </a:extLst>
          </p:cNvPr>
          <p:cNvSpPr txBox="1">
            <a:spLocks/>
          </p:cNvSpPr>
          <p:nvPr/>
        </p:nvSpPr>
        <p:spPr>
          <a:xfrm>
            <a:off x="5628862" y="3648187"/>
            <a:ext cx="5764213" cy="3295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查看结果</a:t>
            </a:r>
            <a:endParaRPr lang="en-AU" altLang="zh-CN" sz="18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1971818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085663" cy="1325563"/>
          </a:xfrm>
        </p:spPr>
        <p:txBody>
          <a:bodyPr/>
          <a:lstStyle/>
          <a:p>
            <a:r>
              <a:rPr lang="en-US" altLang="zh-CN"/>
              <a:t>4 – </a:t>
            </a:r>
            <a:r>
              <a:rPr lang="zh-CN" altLang="en-US"/>
              <a:t>索赔相关数据分析</a:t>
            </a:r>
            <a:r>
              <a:rPr lang="en-AU" altLang="zh-CN"/>
              <a:t>(</a:t>
            </a:r>
            <a:r>
              <a:rPr lang="zh-CN" altLang="en-US"/>
              <a:t>续</a:t>
            </a:r>
            <a:r>
              <a:rPr lang="en-AU" altLang="zh-CN"/>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808447"/>
            <a:ext cx="5764213" cy="1621585"/>
          </a:xfrm>
        </p:spPr>
        <p:txBody>
          <a:bodyPr/>
          <a:lstStyle/>
          <a:p>
            <a:r>
              <a:rPr lang="zh-CN" altLang="en-US" sz="1800">
                <a:latin typeface="Microsoft YaHei" panose="020B0503020204020204" pitchFamily="34" charset="-122"/>
                <a:ea typeface="Microsoft YaHei" panose="020B0503020204020204" pitchFamily="34" charset="-122"/>
              </a:rPr>
              <a:t>社团划分 </a:t>
            </a:r>
            <a:r>
              <a:rPr lang="en-US" altLang="zh-CN" sz="1800">
                <a:latin typeface="Microsoft YaHei" panose="020B0503020204020204" pitchFamily="34" charset="-122"/>
                <a:ea typeface="Microsoft YaHei" panose="020B0503020204020204" pitchFamily="34" charset="-122"/>
              </a:rPr>
              <a:t>– </a:t>
            </a:r>
            <a:r>
              <a:rPr lang="zh-CN" altLang="en-US" sz="1800">
                <a:latin typeface="Microsoft YaHei" panose="020B0503020204020204" pitchFamily="34" charset="-122"/>
                <a:ea typeface="Microsoft YaHei" panose="020B0503020204020204" pitchFamily="34" charset="-122"/>
              </a:rPr>
              <a:t>标签传播算法</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分析索赔相关数据</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节点和关系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建立人员之间的新关系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索赔中的“团伙欺诈”</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6" name="TextBox 15">
            <a:extLst>
              <a:ext uri="{FF2B5EF4-FFF2-40B4-BE49-F238E27FC236}">
                <a16:creationId xmlns="" xmlns:a16="http://schemas.microsoft.com/office/drawing/2014/main" id="{CE4EA389-209E-4531-84BD-FED6D29667E8}"/>
              </a:ext>
            </a:extLst>
          </p:cNvPr>
          <p:cNvSpPr txBox="1"/>
          <p:nvPr/>
        </p:nvSpPr>
        <p:spPr>
          <a:xfrm>
            <a:off x="5628862" y="1226415"/>
            <a:ext cx="6384038" cy="2246769"/>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CALL algo.labelPropagation(</a:t>
            </a:r>
          </a:p>
          <a:p>
            <a:r>
              <a:rPr lang="en-US" altLang="zh-CN" sz="1400">
                <a:solidFill>
                  <a:schemeClr val="tx2">
                    <a:lumMod val="50000"/>
                  </a:schemeClr>
                </a:solidFill>
                <a:latin typeface="Courier New" panose="02070309020205020404" pitchFamily="49" charset="0"/>
                <a:cs typeface="Courier New" panose="02070309020205020404" pitchFamily="49" charset="0"/>
              </a:rPr>
              <a:t>  'MATCH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{partition:68}) RETURN id(n) AS id, 1 as weight, id(n) as value',</a:t>
            </a:r>
          </a:p>
          <a:p>
            <a:r>
              <a:rPr lang="en-US" altLang="zh-CN" sz="1400">
                <a:solidFill>
                  <a:schemeClr val="tx2">
                    <a:lumMod val="50000"/>
                  </a:schemeClr>
                </a:solidFill>
                <a:latin typeface="Courier New" panose="02070309020205020404" pitchFamily="49" charset="0"/>
                <a:cs typeface="Courier New" panose="02070309020205020404" pitchFamily="49" charset="0"/>
              </a:rPr>
              <a:t>  'MATCH (n1:</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{partition:68}) -[f:LINKS]-&gt; (n2:</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 RETURN id(n1) as source, id(n2) as target, 1 as weight’,</a:t>
            </a:r>
            <a:br>
              <a:rPr lang="en-US" altLang="zh-CN" sz="1400">
                <a:solidFill>
                  <a:schemeClr val="tx2">
                    <a:lumMod val="50000"/>
                  </a:schemeClr>
                </a:solidFill>
                <a:latin typeface="Courier New" panose="02070309020205020404" pitchFamily="49" charset="0"/>
                <a:cs typeface="Courier New" panose="02070309020205020404" pitchFamily="49" charset="0"/>
              </a:rPr>
            </a:br>
            <a:r>
              <a:rPr lang="en-US" altLang="zh-CN" sz="1400">
                <a:solidFill>
                  <a:schemeClr val="tx2">
                    <a:lumMod val="50000"/>
                  </a:schemeClr>
                </a:solidFill>
                <a:latin typeface="Courier New" panose="02070309020205020404" pitchFamily="49" charset="0"/>
                <a:cs typeface="Courier New" panose="02070309020205020404" pitchFamily="49" charset="0"/>
              </a:rPr>
              <a:t>  { graph:'cypher',write:true,</a:t>
            </a:r>
            <a:br>
              <a:rPr lang="en-US" altLang="zh-CN" sz="1400">
                <a:solidFill>
                  <a:schemeClr val="tx2">
                    <a:lumMod val="50000"/>
                  </a:schemeClr>
                </a:solidFill>
                <a:latin typeface="Courier New" panose="02070309020205020404" pitchFamily="49" charset="0"/>
                <a:cs typeface="Courier New" panose="02070309020205020404" pitchFamily="49" charset="0"/>
              </a:rPr>
            </a:br>
            <a:r>
              <a:rPr lang="en-US" altLang="zh-CN" sz="1400">
                <a:solidFill>
                  <a:schemeClr val="tx2">
                    <a:lumMod val="50000"/>
                  </a:schemeClr>
                </a:solidFill>
                <a:latin typeface="Courier New" panose="02070309020205020404" pitchFamily="49" charset="0"/>
                <a:cs typeface="Courier New" panose="02070309020205020404" pitchFamily="49" charset="0"/>
              </a:rPr>
              <a:t>    writeProperty:'lpPartition’,</a:t>
            </a:r>
            <a:br>
              <a:rPr lang="en-US" altLang="zh-CN" sz="1400">
                <a:solidFill>
                  <a:schemeClr val="tx2">
                    <a:lumMod val="50000"/>
                  </a:schemeClr>
                </a:solidFill>
                <a:latin typeface="Courier New" panose="02070309020205020404" pitchFamily="49" charset="0"/>
                <a:cs typeface="Courier New" panose="02070309020205020404" pitchFamily="49" charset="0"/>
              </a:rPr>
            </a:br>
            <a:r>
              <a:rPr lang="en-US" altLang="zh-CN" sz="1400">
                <a:solidFill>
                  <a:schemeClr val="tx2">
                    <a:lumMod val="50000"/>
                  </a:schemeClr>
                </a:solidFill>
                <a:latin typeface="Courier New" panose="02070309020205020404" pitchFamily="49" charset="0"/>
                <a:cs typeface="Courier New" panose="02070309020205020404" pitchFamily="49" charset="0"/>
              </a:rPr>
              <a:t>    iterations:20, diretion:'both’</a:t>
            </a:r>
            <a:br>
              <a:rPr lang="en-US" altLang="zh-CN" sz="1400">
                <a:solidFill>
                  <a:schemeClr val="tx2">
                    <a:lumMod val="50000"/>
                  </a:schemeClr>
                </a:solidFill>
                <a:latin typeface="Courier New" panose="02070309020205020404" pitchFamily="49" charset="0"/>
                <a:cs typeface="Courier New" panose="02070309020205020404" pitchFamily="49" charset="0"/>
              </a:rPr>
            </a:br>
            <a:r>
              <a:rPr lang="en-US" altLang="zh-CN" sz="1400">
                <a:solidFill>
                  <a:schemeClr val="tx2">
                    <a:lumMod val="50000"/>
                  </a:schemeClr>
                </a:solidFill>
                <a:latin typeface="Courier New" panose="02070309020205020404" pitchFamily="49" charset="0"/>
                <a:cs typeface="Courier New" panose="02070309020205020404" pitchFamily="49" charset="0"/>
              </a:rPr>
              <a:t>  }</a:t>
            </a:r>
          </a:p>
          <a:p>
            <a:r>
              <a:rPr lang="en-US" altLang="zh-CN" sz="1400">
                <a:solidFill>
                  <a:schemeClr val="tx2">
                    <a:lumMod val="50000"/>
                  </a:schemeClr>
                </a:solidFill>
                <a:latin typeface="Courier New" panose="02070309020205020404" pitchFamily="49" charset="0"/>
                <a:cs typeface="Courier New" panose="02070309020205020404" pitchFamily="49" charset="0"/>
              </a:rPr>
              <a:t>);</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 xmlns:a16="http://schemas.microsoft.com/office/drawing/2014/main" id="{0DB4CE49-3218-462D-BA4B-874BF56D1465}"/>
              </a:ext>
            </a:extLst>
          </p:cNvPr>
          <p:cNvSpPr txBox="1"/>
          <p:nvPr/>
        </p:nvSpPr>
        <p:spPr>
          <a:xfrm>
            <a:off x="5628862" y="4089647"/>
            <a:ext cx="6384038" cy="1169551"/>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查看社区规模</a:t>
            </a:r>
            <a:endParaRPr lang="en-US" altLang="zh-CN" sz="140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altLang="zh-CN" sz="1400">
                <a:solidFill>
                  <a:schemeClr val="tx2">
                    <a:lumMod val="50000"/>
                  </a:schemeClr>
                </a:solidFill>
                <a:latin typeface="Courier New" panose="02070309020205020404" pitchFamily="49" charset="0"/>
                <a:cs typeface="Courier New" panose="02070309020205020404" pitchFamily="49" charset="0"/>
              </a:rPr>
              <a:t>WHERE exists(n.lpPartition)</a:t>
            </a:r>
          </a:p>
          <a:p>
            <a:r>
              <a:rPr lang="en-US" altLang="zh-CN" sz="1400">
                <a:solidFill>
                  <a:schemeClr val="tx2">
                    <a:lumMod val="50000"/>
                  </a:schemeClr>
                </a:solidFill>
                <a:latin typeface="Courier New" panose="02070309020205020404" pitchFamily="49" charset="0"/>
                <a:cs typeface="Courier New" panose="02070309020205020404" pitchFamily="49" charset="0"/>
              </a:rPr>
              <a:t>RETURN n.lpPartition, count(n) AS size</a:t>
            </a:r>
          </a:p>
          <a:p>
            <a:r>
              <a:rPr lang="en-US" altLang="zh-CN" sz="1400">
                <a:solidFill>
                  <a:schemeClr val="tx2">
                    <a:lumMod val="50000"/>
                  </a:schemeClr>
                </a:solidFill>
                <a:latin typeface="Courier New" panose="02070309020205020404" pitchFamily="49" charset="0"/>
                <a:cs typeface="Courier New" panose="02070309020205020404" pitchFamily="49" charset="0"/>
              </a:rPr>
              <a:t>ORDER BY size DESC LIMIT 10</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7" name="Text Placeholder 7">
            <a:extLst>
              <a:ext uri="{FF2B5EF4-FFF2-40B4-BE49-F238E27FC236}">
                <a16:creationId xmlns="" xmlns:a16="http://schemas.microsoft.com/office/drawing/2014/main" id="{4CAE8DD2-0CC5-4835-B41D-D8A5C5405583}"/>
              </a:ext>
            </a:extLst>
          </p:cNvPr>
          <p:cNvSpPr txBox="1">
            <a:spLocks/>
          </p:cNvSpPr>
          <p:nvPr/>
        </p:nvSpPr>
        <p:spPr>
          <a:xfrm>
            <a:off x="5628862" y="3648187"/>
            <a:ext cx="5764213" cy="3295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查看结果</a:t>
            </a:r>
            <a:endParaRPr lang="en-AU" altLang="zh-CN" sz="18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236437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085663" cy="1325563"/>
          </a:xfrm>
        </p:spPr>
        <p:txBody>
          <a:bodyPr/>
          <a:lstStyle/>
          <a:p>
            <a:r>
              <a:rPr lang="en-US" altLang="zh-CN"/>
              <a:t>4 – </a:t>
            </a:r>
            <a:r>
              <a:rPr lang="zh-CN" altLang="en-US"/>
              <a:t>索赔相关数据分析</a:t>
            </a:r>
            <a:r>
              <a:rPr lang="en-AU" altLang="zh-CN"/>
              <a:t>(</a:t>
            </a:r>
            <a:r>
              <a:rPr lang="zh-CN" altLang="en-US"/>
              <a:t>续</a:t>
            </a:r>
            <a:r>
              <a:rPr lang="en-AU" altLang="zh-CN"/>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808447"/>
            <a:ext cx="5764213" cy="1621585"/>
          </a:xfrm>
        </p:spPr>
        <p:txBody>
          <a:bodyPr/>
          <a:lstStyle/>
          <a:p>
            <a:r>
              <a:rPr lang="zh-CN" altLang="en-US" sz="1800">
                <a:latin typeface="Microsoft YaHei" panose="020B0503020204020204" pitchFamily="34" charset="-122"/>
                <a:ea typeface="Microsoft YaHei" panose="020B0503020204020204" pitchFamily="34" charset="-122"/>
              </a:rPr>
              <a:t>社团划分 </a:t>
            </a:r>
            <a:r>
              <a:rPr lang="en-US" altLang="zh-CN" sz="1800">
                <a:latin typeface="Microsoft YaHei" panose="020B0503020204020204" pitchFamily="34" charset="-122"/>
                <a:ea typeface="Microsoft YaHei" panose="020B0503020204020204" pitchFamily="34" charset="-122"/>
              </a:rPr>
              <a:t>– </a:t>
            </a:r>
            <a:r>
              <a:rPr lang="zh-CN" altLang="en-US" sz="1800">
                <a:latin typeface="Microsoft YaHei" panose="020B0503020204020204" pitchFamily="34" charset="-122"/>
                <a:ea typeface="Microsoft YaHei" panose="020B0503020204020204" pitchFamily="34" charset="-122"/>
              </a:rPr>
              <a:t>模块度算法</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分析索赔相关数据</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节点和关系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建立人员之间的新关系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索赔中的“团伙欺诈”</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6" name="TextBox 15">
            <a:extLst>
              <a:ext uri="{FF2B5EF4-FFF2-40B4-BE49-F238E27FC236}">
                <a16:creationId xmlns="" xmlns:a16="http://schemas.microsoft.com/office/drawing/2014/main" id="{CE4EA389-209E-4531-84BD-FED6D29667E8}"/>
              </a:ext>
            </a:extLst>
          </p:cNvPr>
          <p:cNvSpPr txBox="1"/>
          <p:nvPr/>
        </p:nvSpPr>
        <p:spPr>
          <a:xfrm>
            <a:off x="5628862" y="1226415"/>
            <a:ext cx="6384038" cy="2031325"/>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使用</a:t>
            </a:r>
            <a:r>
              <a:rPr lang="en-AU" altLang="zh-CN" sz="1400">
                <a:solidFill>
                  <a:schemeClr val="tx2">
                    <a:lumMod val="50000"/>
                  </a:schemeClr>
                </a:solidFill>
                <a:latin typeface="Courier New" panose="02070309020205020404" pitchFamily="49" charset="0"/>
                <a:cs typeface="Courier New" panose="02070309020205020404" pitchFamily="49" charset="0"/>
              </a:rPr>
              <a:t>Lovain</a:t>
            </a:r>
            <a:r>
              <a:rPr lang="zh-CN" altLang="en-US" sz="1400">
                <a:solidFill>
                  <a:schemeClr val="tx2">
                    <a:lumMod val="50000"/>
                  </a:schemeClr>
                </a:solidFill>
                <a:latin typeface="Courier New" panose="02070309020205020404" pitchFamily="49" charset="0"/>
                <a:cs typeface="Courier New" panose="02070309020205020404" pitchFamily="49" charset="0"/>
              </a:rPr>
              <a:t>算法检测社团</a:t>
            </a:r>
            <a:endParaRPr lang="en-AU" altLang="zh-CN" sz="1400">
              <a:solidFill>
                <a:schemeClr val="tx2">
                  <a:lumMod val="50000"/>
                </a:schemeClr>
              </a:solidFill>
              <a:latin typeface="Courier New" panose="02070309020205020404" pitchFamily="49" charset="0"/>
              <a:cs typeface="Courier New" panose="02070309020205020404" pitchFamily="49" charset="0"/>
            </a:endParaRPr>
          </a:p>
          <a:p>
            <a:endParaRPr lang="en-US" sz="1400">
              <a:solidFill>
                <a:schemeClr val="tx2">
                  <a:lumMod val="50000"/>
                </a:schemeClr>
              </a:solidFill>
              <a:latin typeface="Courier New" panose="02070309020205020404" pitchFamily="49" charset="0"/>
              <a:cs typeface="Courier New" panose="02070309020205020404" pitchFamily="49" charset="0"/>
            </a:endParaRPr>
          </a:p>
          <a:p>
            <a:r>
              <a:rPr lang="en-US" sz="1400">
                <a:solidFill>
                  <a:schemeClr val="tx2">
                    <a:lumMod val="50000"/>
                  </a:schemeClr>
                </a:solidFill>
                <a:latin typeface="Courier New" panose="02070309020205020404" pitchFamily="49" charset="0"/>
                <a:cs typeface="Courier New" panose="02070309020205020404" pitchFamily="49" charset="0"/>
              </a:rPr>
              <a:t>CALL algo.louvain(</a:t>
            </a:r>
          </a:p>
          <a:p>
            <a:r>
              <a:rPr lang="en-US" sz="1400">
                <a:solidFill>
                  <a:schemeClr val="tx2">
                    <a:lumMod val="50000"/>
                  </a:schemeClr>
                </a:solidFill>
                <a:latin typeface="Courier New" panose="02070309020205020404" pitchFamily="49" charset="0"/>
                <a:cs typeface="Courier New" panose="02070309020205020404" pitchFamily="49" charset="0"/>
              </a:rPr>
              <a:t>  'MATCH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a:t>
            </a:r>
            <a:r>
              <a:rPr lang="en-US" sz="1400">
                <a:solidFill>
                  <a:schemeClr val="tx2">
                    <a:lumMod val="50000"/>
                  </a:schemeClr>
                </a:solidFill>
                <a:latin typeface="Courier New" panose="02070309020205020404" pitchFamily="49" charset="0"/>
                <a:cs typeface="Courier New" panose="02070309020205020404" pitchFamily="49" charset="0"/>
              </a:rPr>
              <a:t>partition:68}) RETURN id(n) AS id',</a:t>
            </a:r>
          </a:p>
          <a:p>
            <a:r>
              <a:rPr lang="en-US" sz="1400">
                <a:solidFill>
                  <a:schemeClr val="tx2">
                    <a:lumMod val="50000"/>
                  </a:schemeClr>
                </a:solidFill>
                <a:latin typeface="Courier New" panose="02070309020205020404" pitchFamily="49" charset="0"/>
                <a:cs typeface="Courier New" panose="02070309020205020404" pitchFamily="49" charset="0"/>
              </a:rPr>
              <a:t>  'MATCH (n1:</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a:t>
            </a:r>
            <a:r>
              <a:rPr lang="en-US" sz="1400">
                <a:solidFill>
                  <a:schemeClr val="tx2">
                    <a:lumMod val="50000"/>
                  </a:schemeClr>
                </a:solidFill>
                <a:latin typeface="Courier New" panose="02070309020205020404" pitchFamily="49" charset="0"/>
                <a:cs typeface="Courier New" panose="02070309020205020404" pitchFamily="49" charset="0"/>
              </a:rPr>
              <a:t>partition:68}) -[f:LINKS]-&gt; (n2:</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en-US" sz="1400">
                <a:solidFill>
                  <a:schemeClr val="tx2">
                    <a:lumMod val="50000"/>
                  </a:schemeClr>
                </a:solidFill>
                <a:latin typeface="Courier New" panose="02070309020205020404" pitchFamily="49" charset="0"/>
                <a:cs typeface="Courier New" panose="02070309020205020404" pitchFamily="49" charset="0"/>
              </a:rPr>
              <a:t>RETURN id(n1) as source, id(n2) as target, 1 as weight',</a:t>
            </a:r>
          </a:p>
          <a:p>
            <a:r>
              <a:rPr lang="en-US" sz="1400">
                <a:solidFill>
                  <a:schemeClr val="tx2">
                    <a:lumMod val="50000"/>
                  </a:schemeClr>
                </a:solidFill>
                <a:latin typeface="Courier New" panose="02070309020205020404" pitchFamily="49" charset="0"/>
                <a:cs typeface="Courier New" panose="02070309020205020404" pitchFamily="49" charset="0"/>
              </a:rPr>
              <a:t>  {graph:'cypher',write:true,writeProperty:'lvPartition', diretion:'both'}</a:t>
            </a:r>
          </a:p>
          <a:p>
            <a:r>
              <a:rPr lang="en-US" sz="1400">
                <a:solidFill>
                  <a:schemeClr val="tx2">
                    <a:lumMod val="50000"/>
                  </a:schemeClr>
                </a:solidFill>
                <a:latin typeface="Courier New" panose="02070309020205020404" pitchFamily="49" charset="0"/>
                <a:cs typeface="Courier New" panose="02070309020205020404" pitchFamily="49" charset="0"/>
              </a:rPr>
              <a:t>);</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 xmlns:a16="http://schemas.microsoft.com/office/drawing/2014/main" id="{0DB4CE49-3218-462D-BA4B-874BF56D1465}"/>
              </a:ext>
            </a:extLst>
          </p:cNvPr>
          <p:cNvSpPr txBox="1"/>
          <p:nvPr/>
        </p:nvSpPr>
        <p:spPr>
          <a:xfrm>
            <a:off x="5628862" y="4089647"/>
            <a:ext cx="6384038" cy="1169551"/>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查看社区规模</a:t>
            </a:r>
            <a:endParaRPr lang="en-US" altLang="zh-CN" sz="140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a:t>
            </a:r>
          </a:p>
          <a:p>
            <a:r>
              <a:rPr lang="en-US" altLang="zh-CN" sz="1400">
                <a:solidFill>
                  <a:schemeClr val="tx2">
                    <a:lumMod val="50000"/>
                  </a:schemeClr>
                </a:solidFill>
                <a:latin typeface="Courier New" panose="02070309020205020404" pitchFamily="49" charset="0"/>
                <a:cs typeface="Courier New" panose="02070309020205020404" pitchFamily="49" charset="0"/>
              </a:rPr>
              <a:t>WHERE exists(n.lvPartition)</a:t>
            </a:r>
          </a:p>
          <a:p>
            <a:r>
              <a:rPr lang="en-US" altLang="zh-CN" sz="1400">
                <a:solidFill>
                  <a:schemeClr val="tx2">
                    <a:lumMod val="50000"/>
                  </a:schemeClr>
                </a:solidFill>
                <a:latin typeface="Courier New" panose="02070309020205020404" pitchFamily="49" charset="0"/>
                <a:cs typeface="Courier New" panose="02070309020205020404" pitchFamily="49" charset="0"/>
              </a:rPr>
              <a:t>RETURN n.lvPartition, count(n) AS size</a:t>
            </a:r>
          </a:p>
          <a:p>
            <a:r>
              <a:rPr lang="en-US" altLang="zh-CN" sz="1400">
                <a:solidFill>
                  <a:schemeClr val="tx2">
                    <a:lumMod val="50000"/>
                  </a:schemeClr>
                </a:solidFill>
                <a:latin typeface="Courier New" panose="02070309020205020404" pitchFamily="49" charset="0"/>
                <a:cs typeface="Courier New" panose="02070309020205020404" pitchFamily="49" charset="0"/>
              </a:rPr>
              <a:t>ORDER BY size DESC LIMIT 10</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7" name="Text Placeholder 7">
            <a:extLst>
              <a:ext uri="{FF2B5EF4-FFF2-40B4-BE49-F238E27FC236}">
                <a16:creationId xmlns="" xmlns:a16="http://schemas.microsoft.com/office/drawing/2014/main" id="{4CAE8DD2-0CC5-4835-B41D-D8A5C5405583}"/>
              </a:ext>
            </a:extLst>
          </p:cNvPr>
          <p:cNvSpPr txBox="1">
            <a:spLocks/>
          </p:cNvSpPr>
          <p:nvPr/>
        </p:nvSpPr>
        <p:spPr>
          <a:xfrm>
            <a:off x="5628862" y="3648187"/>
            <a:ext cx="5764213" cy="3295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查看结果</a:t>
            </a:r>
            <a:endParaRPr lang="en-AU" altLang="zh-CN" sz="18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9899522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085663" cy="1325563"/>
          </a:xfrm>
        </p:spPr>
        <p:txBody>
          <a:bodyPr/>
          <a:lstStyle/>
          <a:p>
            <a:r>
              <a:rPr lang="en-US" altLang="zh-CN"/>
              <a:t>4 – </a:t>
            </a:r>
            <a:r>
              <a:rPr lang="zh-CN" altLang="en-US"/>
              <a:t>索赔相关数据分析</a:t>
            </a:r>
            <a:r>
              <a:rPr lang="en-AU" altLang="zh-CN"/>
              <a:t>(</a:t>
            </a:r>
            <a:r>
              <a:rPr lang="zh-CN" altLang="en-US"/>
              <a:t>续</a:t>
            </a:r>
            <a:r>
              <a:rPr lang="en-AU" altLang="zh-CN"/>
              <a:t>)</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6" y="808447"/>
            <a:ext cx="5764213" cy="1621585"/>
          </a:xfrm>
        </p:spPr>
        <p:txBody>
          <a:bodyPr/>
          <a:lstStyle/>
          <a:p>
            <a:r>
              <a:rPr lang="zh-CN" altLang="en-US" sz="1800">
                <a:latin typeface="Microsoft YaHei" panose="020B0503020204020204" pitchFamily="34" charset="-122"/>
                <a:ea typeface="Microsoft YaHei" panose="020B0503020204020204" pitchFamily="34" charset="-122"/>
              </a:rPr>
              <a:t>社团划分 </a:t>
            </a:r>
            <a:r>
              <a:rPr lang="en-US" altLang="zh-CN" sz="1800">
                <a:latin typeface="Microsoft YaHei" panose="020B0503020204020204" pitchFamily="34" charset="-122"/>
                <a:ea typeface="Microsoft YaHei" panose="020B0503020204020204" pitchFamily="34" charset="-122"/>
              </a:rPr>
              <a:t>– </a:t>
            </a:r>
            <a:r>
              <a:rPr lang="zh-CN" altLang="en-US" sz="1800">
                <a:latin typeface="Microsoft YaHei" panose="020B0503020204020204" pitchFamily="34" charset="-122"/>
                <a:ea typeface="Microsoft YaHei" panose="020B0503020204020204" pitchFamily="34" charset="-122"/>
              </a:rPr>
              <a:t>给不同社团“上色”</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分析索赔相关数据</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节点和关系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建立人员之间的新关系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索赔中的“团伙欺诈”</a:t>
            </a:r>
            <a:endParaRPr lang="en-AU" altLang="zh-CN" sz="1800" b="0" dirty="0">
              <a:solidFill>
                <a:schemeClr val="tx1"/>
              </a:solidFill>
              <a:latin typeface="Microsoft YaHei" panose="020B0503020204020204" pitchFamily="34" charset="-122"/>
              <a:ea typeface="Microsoft YaHei" panose="020B0503020204020204" pitchFamily="34" charset="-122"/>
            </a:endParaRPr>
          </a:p>
          <a:p>
            <a:endParaRPr lang="ru-RU" sz="1400" dirty="0"/>
          </a:p>
        </p:txBody>
      </p:sp>
      <p:sp>
        <p:nvSpPr>
          <p:cNvPr id="16" name="TextBox 15">
            <a:extLst>
              <a:ext uri="{FF2B5EF4-FFF2-40B4-BE49-F238E27FC236}">
                <a16:creationId xmlns="" xmlns:a16="http://schemas.microsoft.com/office/drawing/2014/main" id="{CE4EA389-209E-4531-84BD-FED6D29667E8}"/>
              </a:ext>
            </a:extLst>
          </p:cNvPr>
          <p:cNvSpPr txBox="1"/>
          <p:nvPr/>
        </p:nvSpPr>
        <p:spPr>
          <a:xfrm>
            <a:off x="5628862" y="1226415"/>
            <a:ext cx="6384038" cy="2462213"/>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对</a:t>
            </a:r>
            <a:r>
              <a:rPr lang="en-AU" altLang="zh-CN" sz="1400">
                <a:solidFill>
                  <a:schemeClr val="tx2">
                    <a:lumMod val="50000"/>
                  </a:schemeClr>
                </a:solidFill>
                <a:latin typeface="Courier New" panose="02070309020205020404" pitchFamily="49" charset="0"/>
                <a:cs typeface="Courier New" panose="02070309020205020404" pitchFamily="49" charset="0"/>
              </a:rPr>
              <a:t>Lovain</a:t>
            </a:r>
            <a:r>
              <a:rPr lang="zh-CN" altLang="en-US" sz="1400">
                <a:solidFill>
                  <a:schemeClr val="tx2">
                    <a:lumMod val="50000"/>
                  </a:schemeClr>
                </a:solidFill>
                <a:latin typeface="Courier New" panose="02070309020205020404" pitchFamily="49" charset="0"/>
                <a:cs typeface="Courier New" panose="02070309020205020404" pitchFamily="49" charset="0"/>
              </a:rPr>
              <a:t>算法划分的结果的前</a:t>
            </a:r>
            <a:r>
              <a:rPr lang="en-US" altLang="zh-CN" sz="1400">
                <a:solidFill>
                  <a:schemeClr val="tx2">
                    <a:lumMod val="50000"/>
                  </a:schemeClr>
                </a:solidFill>
                <a:latin typeface="Courier New" panose="02070309020205020404" pitchFamily="49" charset="0"/>
                <a:cs typeface="Courier New" panose="02070309020205020404" pitchFamily="49" charset="0"/>
              </a:rPr>
              <a:t>5</a:t>
            </a:r>
            <a:r>
              <a:rPr lang="zh-CN" altLang="en-US" sz="1400">
                <a:solidFill>
                  <a:schemeClr val="tx2">
                    <a:lumMod val="50000"/>
                  </a:schemeClr>
                </a:solidFill>
                <a:latin typeface="Courier New" panose="02070309020205020404" pitchFamily="49" charset="0"/>
                <a:cs typeface="Courier New" panose="02070309020205020404" pitchFamily="49" charset="0"/>
              </a:rPr>
              <a:t>名社团上色</a:t>
            </a:r>
            <a:endParaRPr lang="en-AU" altLang="zh-CN" sz="1400">
              <a:solidFill>
                <a:schemeClr val="tx2">
                  <a:lumMod val="50000"/>
                </a:schemeClr>
              </a:solidFill>
              <a:latin typeface="Courier New" panose="02070309020205020404" pitchFamily="49" charset="0"/>
              <a:cs typeface="Courier New" panose="02070309020205020404" pitchFamily="49" charset="0"/>
            </a:endParaRPr>
          </a:p>
          <a:p>
            <a:endParaRPr lang="en-US" sz="1400">
              <a:solidFill>
                <a:schemeClr val="tx2">
                  <a:lumMod val="50000"/>
                </a:schemeClr>
              </a:solidFill>
              <a:latin typeface="Courier New" panose="02070309020205020404" pitchFamily="49" charset="0"/>
              <a:cs typeface="Courier New" panose="02070309020205020404" pitchFamily="49" charset="0"/>
            </a:endParaRPr>
          </a:p>
          <a:p>
            <a:r>
              <a:rPr lang="en-US"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a:t>
            </a:r>
            <a:r>
              <a:rPr lang="en-US" sz="1400">
                <a:solidFill>
                  <a:schemeClr val="tx2">
                    <a:lumMod val="50000"/>
                  </a:schemeClr>
                </a:solidFill>
                <a:latin typeface="Courier New" panose="02070309020205020404" pitchFamily="49" charset="0"/>
                <a:cs typeface="Courier New" panose="02070309020205020404" pitchFamily="49" charset="0"/>
              </a:rPr>
              <a:t>partition:68}) </a:t>
            </a:r>
          </a:p>
          <a:p>
            <a:r>
              <a:rPr lang="en-US" sz="1400">
                <a:solidFill>
                  <a:schemeClr val="tx2">
                    <a:lumMod val="50000"/>
                  </a:schemeClr>
                </a:solidFill>
                <a:latin typeface="Courier New" panose="02070309020205020404" pitchFamily="49" charset="0"/>
                <a:cs typeface="Courier New" panose="02070309020205020404" pitchFamily="49" charset="0"/>
              </a:rPr>
              <a:t>WHERE n.lvPartition IN [2,9,0,10,8] </a:t>
            </a:r>
          </a:p>
          <a:p>
            <a:r>
              <a:rPr lang="en-US" sz="1400">
                <a:solidFill>
                  <a:schemeClr val="tx2">
                    <a:lumMod val="50000"/>
                  </a:schemeClr>
                </a:solidFill>
                <a:latin typeface="Courier New" panose="02070309020205020404" pitchFamily="49" charset="0"/>
                <a:cs typeface="Courier New" panose="02070309020205020404" pitchFamily="49" charset="0"/>
              </a:rPr>
              <a:t>WITH id(n) AS nodeId, n.lvPartition AS partition</a:t>
            </a:r>
          </a:p>
          <a:p>
            <a:r>
              <a:rPr lang="en-US" sz="1400">
                <a:solidFill>
                  <a:schemeClr val="tx2">
                    <a:lumMod val="50000"/>
                  </a:schemeClr>
                </a:solidFill>
                <a:latin typeface="Courier New" panose="02070309020205020404" pitchFamily="49" charset="0"/>
                <a:cs typeface="Courier New" panose="02070309020205020404" pitchFamily="49" charset="0"/>
              </a:rPr>
              <a:t>CALL apoc.cypher.doIt(</a:t>
            </a:r>
            <a:br>
              <a:rPr lang="en-US" sz="1400">
                <a:solidFill>
                  <a:schemeClr val="tx2">
                    <a:lumMod val="50000"/>
                  </a:schemeClr>
                </a:solidFill>
                <a:latin typeface="Courier New" panose="02070309020205020404" pitchFamily="49" charset="0"/>
                <a:cs typeface="Courier New" panose="02070309020205020404" pitchFamily="49" charset="0"/>
              </a:rPr>
            </a:br>
            <a:r>
              <a:rPr lang="en-US" sz="1400">
                <a:solidFill>
                  <a:schemeClr val="tx2">
                    <a:lumMod val="50000"/>
                  </a:schemeClr>
                </a:solidFill>
                <a:latin typeface="Courier New" panose="02070309020205020404" pitchFamily="49" charset="0"/>
                <a:cs typeface="Courier New" panose="02070309020205020404" pitchFamily="49" charset="0"/>
              </a:rPr>
              <a:t>  'MATCH (n) WHERE id(n) =  ' + nodeId </a:t>
            </a:r>
            <a:br>
              <a:rPr lang="en-US" sz="1400">
                <a:solidFill>
                  <a:schemeClr val="tx2">
                    <a:lumMod val="50000"/>
                  </a:schemeClr>
                </a:solidFill>
                <a:latin typeface="Courier New" panose="02070309020205020404" pitchFamily="49" charset="0"/>
                <a:cs typeface="Courier New" panose="02070309020205020404" pitchFamily="49" charset="0"/>
              </a:rPr>
            </a:br>
            <a:r>
              <a:rPr lang="en-US" sz="1400">
                <a:solidFill>
                  <a:schemeClr val="tx2">
                    <a:lumMod val="50000"/>
                  </a:schemeClr>
                </a:solidFill>
                <a:latin typeface="Courier New" panose="02070309020205020404" pitchFamily="49" charset="0"/>
                <a:cs typeface="Courier New" panose="02070309020205020404" pitchFamily="49" charset="0"/>
              </a:rPr>
              <a:t>  + ' SET n:LvGroup_' + partition, NULL</a:t>
            </a:r>
            <a:br>
              <a:rPr lang="en-US" sz="1400">
                <a:solidFill>
                  <a:schemeClr val="tx2">
                    <a:lumMod val="50000"/>
                  </a:schemeClr>
                </a:solidFill>
                <a:latin typeface="Courier New" panose="02070309020205020404" pitchFamily="49" charset="0"/>
                <a:cs typeface="Courier New" panose="02070309020205020404" pitchFamily="49" charset="0"/>
              </a:rPr>
            </a:br>
            <a:r>
              <a:rPr lang="en-US" sz="1400">
                <a:solidFill>
                  <a:schemeClr val="tx2">
                    <a:lumMod val="50000"/>
                  </a:schemeClr>
                </a:solidFill>
                <a:latin typeface="Courier New" panose="02070309020205020404" pitchFamily="49" charset="0"/>
                <a:cs typeface="Courier New" panose="02070309020205020404" pitchFamily="49" charset="0"/>
              </a:rPr>
              <a:t>) </a:t>
            </a:r>
          </a:p>
          <a:p>
            <a:r>
              <a:rPr lang="en-US" sz="1400">
                <a:solidFill>
                  <a:schemeClr val="tx2">
                    <a:lumMod val="50000"/>
                  </a:schemeClr>
                </a:solidFill>
                <a:latin typeface="Courier New" panose="02070309020205020404" pitchFamily="49" charset="0"/>
                <a:cs typeface="Courier New" panose="02070309020205020404" pitchFamily="49" charset="0"/>
              </a:rPr>
              <a:t>YIELD value</a:t>
            </a:r>
          </a:p>
          <a:p>
            <a:r>
              <a:rPr lang="en-US" sz="1400">
                <a:solidFill>
                  <a:schemeClr val="tx2">
                    <a:lumMod val="50000"/>
                  </a:schemeClr>
                </a:solidFill>
                <a:latin typeface="Courier New" panose="02070309020205020404" pitchFamily="49" charset="0"/>
                <a:cs typeface="Courier New" panose="02070309020205020404" pitchFamily="49" charset="0"/>
              </a:rPr>
              <a:t>RETURN value</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 xmlns:a16="http://schemas.microsoft.com/office/drawing/2014/main" id="{0DB4CE49-3218-462D-BA4B-874BF56D1465}"/>
              </a:ext>
            </a:extLst>
          </p:cNvPr>
          <p:cNvSpPr txBox="1"/>
          <p:nvPr/>
        </p:nvSpPr>
        <p:spPr>
          <a:xfrm>
            <a:off x="5628862" y="4427969"/>
            <a:ext cx="6384038" cy="954107"/>
          </a:xfrm>
          <a:prstGeom prst="rect">
            <a:avLst/>
          </a:prstGeom>
          <a:noFill/>
          <a:ln>
            <a:solidFill>
              <a:schemeClr val="tx2">
                <a:lumMod val="75000"/>
              </a:schemeClr>
            </a:solidFill>
          </a:ln>
        </p:spPr>
        <p:txBody>
          <a:bodyPr wrap="square" rtlCol="0">
            <a:spAutoFit/>
          </a:bodyPr>
          <a:lstStyle/>
          <a:p>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查看上色结果</a:t>
            </a:r>
            <a:endParaRPr lang="en-AU" altLang="zh-CN" sz="1400">
              <a:solidFill>
                <a:schemeClr val="tx2">
                  <a:lumMod val="50000"/>
                </a:schemeClr>
              </a:solidFill>
              <a:latin typeface="Courier New" panose="02070309020205020404" pitchFamily="49" charset="0"/>
              <a:cs typeface="Courier New" panose="02070309020205020404" pitchFamily="49" charset="0"/>
            </a:endParaRPr>
          </a:p>
          <a:p>
            <a:endParaRPr lang="en-US" altLang="zh-CN" sz="1400">
              <a:solidFill>
                <a:schemeClr val="tx2">
                  <a:lumMod val="50000"/>
                </a:schemeClr>
              </a:solidFill>
              <a:latin typeface="Courier New" panose="02070309020205020404" pitchFamily="49" charset="0"/>
              <a:cs typeface="Courier New" panose="02070309020205020404" pitchFamily="49" charset="0"/>
            </a:endParaRPr>
          </a:p>
          <a:p>
            <a:r>
              <a:rPr lang="en-US" altLang="zh-CN" sz="1400">
                <a:solidFill>
                  <a:schemeClr val="tx2">
                    <a:lumMod val="50000"/>
                  </a:schemeClr>
                </a:solidFill>
                <a:latin typeface="Courier New" panose="02070309020205020404" pitchFamily="49" charset="0"/>
                <a:cs typeface="Courier New" panose="02070309020205020404" pitchFamily="49" charset="0"/>
              </a:rPr>
              <a:t>MATCH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{partition:68}) -[r:LINKS]-&gt; (q:</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 </a:t>
            </a:r>
          </a:p>
          <a:p>
            <a:r>
              <a:rPr lang="en-US" altLang="zh-CN" sz="1400">
                <a:solidFill>
                  <a:schemeClr val="tx2">
                    <a:lumMod val="50000"/>
                  </a:schemeClr>
                </a:solidFill>
                <a:latin typeface="Courier New" panose="02070309020205020404" pitchFamily="49" charset="0"/>
                <a:cs typeface="Courier New" panose="02070309020205020404" pitchFamily="49" charset="0"/>
              </a:rPr>
              <a:t>RETURN *</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7" name="Text Placeholder 7">
            <a:extLst>
              <a:ext uri="{FF2B5EF4-FFF2-40B4-BE49-F238E27FC236}">
                <a16:creationId xmlns="" xmlns:a16="http://schemas.microsoft.com/office/drawing/2014/main" id="{4CAE8DD2-0CC5-4835-B41D-D8A5C5405583}"/>
              </a:ext>
            </a:extLst>
          </p:cNvPr>
          <p:cNvSpPr txBox="1">
            <a:spLocks/>
          </p:cNvSpPr>
          <p:nvPr/>
        </p:nvSpPr>
        <p:spPr>
          <a:xfrm>
            <a:off x="5628862" y="3986509"/>
            <a:ext cx="5764213" cy="3295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查看结果 </a:t>
            </a:r>
            <a:r>
              <a:rPr lang="en-AU" altLang="zh-CN" sz="1800">
                <a:latin typeface="Microsoft YaHei" panose="020B0503020204020204" pitchFamily="34" charset="-122"/>
                <a:ea typeface="Microsoft YaHei" panose="020B0503020204020204" pitchFamily="34" charset="-122"/>
              </a:rPr>
              <a:t>(</a:t>
            </a:r>
            <a:r>
              <a:rPr lang="zh-CN" altLang="en-US" sz="1800">
                <a:latin typeface="Microsoft YaHei" panose="020B0503020204020204" pitchFamily="34" charset="-122"/>
                <a:ea typeface="Microsoft YaHei" panose="020B0503020204020204" pitchFamily="34" charset="-122"/>
              </a:rPr>
              <a:t>在</a:t>
            </a:r>
            <a:r>
              <a:rPr lang="en-AU" altLang="zh-CN" sz="1800">
                <a:latin typeface="Microsoft YaHei" panose="020B0503020204020204" pitchFamily="34" charset="-122"/>
                <a:ea typeface="Microsoft YaHei" panose="020B0503020204020204" pitchFamily="34" charset="-122"/>
              </a:rPr>
              <a:t>Neo4j </a:t>
            </a:r>
            <a:r>
              <a:rPr lang="en-US" altLang="zh-CN" sz="1800">
                <a:latin typeface="Microsoft YaHei" panose="020B0503020204020204" pitchFamily="34" charset="-122"/>
                <a:ea typeface="Microsoft YaHei" panose="020B0503020204020204" pitchFamily="34" charset="-122"/>
              </a:rPr>
              <a:t>Browser</a:t>
            </a:r>
            <a:r>
              <a:rPr lang="zh-CN" altLang="en-US" sz="1800">
                <a:latin typeface="Microsoft YaHei" panose="020B0503020204020204" pitchFamily="34" charset="-122"/>
                <a:ea typeface="Microsoft YaHei" panose="020B0503020204020204" pitchFamily="34" charset="-122"/>
              </a:rPr>
              <a:t>中</a:t>
            </a:r>
            <a:r>
              <a:rPr lang="en-AU" altLang="zh-CN" sz="180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35289296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1425900A-95AC-44E1-A4AE-82B88F83F61D}"/>
              </a:ext>
            </a:extLst>
          </p:cNvPr>
          <p:cNvPicPr>
            <a:picLocks noChangeAspect="1"/>
          </p:cNvPicPr>
          <p:nvPr/>
        </p:nvPicPr>
        <p:blipFill>
          <a:blip r:embed="rId2"/>
          <a:stretch>
            <a:fillRect/>
          </a:stretch>
        </p:blipFill>
        <p:spPr>
          <a:xfrm>
            <a:off x="2509519" y="0"/>
            <a:ext cx="7747615" cy="65116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8541240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a:t>5 – </a:t>
            </a:r>
            <a:r>
              <a:rPr lang="zh-CN" altLang="en-US"/>
              <a:t>人物重</a:t>
            </a:r>
            <a:r>
              <a:rPr lang="zh-CN" altLang="en-US" dirty="0"/>
              <a:t>要性</a:t>
            </a:r>
            <a:r>
              <a:rPr lang="zh-CN" altLang="en-US"/>
              <a:t>分析</a:t>
            </a:r>
            <a:endParaRPr lang="ru-RU"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分析人物在网路中</a:t>
            </a:r>
            <a:r>
              <a:rPr lang="zh-CN" altLang="en-US" sz="2000" dirty="0">
                <a:latin typeface="Microsoft YaHei" panose="020B0503020204020204" pitchFamily="34" charset="-122"/>
                <a:ea typeface="Microsoft YaHei" panose="020B0503020204020204" pitchFamily="34" charset="-122"/>
              </a:rPr>
              <a:t>的重要性</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基于节</a:t>
            </a:r>
            <a:r>
              <a:rPr lang="zh-CN" altLang="en-US" b="0" dirty="0">
                <a:latin typeface="Microsoft YaHei" panose="020B0503020204020204" pitchFamily="34" charset="-122"/>
                <a:ea typeface="Microsoft YaHei" panose="020B0503020204020204" pitchFamily="34" charset="-122"/>
              </a:rPr>
              <a:t>点的度</a:t>
            </a:r>
            <a:endParaRPr lang="en-AU" altLang="zh-CN" b="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基于人物到其他人物的</a:t>
            </a:r>
            <a:r>
              <a:rPr lang="zh-CN" altLang="en-US" b="0" dirty="0">
                <a:latin typeface="Microsoft YaHei" panose="020B0503020204020204" pitchFamily="34" charset="-122"/>
                <a:ea typeface="Microsoft YaHei" panose="020B0503020204020204" pitchFamily="34" charset="-122"/>
              </a:rPr>
              <a:t>距离</a:t>
            </a:r>
            <a:endParaRPr lang="en-AU" altLang="zh-CN" b="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基于人物及</a:t>
            </a:r>
            <a:r>
              <a:rPr lang="zh-CN" altLang="en-US" b="0" dirty="0">
                <a:latin typeface="Microsoft YaHei" panose="020B0503020204020204" pitchFamily="34" charset="-122"/>
                <a:ea typeface="Microsoft YaHei" panose="020B0503020204020204" pitchFamily="34" charset="-122"/>
              </a:rPr>
              <a:t>其邻居的重要性</a:t>
            </a:r>
            <a:endParaRPr lang="en-AU" altLang="zh-CN" b="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1600" b="0" dirty="0">
              <a:solidFill>
                <a:schemeClr val="tx1"/>
              </a:solidFill>
              <a:latin typeface="Microsoft YaHei" panose="020B0503020204020204" pitchFamily="34" charset="-122"/>
              <a:ea typeface="Microsoft YaHei" panose="020B0503020204020204" pitchFamily="34" charset="-122"/>
            </a:endParaRPr>
          </a:p>
          <a:p>
            <a:endParaRPr lang="ru-RU" sz="1200" dirty="0"/>
          </a:p>
        </p:txBody>
      </p:sp>
      <p:sp>
        <p:nvSpPr>
          <p:cNvPr id="18" name="Text Placeholder 7">
            <a:extLst>
              <a:ext uri="{FF2B5EF4-FFF2-40B4-BE49-F238E27FC236}">
                <a16:creationId xmlns="" xmlns:a16="http://schemas.microsoft.com/office/drawing/2014/main" id="{D2A228E4-2A37-4D8C-85C3-D404EED047A7}"/>
              </a:ext>
            </a:extLst>
          </p:cNvPr>
          <p:cNvSpPr txBox="1">
            <a:spLocks/>
          </p:cNvSpPr>
          <p:nvPr/>
        </p:nvSpPr>
        <p:spPr>
          <a:xfrm>
            <a:off x="5477826" y="679450"/>
            <a:ext cx="5764213" cy="526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对自然人节</a:t>
            </a:r>
            <a:r>
              <a:rPr lang="zh-CN" altLang="en-US" sz="1800" dirty="0">
                <a:latin typeface="Microsoft YaHei" panose="020B0503020204020204" pitchFamily="34" charset="-122"/>
                <a:ea typeface="Microsoft YaHei" panose="020B0503020204020204" pitchFamily="34" charset="-122"/>
              </a:rPr>
              <a:t>点的重要性自动排序 </a:t>
            </a:r>
            <a:r>
              <a:rPr lang="en-US" altLang="zh-CN" sz="1800" dirty="0">
                <a:latin typeface="Microsoft YaHei" panose="020B0503020204020204" pitchFamily="34" charset="-122"/>
                <a:ea typeface="Microsoft YaHei" panose="020B0503020204020204" pitchFamily="34" charset="-122"/>
              </a:rPr>
              <a:t>– </a:t>
            </a:r>
            <a:r>
              <a:rPr lang="zh-CN" altLang="en-US" sz="1800">
                <a:latin typeface="Microsoft YaHei" panose="020B0503020204020204" pitchFamily="34" charset="-122"/>
                <a:ea typeface="Microsoft YaHei" panose="020B0503020204020204" pitchFamily="34" charset="-122"/>
              </a:rPr>
              <a:t>基于度：</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 xmlns:a16="http://schemas.microsoft.com/office/drawing/2014/main" id="{60663FEF-2352-4DCD-8BD8-B95D35583B14}"/>
              </a:ext>
            </a:extLst>
          </p:cNvPr>
          <p:cNvSpPr txBox="1"/>
          <p:nvPr/>
        </p:nvSpPr>
        <p:spPr>
          <a:xfrm>
            <a:off x="5477826" y="1151704"/>
            <a:ext cx="6384038" cy="2031325"/>
          </a:xfrm>
          <a:prstGeom prst="rect">
            <a:avLst/>
          </a:prstGeom>
          <a:noFill/>
          <a:ln>
            <a:solidFill>
              <a:schemeClr val="tx2">
                <a:lumMod val="75000"/>
              </a:schemeClr>
            </a:solidFill>
          </a:ln>
        </p:spPr>
        <p:txBody>
          <a:bodyPr wrap="square" rtlCol="0">
            <a:spAutoFit/>
          </a:bodyPr>
          <a:lstStyle/>
          <a:p>
            <a:r>
              <a:rPr lang="en-US" altLang="zh-CN" sz="1400" dirty="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使用度中心性过程计算节</a:t>
            </a:r>
            <a:r>
              <a:rPr lang="zh-CN" altLang="en-US" sz="1400" dirty="0">
                <a:solidFill>
                  <a:schemeClr val="tx2">
                    <a:lumMod val="50000"/>
                  </a:schemeClr>
                </a:solidFill>
                <a:latin typeface="Courier New" panose="02070309020205020404" pitchFamily="49" charset="0"/>
                <a:cs typeface="Courier New" panose="02070309020205020404" pitchFamily="49" charset="0"/>
              </a:rPr>
              <a:t>点的重要性</a:t>
            </a:r>
            <a:endParaRPr lang="en-AU" altLang="zh-CN" sz="1400" dirty="0">
              <a:solidFill>
                <a:schemeClr val="tx2">
                  <a:lumMod val="50000"/>
                </a:schemeClr>
              </a:solidFill>
              <a:latin typeface="Courier New" panose="02070309020205020404" pitchFamily="49" charset="0"/>
              <a:cs typeface="Courier New" panose="02070309020205020404" pitchFamily="49" charset="0"/>
            </a:endParaRPr>
          </a:p>
          <a:p>
            <a:endParaRPr lang="en-AU" altLang="zh-CN" sz="1400" dirty="0">
              <a:solidFill>
                <a:schemeClr val="tx2">
                  <a:lumMod val="50000"/>
                </a:schemeClr>
              </a:solidFill>
              <a:latin typeface="Courier New" panose="02070309020205020404" pitchFamily="49" charset="0"/>
              <a:cs typeface="Courier New" panose="02070309020205020404" pitchFamily="49" charset="0"/>
            </a:endParaRPr>
          </a:p>
          <a:p>
            <a:r>
              <a:rPr lang="en-US" sz="1400">
                <a:solidFill>
                  <a:schemeClr val="tx2">
                    <a:lumMod val="50000"/>
                  </a:schemeClr>
                </a:solidFill>
                <a:latin typeface="Courier New" panose="02070309020205020404" pitchFamily="49" charset="0"/>
                <a:cs typeface="Courier New" panose="02070309020205020404" pitchFamily="49" charset="0"/>
              </a:rPr>
              <a:t>CALL </a:t>
            </a:r>
            <a:r>
              <a:rPr lang="en-US" sz="1400" b="1">
                <a:solidFill>
                  <a:srgbClr val="00B050"/>
                </a:solidFill>
                <a:latin typeface="Courier New" panose="02070309020205020404" pitchFamily="49" charset="0"/>
                <a:cs typeface="Courier New" panose="02070309020205020404" pitchFamily="49" charset="0"/>
              </a:rPr>
              <a:t>algo.degree.stream</a:t>
            </a:r>
            <a:r>
              <a:rPr lang="en-US" sz="1400">
                <a:solidFill>
                  <a:schemeClr val="tx2">
                    <a:lumMod val="50000"/>
                  </a:schemeClr>
                </a:solidFill>
                <a:latin typeface="Courier New" panose="02070309020205020404" pitchFamily="49" charset="0"/>
                <a:cs typeface="Courier New" panose="02070309020205020404" pitchFamily="49" charset="0"/>
              </a:rPr>
              <a:t>('</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en-US" sz="1400">
                <a:solidFill>
                  <a:schemeClr val="tx2">
                    <a:lumMod val="50000"/>
                  </a:schemeClr>
                </a:solidFill>
                <a:latin typeface="Courier New" panose="02070309020205020404" pitchFamily="49" charset="0"/>
                <a:cs typeface="Courier New" panose="02070309020205020404" pitchFamily="49" charset="0"/>
              </a:rPr>
              <a:t>LINKS', {direction: 'BOTH', weightProperty: 'times'})</a:t>
            </a:r>
          </a:p>
          <a:p>
            <a:r>
              <a:rPr lang="en-US" sz="1400">
                <a:solidFill>
                  <a:schemeClr val="tx2">
                    <a:lumMod val="50000"/>
                  </a:schemeClr>
                </a:solidFill>
                <a:latin typeface="Courier New" panose="02070309020205020404" pitchFamily="49" charset="0"/>
                <a:cs typeface="Courier New" panose="02070309020205020404" pitchFamily="49" charset="0"/>
              </a:rPr>
              <a:t>YIELD nodeId, score</a:t>
            </a:r>
          </a:p>
          <a:p>
            <a:r>
              <a:rPr lang="en-US" sz="1400">
                <a:solidFill>
                  <a:schemeClr val="tx2">
                    <a:lumMod val="50000"/>
                  </a:schemeClr>
                </a:solidFill>
                <a:latin typeface="Courier New" panose="02070309020205020404" pitchFamily="49" charset="0"/>
                <a:cs typeface="Courier New" panose="02070309020205020404" pitchFamily="49" charset="0"/>
              </a:rPr>
              <a:t>RETURN algo.asNode(nodeId).</a:t>
            </a:r>
            <a:r>
              <a:rPr lang="zh-CN" altLang="en-US" sz="1400">
                <a:solidFill>
                  <a:schemeClr val="tx2">
                    <a:lumMod val="50000"/>
                  </a:schemeClr>
                </a:solidFill>
                <a:latin typeface="Courier New" panose="02070309020205020404" pitchFamily="49" charset="0"/>
                <a:cs typeface="Courier New" panose="02070309020205020404" pitchFamily="49" charset="0"/>
              </a:rPr>
              <a:t>姓名 </a:t>
            </a:r>
            <a:r>
              <a:rPr lang="en-US" sz="1400">
                <a:solidFill>
                  <a:schemeClr val="tx2">
                    <a:lumMod val="50000"/>
                  </a:schemeClr>
                </a:solidFill>
                <a:latin typeface="Courier New" panose="02070309020205020404" pitchFamily="49" charset="0"/>
                <a:cs typeface="Courier New" panose="02070309020205020404" pitchFamily="49" charset="0"/>
              </a:rPr>
              <a:t>AS node, score AS centrality</a:t>
            </a:r>
          </a:p>
          <a:p>
            <a:r>
              <a:rPr lang="en-US" sz="1400">
                <a:solidFill>
                  <a:schemeClr val="tx2">
                    <a:lumMod val="50000"/>
                  </a:schemeClr>
                </a:solidFill>
                <a:latin typeface="Courier New" panose="02070309020205020404" pitchFamily="49" charset="0"/>
                <a:cs typeface="Courier New" panose="02070309020205020404" pitchFamily="49" charset="0"/>
              </a:rPr>
              <a:t>ORDER BY centrality DESC</a:t>
            </a:r>
          </a:p>
          <a:p>
            <a:r>
              <a:rPr lang="en-US" sz="1400">
                <a:solidFill>
                  <a:schemeClr val="tx2">
                    <a:lumMod val="50000"/>
                  </a:schemeClr>
                </a:solidFill>
                <a:latin typeface="Courier New" panose="02070309020205020404" pitchFamily="49" charset="0"/>
                <a:cs typeface="Courier New" panose="02070309020205020404" pitchFamily="49" charset="0"/>
              </a:rPr>
              <a:t>LIMIT 20;</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
        <p:nvSpPr>
          <p:cNvPr id="15" name="Text Placeholder 7">
            <a:extLst>
              <a:ext uri="{FF2B5EF4-FFF2-40B4-BE49-F238E27FC236}">
                <a16:creationId xmlns="" xmlns:a16="http://schemas.microsoft.com/office/drawing/2014/main" id="{05F377D6-E7AF-4425-B28B-A899FCC9E076}"/>
              </a:ext>
            </a:extLst>
          </p:cNvPr>
          <p:cNvSpPr txBox="1">
            <a:spLocks/>
          </p:cNvSpPr>
          <p:nvPr/>
        </p:nvSpPr>
        <p:spPr>
          <a:xfrm>
            <a:off x="5477826" y="3286925"/>
            <a:ext cx="5764213" cy="526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对自然人节</a:t>
            </a:r>
            <a:r>
              <a:rPr lang="zh-CN" altLang="en-US" sz="1800" dirty="0">
                <a:latin typeface="Microsoft YaHei" panose="020B0503020204020204" pitchFamily="34" charset="-122"/>
                <a:ea typeface="Microsoft YaHei" panose="020B0503020204020204" pitchFamily="34" charset="-122"/>
              </a:rPr>
              <a:t>点的重要性自动排序 </a:t>
            </a:r>
            <a:r>
              <a:rPr lang="en-US" altLang="zh-CN" sz="1800" dirty="0">
                <a:latin typeface="Microsoft YaHei" panose="020B0503020204020204" pitchFamily="34" charset="-122"/>
                <a:ea typeface="Microsoft YaHei" panose="020B0503020204020204" pitchFamily="34" charset="-122"/>
              </a:rPr>
              <a:t>– </a:t>
            </a:r>
            <a:r>
              <a:rPr lang="zh-CN" altLang="en-US" sz="1800">
                <a:latin typeface="Microsoft YaHei" panose="020B0503020204020204" pitchFamily="34" charset="-122"/>
                <a:ea typeface="Microsoft YaHei" panose="020B0503020204020204" pitchFamily="34" charset="-122"/>
              </a:rPr>
              <a:t>基于距离：</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 xmlns:a16="http://schemas.microsoft.com/office/drawing/2014/main" id="{95C25E07-1F47-4AA7-BE39-CA97A7E24BFE}"/>
              </a:ext>
            </a:extLst>
          </p:cNvPr>
          <p:cNvSpPr txBox="1"/>
          <p:nvPr/>
        </p:nvSpPr>
        <p:spPr>
          <a:xfrm>
            <a:off x="5477826" y="3674972"/>
            <a:ext cx="6384038" cy="2893100"/>
          </a:xfrm>
          <a:prstGeom prst="rect">
            <a:avLst/>
          </a:prstGeom>
          <a:noFill/>
          <a:ln>
            <a:solidFill>
              <a:schemeClr val="tx2">
                <a:lumMod val="75000"/>
              </a:schemeClr>
            </a:solidFill>
          </a:ln>
        </p:spPr>
        <p:txBody>
          <a:bodyPr wrap="square" rtlCol="0">
            <a:spAutoFit/>
          </a:bodyPr>
          <a:lstStyle/>
          <a:p>
            <a:r>
              <a:rPr lang="en-US" altLang="zh-CN" sz="1400" dirty="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使用紧密中心性过</a:t>
            </a:r>
            <a:r>
              <a:rPr lang="zh-CN" altLang="en-US" sz="1400" dirty="0">
                <a:solidFill>
                  <a:schemeClr val="tx2">
                    <a:lumMod val="50000"/>
                  </a:schemeClr>
                </a:solidFill>
                <a:latin typeface="Courier New" panose="02070309020205020404" pitchFamily="49" charset="0"/>
                <a:cs typeface="Courier New" panose="02070309020205020404" pitchFamily="49" charset="0"/>
              </a:rPr>
              <a:t>程</a:t>
            </a:r>
            <a:r>
              <a:rPr lang="zh-CN" altLang="en-US" sz="1400">
                <a:solidFill>
                  <a:schemeClr val="tx2">
                    <a:lumMod val="50000"/>
                  </a:schemeClr>
                </a:solidFill>
                <a:latin typeface="Courier New" panose="02070309020205020404" pitchFamily="49" charset="0"/>
                <a:cs typeface="Courier New" panose="02070309020205020404" pitchFamily="49" charset="0"/>
              </a:rPr>
              <a:t>计算节</a:t>
            </a:r>
            <a:r>
              <a:rPr lang="zh-CN" altLang="en-US" sz="1400" dirty="0">
                <a:solidFill>
                  <a:schemeClr val="tx2">
                    <a:lumMod val="50000"/>
                  </a:schemeClr>
                </a:solidFill>
                <a:latin typeface="Courier New" panose="02070309020205020404" pitchFamily="49" charset="0"/>
                <a:cs typeface="Courier New" panose="02070309020205020404" pitchFamily="49" charset="0"/>
              </a:rPr>
              <a:t>点的重要性</a:t>
            </a:r>
            <a:endParaRPr lang="en-AU" altLang="zh-CN" sz="1400" dirty="0">
              <a:solidFill>
                <a:schemeClr val="tx2">
                  <a:lumMod val="50000"/>
                </a:schemeClr>
              </a:solidFill>
              <a:latin typeface="Courier New" panose="02070309020205020404" pitchFamily="49" charset="0"/>
              <a:cs typeface="Courier New" panose="02070309020205020404" pitchFamily="49" charset="0"/>
            </a:endParaRPr>
          </a:p>
          <a:p>
            <a:r>
              <a:rPr lang="en-AU" altLang="zh-CN" sz="1400">
                <a:solidFill>
                  <a:schemeClr val="tx2">
                    <a:lumMod val="50000"/>
                  </a:schemeClr>
                </a:solidFill>
                <a:latin typeface="Courier New" panose="02070309020205020404" pitchFamily="49" charset="0"/>
                <a:cs typeface="Courier New" panose="02070309020205020404" pitchFamily="49" charset="0"/>
              </a:rPr>
              <a:t>CALL algo.closeness.stream(</a:t>
            </a:r>
          </a:p>
          <a:p>
            <a:r>
              <a:rPr lang="en-AU" altLang="zh-CN" sz="1400">
                <a:solidFill>
                  <a:schemeClr val="tx2">
                    <a:lumMod val="50000"/>
                  </a:schemeClr>
                </a:solidFill>
                <a:latin typeface="Courier New" panose="02070309020205020404" pitchFamily="49" charset="0"/>
                <a:cs typeface="Courier New" panose="02070309020205020404" pitchFamily="49" charset="0"/>
              </a:rPr>
              <a:t>  'MATCH (n:</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a:t>
            </a:r>
            <a:r>
              <a:rPr lang="en-AU" altLang="zh-CN" sz="1400">
                <a:solidFill>
                  <a:schemeClr val="tx2">
                    <a:lumMod val="50000"/>
                  </a:schemeClr>
                </a:solidFill>
                <a:latin typeface="Courier New" panose="02070309020205020404" pitchFamily="49" charset="0"/>
                <a:cs typeface="Courier New" panose="02070309020205020404" pitchFamily="49" charset="0"/>
              </a:rPr>
              <a:t>partition:68}) RETURN id(n) AS id',</a:t>
            </a:r>
          </a:p>
          <a:p>
            <a:r>
              <a:rPr lang="en-AU" altLang="zh-CN" sz="1400">
                <a:solidFill>
                  <a:schemeClr val="tx2">
                    <a:lumMod val="50000"/>
                  </a:schemeClr>
                </a:solidFill>
                <a:latin typeface="Courier New" panose="02070309020205020404" pitchFamily="49" charset="0"/>
                <a:cs typeface="Courier New" panose="02070309020205020404" pitchFamily="49" charset="0"/>
              </a:rPr>
              <a:t>  'MATCH (n1:</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a:t>
            </a:r>
            <a:r>
              <a:rPr lang="en-AU" altLang="zh-CN" sz="1400">
                <a:solidFill>
                  <a:schemeClr val="tx2">
                    <a:lumMod val="50000"/>
                  </a:schemeClr>
                </a:solidFill>
                <a:latin typeface="Courier New" panose="02070309020205020404" pitchFamily="49" charset="0"/>
                <a:cs typeface="Courier New" panose="02070309020205020404" pitchFamily="49" charset="0"/>
              </a:rPr>
              <a:t>partition:68}) -[f:LINKS]- (n2:</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en-AU" altLang="zh-CN" sz="1400">
                <a:solidFill>
                  <a:schemeClr val="tx2">
                    <a:lumMod val="50000"/>
                  </a:schemeClr>
                </a:solidFill>
                <a:latin typeface="Courier New" panose="02070309020205020404" pitchFamily="49" charset="0"/>
                <a:cs typeface="Courier New" panose="02070309020205020404" pitchFamily="49" charset="0"/>
              </a:rPr>
              <a:t>RETURN id(n1) as source, id(n2) as target, 1 as weight',</a:t>
            </a:r>
          </a:p>
          <a:p>
            <a:r>
              <a:rPr lang="en-AU" altLang="zh-CN" sz="1400">
                <a:solidFill>
                  <a:schemeClr val="tx2">
                    <a:lumMod val="50000"/>
                  </a:schemeClr>
                </a:solidFill>
                <a:latin typeface="Courier New" panose="02070309020205020404" pitchFamily="49" charset="0"/>
                <a:cs typeface="Courier New" panose="02070309020205020404" pitchFamily="49" charset="0"/>
              </a:rPr>
              <a:t>  { graph:'cypher',write:true,</a:t>
            </a:r>
            <a:br>
              <a:rPr lang="en-AU" altLang="zh-CN" sz="1400">
                <a:solidFill>
                  <a:schemeClr val="tx2">
                    <a:lumMod val="50000"/>
                  </a:schemeClr>
                </a:solidFill>
                <a:latin typeface="Courier New" panose="02070309020205020404" pitchFamily="49" charset="0"/>
                <a:cs typeface="Courier New" panose="02070309020205020404" pitchFamily="49" charset="0"/>
              </a:rPr>
            </a:br>
            <a:r>
              <a:rPr lang="en-AU" altLang="zh-CN" sz="1400">
                <a:solidFill>
                  <a:schemeClr val="tx2">
                    <a:lumMod val="50000"/>
                  </a:schemeClr>
                </a:solidFill>
                <a:latin typeface="Courier New" panose="02070309020205020404" pitchFamily="49" charset="0"/>
                <a:cs typeface="Courier New" panose="02070309020205020404" pitchFamily="49" charset="0"/>
              </a:rPr>
              <a:t>    writeProperty:'lvPartition’, </a:t>
            </a:r>
            <a:br>
              <a:rPr lang="en-AU" altLang="zh-CN" sz="1400">
                <a:solidFill>
                  <a:schemeClr val="tx2">
                    <a:lumMod val="50000"/>
                  </a:schemeClr>
                </a:solidFill>
                <a:latin typeface="Courier New" panose="02070309020205020404" pitchFamily="49" charset="0"/>
                <a:cs typeface="Courier New" panose="02070309020205020404" pitchFamily="49" charset="0"/>
              </a:rPr>
            </a:br>
            <a:r>
              <a:rPr lang="en-AU" altLang="zh-CN" sz="1400">
                <a:solidFill>
                  <a:schemeClr val="tx2">
                    <a:lumMod val="50000"/>
                  </a:schemeClr>
                </a:solidFill>
                <a:latin typeface="Courier New" panose="02070309020205020404" pitchFamily="49" charset="0"/>
                <a:cs typeface="Courier New" panose="02070309020205020404" pitchFamily="49" charset="0"/>
              </a:rPr>
              <a:t>    diretion:'both’</a:t>
            </a:r>
            <a:br>
              <a:rPr lang="en-AU" altLang="zh-CN" sz="1400">
                <a:solidFill>
                  <a:schemeClr val="tx2">
                    <a:lumMod val="50000"/>
                  </a:schemeClr>
                </a:solidFill>
                <a:latin typeface="Courier New" panose="02070309020205020404" pitchFamily="49" charset="0"/>
                <a:cs typeface="Courier New" panose="02070309020205020404" pitchFamily="49" charset="0"/>
              </a:rPr>
            </a:br>
            <a:r>
              <a:rPr lang="en-AU" altLang="zh-CN" sz="1400">
                <a:solidFill>
                  <a:schemeClr val="tx2">
                    <a:lumMod val="50000"/>
                  </a:schemeClr>
                </a:solidFill>
                <a:latin typeface="Courier New" panose="02070309020205020404" pitchFamily="49" charset="0"/>
                <a:cs typeface="Courier New" panose="02070309020205020404" pitchFamily="49" charset="0"/>
              </a:rPr>
              <a:t>  }</a:t>
            </a:r>
          </a:p>
          <a:p>
            <a:r>
              <a:rPr lang="en-AU" altLang="zh-CN" sz="1400">
                <a:solidFill>
                  <a:schemeClr val="tx2">
                    <a:lumMod val="50000"/>
                  </a:schemeClr>
                </a:solidFill>
                <a:latin typeface="Courier New" panose="02070309020205020404" pitchFamily="49" charset="0"/>
                <a:cs typeface="Courier New" panose="02070309020205020404" pitchFamily="49" charset="0"/>
              </a:rPr>
              <a:t>) YIELD nodeId, centrality</a:t>
            </a:r>
          </a:p>
          <a:p>
            <a:r>
              <a:rPr lang="en-AU" altLang="zh-CN" sz="1400">
                <a:solidFill>
                  <a:schemeClr val="tx2">
                    <a:lumMod val="50000"/>
                  </a:schemeClr>
                </a:solidFill>
                <a:latin typeface="Courier New" panose="02070309020205020404" pitchFamily="49" charset="0"/>
                <a:cs typeface="Courier New" panose="02070309020205020404" pitchFamily="49" charset="0"/>
              </a:rPr>
              <a:t>RETURN algo.asNode(nodeId).</a:t>
            </a:r>
            <a:r>
              <a:rPr lang="zh-CN" altLang="en-US" sz="1400">
                <a:solidFill>
                  <a:schemeClr val="tx2">
                    <a:lumMod val="50000"/>
                  </a:schemeClr>
                </a:solidFill>
                <a:latin typeface="Courier New" panose="02070309020205020404" pitchFamily="49" charset="0"/>
                <a:cs typeface="Courier New" panose="02070309020205020404" pitchFamily="49" charset="0"/>
              </a:rPr>
              <a:t>姓名 </a:t>
            </a:r>
            <a:r>
              <a:rPr lang="en-AU" altLang="zh-CN" sz="1400">
                <a:solidFill>
                  <a:schemeClr val="tx2">
                    <a:lumMod val="50000"/>
                  </a:schemeClr>
                </a:solidFill>
                <a:latin typeface="Courier New" panose="02070309020205020404" pitchFamily="49" charset="0"/>
                <a:cs typeface="Courier New" panose="02070309020205020404" pitchFamily="49" charset="0"/>
              </a:rPr>
              <a:t>AS node, centrality</a:t>
            </a:r>
          </a:p>
          <a:p>
            <a:r>
              <a:rPr lang="en-AU" altLang="zh-CN" sz="1400">
                <a:solidFill>
                  <a:schemeClr val="tx2">
                    <a:lumMod val="50000"/>
                  </a:schemeClr>
                </a:solidFill>
                <a:latin typeface="Courier New" panose="02070309020205020404" pitchFamily="49" charset="0"/>
                <a:cs typeface="Courier New" panose="02070309020205020404" pitchFamily="49" charset="0"/>
              </a:rPr>
              <a:t>ORDER BY centrality DESC</a:t>
            </a:r>
          </a:p>
          <a:p>
            <a:r>
              <a:rPr lang="en-AU" altLang="zh-CN" sz="1400">
                <a:solidFill>
                  <a:schemeClr val="tx2">
                    <a:lumMod val="50000"/>
                  </a:schemeClr>
                </a:solidFill>
                <a:latin typeface="Courier New" panose="02070309020205020404" pitchFamily="49" charset="0"/>
                <a:cs typeface="Courier New" panose="02070309020205020404" pitchFamily="49" charset="0"/>
              </a:rPr>
              <a:t>LIMIT 20;</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174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15" grpId="0"/>
      <p:bldP spid="2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a:t>5 – </a:t>
            </a:r>
            <a:r>
              <a:rPr lang="zh-CN" altLang="en-US"/>
              <a:t>人物重要性分析</a:t>
            </a:r>
            <a:r>
              <a:rPr lang="en-AU" altLang="zh-CN"/>
              <a:t>(</a:t>
            </a:r>
            <a:r>
              <a:rPr lang="zh-CN" altLang="en-US"/>
              <a:t>续</a:t>
            </a:r>
            <a:r>
              <a:rPr lang="en-AU" altLang="zh-CN"/>
              <a:t>)</a:t>
            </a:r>
            <a:endParaRPr lang="ru-RU"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分析人物在网路中的重要性</a:t>
            </a:r>
            <a:endParaRPr lang="en-AU" altLang="zh-CN" sz="200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基于节点的度</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基于人物到其他人物的距离</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基于人物及其邻居的重要性</a:t>
            </a:r>
            <a:endParaRPr lang="en-AU" altLang="zh-CN" b="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1100" b="0">
              <a:latin typeface="Microsoft YaHei" panose="020B0503020204020204" pitchFamily="34" charset="-122"/>
              <a:ea typeface="Microsoft YaHei" panose="020B0503020204020204" pitchFamily="34" charset="-122"/>
            </a:endParaRPr>
          </a:p>
          <a:p>
            <a:endParaRPr lang="ru-RU" sz="1000"/>
          </a:p>
          <a:p>
            <a:endParaRPr lang="ru-RU" sz="1200" dirty="0"/>
          </a:p>
        </p:txBody>
      </p:sp>
      <p:sp>
        <p:nvSpPr>
          <p:cNvPr id="18" name="Text Placeholder 7">
            <a:extLst>
              <a:ext uri="{FF2B5EF4-FFF2-40B4-BE49-F238E27FC236}">
                <a16:creationId xmlns="" xmlns:a16="http://schemas.microsoft.com/office/drawing/2014/main" id="{D2A228E4-2A37-4D8C-85C3-D404EED047A7}"/>
              </a:ext>
            </a:extLst>
          </p:cNvPr>
          <p:cNvSpPr txBox="1">
            <a:spLocks/>
          </p:cNvSpPr>
          <p:nvPr/>
        </p:nvSpPr>
        <p:spPr>
          <a:xfrm>
            <a:off x="5477826" y="679450"/>
            <a:ext cx="5764213" cy="526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对自然人节</a:t>
            </a:r>
            <a:r>
              <a:rPr lang="zh-CN" altLang="en-US" sz="1800" dirty="0">
                <a:latin typeface="Microsoft YaHei" panose="020B0503020204020204" pitchFamily="34" charset="-122"/>
                <a:ea typeface="Microsoft YaHei" panose="020B0503020204020204" pitchFamily="34" charset="-122"/>
              </a:rPr>
              <a:t>点的重要性自动排序 </a:t>
            </a:r>
            <a:r>
              <a:rPr lang="en-US" altLang="zh-CN" sz="1800" dirty="0">
                <a:latin typeface="Microsoft YaHei" panose="020B0503020204020204" pitchFamily="34" charset="-122"/>
                <a:ea typeface="Microsoft YaHei" panose="020B0503020204020204" pitchFamily="34" charset="-122"/>
              </a:rPr>
              <a:t>– </a:t>
            </a:r>
            <a:r>
              <a:rPr lang="zh-CN" altLang="en-US" sz="1800">
                <a:latin typeface="Microsoft YaHei" panose="020B0503020204020204" pitchFamily="34" charset="-122"/>
                <a:ea typeface="Microsoft YaHei" panose="020B0503020204020204" pitchFamily="34" charset="-122"/>
              </a:rPr>
              <a:t>基于路径：</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 xmlns:a16="http://schemas.microsoft.com/office/drawing/2014/main" id="{60663FEF-2352-4DCD-8BD8-B95D35583B14}"/>
              </a:ext>
            </a:extLst>
          </p:cNvPr>
          <p:cNvSpPr txBox="1"/>
          <p:nvPr/>
        </p:nvSpPr>
        <p:spPr>
          <a:xfrm>
            <a:off x="5477826" y="1015360"/>
            <a:ext cx="6384038" cy="2292935"/>
          </a:xfrm>
          <a:prstGeom prst="rect">
            <a:avLst/>
          </a:prstGeom>
          <a:noFill/>
          <a:ln>
            <a:solidFill>
              <a:schemeClr val="tx2">
                <a:lumMod val="75000"/>
              </a:schemeClr>
            </a:solidFill>
          </a:ln>
        </p:spPr>
        <p:txBody>
          <a:bodyPr wrap="square" rtlCol="0">
            <a:spAutoFit/>
          </a:bodyPr>
          <a:lstStyle/>
          <a:p>
            <a:r>
              <a:rPr lang="en-US" altLang="zh-CN" sz="1300" dirty="0">
                <a:solidFill>
                  <a:schemeClr val="tx2">
                    <a:lumMod val="50000"/>
                  </a:schemeClr>
                </a:solidFill>
                <a:latin typeface="Courier New" panose="02070309020205020404" pitchFamily="49" charset="0"/>
                <a:cs typeface="Courier New" panose="02070309020205020404" pitchFamily="49" charset="0"/>
              </a:rPr>
              <a:t>// </a:t>
            </a:r>
            <a:r>
              <a:rPr lang="zh-CN" altLang="en-US" sz="1300">
                <a:solidFill>
                  <a:schemeClr val="tx2">
                    <a:lumMod val="50000"/>
                  </a:schemeClr>
                </a:solidFill>
                <a:latin typeface="Courier New" panose="02070309020205020404" pitchFamily="49" charset="0"/>
                <a:cs typeface="Courier New" panose="02070309020205020404" pitchFamily="49" charset="0"/>
              </a:rPr>
              <a:t>使用紧密中心性过程计算节</a:t>
            </a:r>
            <a:r>
              <a:rPr lang="zh-CN" altLang="en-US" sz="1300" dirty="0">
                <a:solidFill>
                  <a:schemeClr val="tx2">
                    <a:lumMod val="50000"/>
                  </a:schemeClr>
                </a:solidFill>
                <a:latin typeface="Courier New" panose="02070309020205020404" pitchFamily="49" charset="0"/>
                <a:cs typeface="Courier New" panose="02070309020205020404" pitchFamily="49" charset="0"/>
              </a:rPr>
              <a:t>点的重要性</a:t>
            </a:r>
            <a:endParaRPr lang="en-AU" altLang="zh-CN" sz="1300" dirty="0">
              <a:solidFill>
                <a:schemeClr val="tx2">
                  <a:lumMod val="50000"/>
                </a:schemeClr>
              </a:solidFill>
              <a:latin typeface="Courier New" panose="02070309020205020404" pitchFamily="49" charset="0"/>
              <a:cs typeface="Courier New" panose="02070309020205020404" pitchFamily="49" charset="0"/>
            </a:endParaRPr>
          </a:p>
          <a:p>
            <a:r>
              <a:rPr lang="en-US" sz="1300">
                <a:solidFill>
                  <a:schemeClr val="tx2">
                    <a:lumMod val="50000"/>
                  </a:schemeClr>
                </a:solidFill>
                <a:latin typeface="Courier New" panose="02070309020205020404" pitchFamily="49" charset="0"/>
                <a:cs typeface="Courier New" panose="02070309020205020404" pitchFamily="49" charset="0"/>
              </a:rPr>
              <a:t>CALL algo.</a:t>
            </a:r>
            <a:r>
              <a:rPr lang="en-US" sz="1300" b="1">
                <a:solidFill>
                  <a:srgbClr val="00B050"/>
                </a:solidFill>
                <a:latin typeface="Courier New" panose="02070309020205020404" pitchFamily="49" charset="0"/>
                <a:cs typeface="Courier New" panose="02070309020205020404" pitchFamily="49" charset="0"/>
              </a:rPr>
              <a:t>betweenness</a:t>
            </a:r>
            <a:r>
              <a:rPr lang="en-US" sz="1300">
                <a:solidFill>
                  <a:schemeClr val="tx2">
                    <a:lumMod val="50000"/>
                  </a:schemeClr>
                </a:solidFill>
                <a:latin typeface="Courier New" panose="02070309020205020404" pitchFamily="49" charset="0"/>
                <a:cs typeface="Courier New" panose="02070309020205020404" pitchFamily="49" charset="0"/>
              </a:rPr>
              <a:t>.stream(</a:t>
            </a:r>
          </a:p>
          <a:p>
            <a:r>
              <a:rPr lang="en-US" sz="1300">
                <a:solidFill>
                  <a:schemeClr val="tx2">
                    <a:lumMod val="50000"/>
                  </a:schemeClr>
                </a:solidFill>
                <a:latin typeface="Courier New" panose="02070309020205020404" pitchFamily="49" charset="0"/>
                <a:cs typeface="Courier New" panose="02070309020205020404" pitchFamily="49" charset="0"/>
              </a:rPr>
              <a:t>  'MATCH (n:</a:t>
            </a:r>
            <a:r>
              <a:rPr lang="zh-CN" altLang="en-US" sz="1300">
                <a:solidFill>
                  <a:schemeClr val="tx2">
                    <a:lumMod val="50000"/>
                  </a:schemeClr>
                </a:solidFill>
                <a:latin typeface="Courier New" panose="02070309020205020404" pitchFamily="49" charset="0"/>
                <a:cs typeface="Courier New" panose="02070309020205020404" pitchFamily="49" charset="0"/>
              </a:rPr>
              <a:t>自然人</a:t>
            </a:r>
            <a:r>
              <a:rPr lang="en-US" altLang="zh-CN" sz="1300">
                <a:solidFill>
                  <a:schemeClr val="tx2">
                    <a:lumMod val="50000"/>
                  </a:schemeClr>
                </a:solidFill>
                <a:latin typeface="Courier New" panose="02070309020205020404" pitchFamily="49" charset="0"/>
                <a:cs typeface="Courier New" panose="02070309020205020404" pitchFamily="49" charset="0"/>
              </a:rPr>
              <a:t>{</a:t>
            </a:r>
            <a:r>
              <a:rPr lang="en-US" sz="1300">
                <a:solidFill>
                  <a:schemeClr val="tx2">
                    <a:lumMod val="50000"/>
                  </a:schemeClr>
                </a:solidFill>
                <a:latin typeface="Courier New" panose="02070309020205020404" pitchFamily="49" charset="0"/>
                <a:cs typeface="Courier New" panose="02070309020205020404" pitchFamily="49" charset="0"/>
              </a:rPr>
              <a:t>partition:68}) RETURN id(n) AS id',</a:t>
            </a:r>
          </a:p>
          <a:p>
            <a:r>
              <a:rPr lang="en-US" sz="1300">
                <a:solidFill>
                  <a:schemeClr val="tx2">
                    <a:lumMod val="50000"/>
                  </a:schemeClr>
                </a:solidFill>
                <a:latin typeface="Courier New" panose="02070309020205020404" pitchFamily="49" charset="0"/>
                <a:cs typeface="Courier New" panose="02070309020205020404" pitchFamily="49" charset="0"/>
              </a:rPr>
              <a:t>  'MATCH (n1:</a:t>
            </a:r>
            <a:r>
              <a:rPr lang="zh-CN" altLang="en-US" sz="1300">
                <a:solidFill>
                  <a:schemeClr val="tx2">
                    <a:lumMod val="50000"/>
                  </a:schemeClr>
                </a:solidFill>
                <a:latin typeface="Courier New" panose="02070309020205020404" pitchFamily="49" charset="0"/>
                <a:cs typeface="Courier New" panose="02070309020205020404" pitchFamily="49" charset="0"/>
              </a:rPr>
              <a:t>自然人</a:t>
            </a:r>
            <a:r>
              <a:rPr lang="en-US" altLang="zh-CN" sz="1300">
                <a:solidFill>
                  <a:schemeClr val="tx2">
                    <a:lumMod val="50000"/>
                  </a:schemeClr>
                </a:solidFill>
                <a:latin typeface="Courier New" panose="02070309020205020404" pitchFamily="49" charset="0"/>
                <a:cs typeface="Courier New" panose="02070309020205020404" pitchFamily="49" charset="0"/>
              </a:rPr>
              <a:t>{</a:t>
            </a:r>
            <a:r>
              <a:rPr lang="en-US" sz="1300">
                <a:solidFill>
                  <a:schemeClr val="tx2">
                    <a:lumMod val="50000"/>
                  </a:schemeClr>
                </a:solidFill>
                <a:latin typeface="Courier New" panose="02070309020205020404" pitchFamily="49" charset="0"/>
                <a:cs typeface="Courier New" panose="02070309020205020404" pitchFamily="49" charset="0"/>
              </a:rPr>
              <a:t>partition:68}) -[f:LINKS]- (n2:</a:t>
            </a:r>
            <a:r>
              <a:rPr lang="zh-CN" altLang="en-US" sz="1300">
                <a:solidFill>
                  <a:schemeClr val="tx2">
                    <a:lumMod val="50000"/>
                  </a:schemeClr>
                </a:solidFill>
                <a:latin typeface="Courier New" panose="02070309020205020404" pitchFamily="49" charset="0"/>
                <a:cs typeface="Courier New" panose="02070309020205020404" pitchFamily="49" charset="0"/>
              </a:rPr>
              <a:t>自然人</a:t>
            </a:r>
            <a:r>
              <a:rPr lang="en-US" altLang="zh-CN" sz="1300">
                <a:solidFill>
                  <a:schemeClr val="tx2">
                    <a:lumMod val="50000"/>
                  </a:schemeClr>
                </a:solidFill>
                <a:latin typeface="Courier New" panose="02070309020205020404" pitchFamily="49" charset="0"/>
                <a:cs typeface="Courier New" panose="02070309020205020404" pitchFamily="49" charset="0"/>
              </a:rPr>
              <a:t>) </a:t>
            </a:r>
            <a:r>
              <a:rPr lang="en-US" sz="1300">
                <a:solidFill>
                  <a:schemeClr val="tx2">
                    <a:lumMod val="50000"/>
                  </a:schemeClr>
                </a:solidFill>
                <a:latin typeface="Courier New" panose="02070309020205020404" pitchFamily="49" charset="0"/>
                <a:cs typeface="Courier New" panose="02070309020205020404" pitchFamily="49" charset="0"/>
              </a:rPr>
              <a:t>RETURN id(n1) as source, id(n2) as target, 1 as weight',</a:t>
            </a:r>
          </a:p>
          <a:p>
            <a:r>
              <a:rPr lang="en-US" sz="1300">
                <a:solidFill>
                  <a:schemeClr val="tx2">
                    <a:lumMod val="50000"/>
                  </a:schemeClr>
                </a:solidFill>
                <a:latin typeface="Courier New" panose="02070309020205020404" pitchFamily="49" charset="0"/>
                <a:cs typeface="Courier New" panose="02070309020205020404" pitchFamily="49" charset="0"/>
              </a:rPr>
              <a:t>  {graph:'cypher',write:true,writeProperty:'lvPartition', diretion:'both'}</a:t>
            </a:r>
          </a:p>
          <a:p>
            <a:r>
              <a:rPr lang="en-US" sz="1300">
                <a:solidFill>
                  <a:schemeClr val="tx2">
                    <a:lumMod val="50000"/>
                  </a:schemeClr>
                </a:solidFill>
                <a:latin typeface="Courier New" panose="02070309020205020404" pitchFamily="49" charset="0"/>
                <a:cs typeface="Courier New" panose="02070309020205020404" pitchFamily="49" charset="0"/>
              </a:rPr>
              <a:t>) YIELD nodeId, centrality</a:t>
            </a:r>
          </a:p>
          <a:p>
            <a:r>
              <a:rPr lang="en-US" sz="1300">
                <a:solidFill>
                  <a:schemeClr val="tx2">
                    <a:lumMod val="50000"/>
                  </a:schemeClr>
                </a:solidFill>
                <a:latin typeface="Courier New" panose="02070309020205020404" pitchFamily="49" charset="0"/>
                <a:cs typeface="Courier New" panose="02070309020205020404" pitchFamily="49" charset="0"/>
              </a:rPr>
              <a:t>RETURN algo.asNode(nodeId).</a:t>
            </a:r>
            <a:r>
              <a:rPr lang="zh-CN" altLang="en-US" sz="1300">
                <a:solidFill>
                  <a:schemeClr val="tx2">
                    <a:lumMod val="50000"/>
                  </a:schemeClr>
                </a:solidFill>
                <a:latin typeface="Courier New" panose="02070309020205020404" pitchFamily="49" charset="0"/>
                <a:cs typeface="Courier New" panose="02070309020205020404" pitchFamily="49" charset="0"/>
              </a:rPr>
              <a:t>姓名 </a:t>
            </a:r>
            <a:r>
              <a:rPr lang="en-US" sz="1300">
                <a:solidFill>
                  <a:schemeClr val="tx2">
                    <a:lumMod val="50000"/>
                  </a:schemeClr>
                </a:solidFill>
                <a:latin typeface="Courier New" panose="02070309020205020404" pitchFamily="49" charset="0"/>
                <a:cs typeface="Courier New" panose="02070309020205020404" pitchFamily="49" charset="0"/>
              </a:rPr>
              <a:t>AS node, centrality</a:t>
            </a:r>
          </a:p>
          <a:p>
            <a:r>
              <a:rPr lang="en-US" sz="1300">
                <a:solidFill>
                  <a:schemeClr val="tx2">
                    <a:lumMod val="50000"/>
                  </a:schemeClr>
                </a:solidFill>
                <a:latin typeface="Courier New" panose="02070309020205020404" pitchFamily="49" charset="0"/>
                <a:cs typeface="Courier New" panose="02070309020205020404" pitchFamily="49" charset="0"/>
              </a:rPr>
              <a:t>ORDER BY centrality DESC</a:t>
            </a:r>
          </a:p>
          <a:p>
            <a:r>
              <a:rPr lang="en-US" sz="1300">
                <a:solidFill>
                  <a:schemeClr val="tx2">
                    <a:lumMod val="50000"/>
                  </a:schemeClr>
                </a:solidFill>
                <a:latin typeface="Courier New" panose="02070309020205020404" pitchFamily="49" charset="0"/>
                <a:cs typeface="Courier New" panose="02070309020205020404" pitchFamily="49" charset="0"/>
              </a:rPr>
              <a:t>LIMIT 20;</a:t>
            </a:r>
            <a:endParaRPr lang="en-US" sz="1300" dirty="0">
              <a:solidFill>
                <a:schemeClr val="tx2">
                  <a:lumMod val="50000"/>
                </a:schemeClr>
              </a:solidFill>
              <a:latin typeface="Courier New" panose="02070309020205020404" pitchFamily="49" charset="0"/>
              <a:cs typeface="Courier New" panose="02070309020205020404" pitchFamily="49" charset="0"/>
            </a:endParaRPr>
          </a:p>
        </p:txBody>
      </p:sp>
      <p:sp>
        <p:nvSpPr>
          <p:cNvPr id="16" name="Text Placeholder 7">
            <a:extLst>
              <a:ext uri="{FF2B5EF4-FFF2-40B4-BE49-F238E27FC236}">
                <a16:creationId xmlns="" xmlns:a16="http://schemas.microsoft.com/office/drawing/2014/main" id="{BEB30C5B-DF75-45F1-B818-BDA8D3D741EB}"/>
              </a:ext>
            </a:extLst>
          </p:cNvPr>
          <p:cNvSpPr txBox="1">
            <a:spLocks/>
          </p:cNvSpPr>
          <p:nvPr/>
        </p:nvSpPr>
        <p:spPr>
          <a:xfrm>
            <a:off x="5477826" y="3521413"/>
            <a:ext cx="6165534" cy="526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对自然人节</a:t>
            </a:r>
            <a:r>
              <a:rPr lang="zh-CN" altLang="en-US" sz="1800" dirty="0">
                <a:latin typeface="Microsoft YaHei" panose="020B0503020204020204" pitchFamily="34" charset="-122"/>
                <a:ea typeface="Microsoft YaHei" panose="020B0503020204020204" pitchFamily="34" charset="-122"/>
              </a:rPr>
              <a:t>点的重要性自动排序 </a:t>
            </a:r>
            <a:r>
              <a:rPr lang="en-US" altLang="zh-CN" sz="1800" dirty="0">
                <a:latin typeface="Microsoft YaHei" panose="020B0503020204020204" pitchFamily="34" charset="-122"/>
                <a:ea typeface="Microsoft YaHei" panose="020B0503020204020204" pitchFamily="34" charset="-122"/>
              </a:rPr>
              <a:t>– </a:t>
            </a:r>
            <a:r>
              <a:rPr lang="zh-CN" altLang="en-US" sz="1800">
                <a:latin typeface="Microsoft YaHei" panose="020B0503020204020204" pitchFamily="34" charset="-122"/>
                <a:ea typeface="Microsoft YaHei" panose="020B0503020204020204" pitchFamily="34" charset="-122"/>
              </a:rPr>
              <a:t>基于页面排行：</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7" name="TextBox 16">
            <a:extLst>
              <a:ext uri="{FF2B5EF4-FFF2-40B4-BE49-F238E27FC236}">
                <a16:creationId xmlns="" xmlns:a16="http://schemas.microsoft.com/office/drawing/2014/main" id="{3C9288C7-3A66-4738-B2D3-5C7DAB7ED37E}"/>
              </a:ext>
            </a:extLst>
          </p:cNvPr>
          <p:cNvSpPr txBox="1"/>
          <p:nvPr/>
        </p:nvSpPr>
        <p:spPr>
          <a:xfrm>
            <a:off x="5477826" y="3838974"/>
            <a:ext cx="6384038" cy="2693045"/>
          </a:xfrm>
          <a:prstGeom prst="rect">
            <a:avLst/>
          </a:prstGeom>
          <a:noFill/>
          <a:ln>
            <a:solidFill>
              <a:schemeClr val="tx2">
                <a:lumMod val="75000"/>
              </a:schemeClr>
            </a:solidFill>
          </a:ln>
        </p:spPr>
        <p:txBody>
          <a:bodyPr wrap="square" rtlCol="0">
            <a:spAutoFit/>
          </a:bodyPr>
          <a:lstStyle/>
          <a:p>
            <a:r>
              <a:rPr lang="en-US" altLang="zh-CN" sz="1300" dirty="0">
                <a:solidFill>
                  <a:schemeClr val="tx2">
                    <a:lumMod val="50000"/>
                  </a:schemeClr>
                </a:solidFill>
                <a:latin typeface="Courier New" panose="02070309020205020404" pitchFamily="49" charset="0"/>
                <a:cs typeface="Courier New" panose="02070309020205020404" pitchFamily="49" charset="0"/>
              </a:rPr>
              <a:t>// </a:t>
            </a:r>
            <a:r>
              <a:rPr lang="zh-CN" altLang="en-US" sz="1300" dirty="0">
                <a:solidFill>
                  <a:schemeClr val="tx2">
                    <a:lumMod val="50000"/>
                  </a:schemeClr>
                </a:solidFill>
                <a:latin typeface="Courier New" panose="02070309020205020404" pitchFamily="49" charset="0"/>
                <a:cs typeface="Courier New" panose="02070309020205020404" pitchFamily="49" charset="0"/>
              </a:rPr>
              <a:t>使用页面排行过程</a:t>
            </a:r>
            <a:r>
              <a:rPr lang="zh-CN" altLang="en-US" sz="1300">
                <a:solidFill>
                  <a:schemeClr val="tx2">
                    <a:lumMod val="50000"/>
                  </a:schemeClr>
                </a:solidFill>
                <a:latin typeface="Courier New" panose="02070309020205020404" pitchFamily="49" charset="0"/>
                <a:cs typeface="Courier New" panose="02070309020205020404" pitchFamily="49" charset="0"/>
              </a:rPr>
              <a:t>计算节</a:t>
            </a:r>
            <a:r>
              <a:rPr lang="zh-CN" altLang="en-US" sz="1300" dirty="0">
                <a:solidFill>
                  <a:schemeClr val="tx2">
                    <a:lumMod val="50000"/>
                  </a:schemeClr>
                </a:solidFill>
                <a:latin typeface="Courier New" panose="02070309020205020404" pitchFamily="49" charset="0"/>
                <a:cs typeface="Courier New" panose="02070309020205020404" pitchFamily="49" charset="0"/>
              </a:rPr>
              <a:t>点的重要性</a:t>
            </a:r>
            <a:endParaRPr lang="en-AU" altLang="zh-CN" sz="1300" dirty="0">
              <a:solidFill>
                <a:schemeClr val="tx2">
                  <a:lumMod val="50000"/>
                </a:schemeClr>
              </a:solidFill>
              <a:latin typeface="Courier New" panose="02070309020205020404" pitchFamily="49" charset="0"/>
              <a:cs typeface="Courier New" panose="02070309020205020404" pitchFamily="49" charset="0"/>
            </a:endParaRPr>
          </a:p>
          <a:p>
            <a:r>
              <a:rPr lang="en-AU" altLang="zh-CN" sz="1300">
                <a:solidFill>
                  <a:schemeClr val="tx2">
                    <a:lumMod val="50000"/>
                  </a:schemeClr>
                </a:solidFill>
                <a:latin typeface="Courier New" panose="02070309020205020404" pitchFamily="49" charset="0"/>
                <a:cs typeface="Courier New" panose="02070309020205020404" pitchFamily="49" charset="0"/>
              </a:rPr>
              <a:t>CALL algo.</a:t>
            </a:r>
            <a:r>
              <a:rPr lang="en-AU" altLang="zh-CN" sz="1300" b="1">
                <a:solidFill>
                  <a:srgbClr val="00B050"/>
                </a:solidFill>
                <a:latin typeface="Courier New" panose="02070309020205020404" pitchFamily="49" charset="0"/>
                <a:cs typeface="Courier New" panose="02070309020205020404" pitchFamily="49" charset="0"/>
              </a:rPr>
              <a:t>pageRank</a:t>
            </a:r>
            <a:r>
              <a:rPr lang="en-AU" altLang="zh-CN" sz="1300">
                <a:solidFill>
                  <a:schemeClr val="tx2">
                    <a:lumMod val="50000"/>
                  </a:schemeClr>
                </a:solidFill>
                <a:latin typeface="Courier New" panose="02070309020205020404" pitchFamily="49" charset="0"/>
                <a:cs typeface="Courier New" panose="02070309020205020404" pitchFamily="49" charset="0"/>
              </a:rPr>
              <a:t>.stream(</a:t>
            </a:r>
          </a:p>
          <a:p>
            <a:r>
              <a:rPr lang="en-AU" altLang="zh-CN" sz="1300">
                <a:solidFill>
                  <a:schemeClr val="tx2">
                    <a:lumMod val="50000"/>
                  </a:schemeClr>
                </a:solidFill>
                <a:latin typeface="Courier New" panose="02070309020205020404" pitchFamily="49" charset="0"/>
                <a:cs typeface="Courier New" panose="02070309020205020404" pitchFamily="49" charset="0"/>
              </a:rPr>
              <a:t>  'MATCH (n:</a:t>
            </a:r>
            <a:r>
              <a:rPr lang="zh-CN" altLang="en-US" sz="1300">
                <a:solidFill>
                  <a:schemeClr val="tx2">
                    <a:lumMod val="50000"/>
                  </a:schemeClr>
                </a:solidFill>
                <a:latin typeface="Courier New" panose="02070309020205020404" pitchFamily="49" charset="0"/>
                <a:cs typeface="Courier New" panose="02070309020205020404" pitchFamily="49" charset="0"/>
              </a:rPr>
              <a:t>自然人</a:t>
            </a:r>
            <a:r>
              <a:rPr lang="en-US" altLang="zh-CN" sz="1300">
                <a:solidFill>
                  <a:schemeClr val="tx2">
                    <a:lumMod val="50000"/>
                  </a:schemeClr>
                </a:solidFill>
                <a:latin typeface="Courier New" panose="02070309020205020404" pitchFamily="49" charset="0"/>
                <a:cs typeface="Courier New" panose="02070309020205020404" pitchFamily="49" charset="0"/>
              </a:rPr>
              <a:t>{</a:t>
            </a:r>
            <a:r>
              <a:rPr lang="en-AU" altLang="zh-CN" sz="1300">
                <a:solidFill>
                  <a:schemeClr val="tx2">
                    <a:lumMod val="50000"/>
                  </a:schemeClr>
                </a:solidFill>
                <a:latin typeface="Courier New" panose="02070309020205020404" pitchFamily="49" charset="0"/>
                <a:cs typeface="Courier New" panose="02070309020205020404" pitchFamily="49" charset="0"/>
              </a:rPr>
              <a:t>partition:68}) RETURN id(n) AS id',</a:t>
            </a:r>
          </a:p>
          <a:p>
            <a:r>
              <a:rPr lang="en-AU" altLang="zh-CN" sz="1300">
                <a:solidFill>
                  <a:schemeClr val="tx2">
                    <a:lumMod val="50000"/>
                  </a:schemeClr>
                </a:solidFill>
                <a:latin typeface="Courier New" panose="02070309020205020404" pitchFamily="49" charset="0"/>
                <a:cs typeface="Courier New" panose="02070309020205020404" pitchFamily="49" charset="0"/>
              </a:rPr>
              <a:t>  'MATCH (n1:</a:t>
            </a:r>
            <a:r>
              <a:rPr lang="zh-CN" altLang="en-US" sz="1300">
                <a:solidFill>
                  <a:schemeClr val="tx2">
                    <a:lumMod val="50000"/>
                  </a:schemeClr>
                </a:solidFill>
                <a:latin typeface="Courier New" panose="02070309020205020404" pitchFamily="49" charset="0"/>
                <a:cs typeface="Courier New" panose="02070309020205020404" pitchFamily="49" charset="0"/>
              </a:rPr>
              <a:t>自然人</a:t>
            </a:r>
            <a:r>
              <a:rPr lang="en-US" altLang="zh-CN" sz="1300">
                <a:solidFill>
                  <a:schemeClr val="tx2">
                    <a:lumMod val="50000"/>
                  </a:schemeClr>
                </a:solidFill>
                <a:latin typeface="Courier New" panose="02070309020205020404" pitchFamily="49" charset="0"/>
                <a:cs typeface="Courier New" panose="02070309020205020404" pitchFamily="49" charset="0"/>
              </a:rPr>
              <a:t>{</a:t>
            </a:r>
            <a:r>
              <a:rPr lang="en-AU" altLang="zh-CN" sz="1300">
                <a:solidFill>
                  <a:schemeClr val="tx2">
                    <a:lumMod val="50000"/>
                  </a:schemeClr>
                </a:solidFill>
                <a:latin typeface="Courier New" panose="02070309020205020404" pitchFamily="49" charset="0"/>
                <a:cs typeface="Courier New" panose="02070309020205020404" pitchFamily="49" charset="0"/>
              </a:rPr>
              <a:t>partition:68}) -[f:LINKS]- (n2:</a:t>
            </a:r>
            <a:r>
              <a:rPr lang="zh-CN" altLang="en-US" sz="1300">
                <a:solidFill>
                  <a:schemeClr val="tx2">
                    <a:lumMod val="50000"/>
                  </a:schemeClr>
                </a:solidFill>
                <a:latin typeface="Courier New" panose="02070309020205020404" pitchFamily="49" charset="0"/>
                <a:cs typeface="Courier New" panose="02070309020205020404" pitchFamily="49" charset="0"/>
              </a:rPr>
              <a:t>自然人</a:t>
            </a:r>
            <a:r>
              <a:rPr lang="en-US" altLang="zh-CN" sz="1300">
                <a:solidFill>
                  <a:schemeClr val="tx2">
                    <a:lumMod val="50000"/>
                  </a:schemeClr>
                </a:solidFill>
                <a:latin typeface="Courier New" panose="02070309020205020404" pitchFamily="49" charset="0"/>
                <a:cs typeface="Courier New" panose="02070309020205020404" pitchFamily="49" charset="0"/>
              </a:rPr>
              <a:t>) </a:t>
            </a:r>
            <a:r>
              <a:rPr lang="en-AU" altLang="zh-CN" sz="1300">
                <a:solidFill>
                  <a:schemeClr val="tx2">
                    <a:lumMod val="50000"/>
                  </a:schemeClr>
                </a:solidFill>
                <a:latin typeface="Courier New" panose="02070309020205020404" pitchFamily="49" charset="0"/>
                <a:cs typeface="Courier New" panose="02070309020205020404" pitchFamily="49" charset="0"/>
              </a:rPr>
              <a:t>RETURN id(n1) as source, id(n2) as target, 1 as weight',</a:t>
            </a:r>
          </a:p>
          <a:p>
            <a:r>
              <a:rPr lang="en-AU" altLang="zh-CN" sz="1300">
                <a:solidFill>
                  <a:schemeClr val="tx2">
                    <a:lumMod val="50000"/>
                  </a:schemeClr>
                </a:solidFill>
                <a:latin typeface="Courier New" panose="02070309020205020404" pitchFamily="49" charset="0"/>
                <a:cs typeface="Courier New" panose="02070309020205020404" pitchFamily="49" charset="0"/>
              </a:rPr>
              <a:t>  { graph:'cypher',write:true,</a:t>
            </a:r>
            <a:br>
              <a:rPr lang="en-AU" altLang="zh-CN" sz="1300">
                <a:solidFill>
                  <a:schemeClr val="tx2">
                    <a:lumMod val="50000"/>
                  </a:schemeClr>
                </a:solidFill>
                <a:latin typeface="Courier New" panose="02070309020205020404" pitchFamily="49" charset="0"/>
                <a:cs typeface="Courier New" panose="02070309020205020404" pitchFamily="49" charset="0"/>
              </a:rPr>
            </a:br>
            <a:r>
              <a:rPr lang="en-AU" altLang="zh-CN" sz="1300">
                <a:solidFill>
                  <a:schemeClr val="tx2">
                    <a:lumMod val="50000"/>
                  </a:schemeClr>
                </a:solidFill>
                <a:latin typeface="Courier New" panose="02070309020205020404" pitchFamily="49" charset="0"/>
                <a:cs typeface="Courier New" panose="02070309020205020404" pitchFamily="49" charset="0"/>
              </a:rPr>
              <a:t>    writeProperty:'lvPartition’, </a:t>
            </a:r>
            <a:br>
              <a:rPr lang="en-AU" altLang="zh-CN" sz="1300">
                <a:solidFill>
                  <a:schemeClr val="tx2">
                    <a:lumMod val="50000"/>
                  </a:schemeClr>
                </a:solidFill>
                <a:latin typeface="Courier New" panose="02070309020205020404" pitchFamily="49" charset="0"/>
                <a:cs typeface="Courier New" panose="02070309020205020404" pitchFamily="49" charset="0"/>
              </a:rPr>
            </a:br>
            <a:r>
              <a:rPr lang="en-AU" altLang="zh-CN" sz="1300">
                <a:solidFill>
                  <a:schemeClr val="tx2">
                    <a:lumMod val="50000"/>
                  </a:schemeClr>
                </a:solidFill>
                <a:latin typeface="Courier New" panose="02070309020205020404" pitchFamily="49" charset="0"/>
                <a:cs typeface="Courier New" panose="02070309020205020404" pitchFamily="49" charset="0"/>
              </a:rPr>
              <a:t>    diretion:'both’</a:t>
            </a:r>
            <a:br>
              <a:rPr lang="en-AU" altLang="zh-CN" sz="1300">
                <a:solidFill>
                  <a:schemeClr val="tx2">
                    <a:lumMod val="50000"/>
                  </a:schemeClr>
                </a:solidFill>
                <a:latin typeface="Courier New" panose="02070309020205020404" pitchFamily="49" charset="0"/>
                <a:cs typeface="Courier New" panose="02070309020205020404" pitchFamily="49" charset="0"/>
              </a:rPr>
            </a:br>
            <a:r>
              <a:rPr lang="en-AU" altLang="zh-CN" sz="1300">
                <a:solidFill>
                  <a:schemeClr val="tx2">
                    <a:lumMod val="50000"/>
                  </a:schemeClr>
                </a:solidFill>
                <a:latin typeface="Courier New" panose="02070309020205020404" pitchFamily="49" charset="0"/>
                <a:cs typeface="Courier New" panose="02070309020205020404" pitchFamily="49" charset="0"/>
              </a:rPr>
              <a:t>  }</a:t>
            </a:r>
          </a:p>
          <a:p>
            <a:r>
              <a:rPr lang="en-AU" altLang="zh-CN" sz="1300">
                <a:solidFill>
                  <a:schemeClr val="tx2">
                    <a:lumMod val="50000"/>
                  </a:schemeClr>
                </a:solidFill>
                <a:latin typeface="Courier New" panose="02070309020205020404" pitchFamily="49" charset="0"/>
                <a:cs typeface="Courier New" panose="02070309020205020404" pitchFamily="49" charset="0"/>
              </a:rPr>
              <a:t>) YIELD nodeId, score</a:t>
            </a:r>
          </a:p>
          <a:p>
            <a:r>
              <a:rPr lang="en-AU" altLang="zh-CN" sz="1300">
                <a:solidFill>
                  <a:schemeClr val="tx2">
                    <a:lumMod val="50000"/>
                  </a:schemeClr>
                </a:solidFill>
                <a:latin typeface="Courier New" panose="02070309020205020404" pitchFamily="49" charset="0"/>
                <a:cs typeface="Courier New" panose="02070309020205020404" pitchFamily="49" charset="0"/>
              </a:rPr>
              <a:t>RETURN algo.asNode(nodeId).</a:t>
            </a:r>
            <a:r>
              <a:rPr lang="zh-CN" altLang="en-US" sz="1300">
                <a:solidFill>
                  <a:schemeClr val="tx2">
                    <a:lumMod val="50000"/>
                  </a:schemeClr>
                </a:solidFill>
                <a:latin typeface="Courier New" panose="02070309020205020404" pitchFamily="49" charset="0"/>
                <a:cs typeface="Courier New" panose="02070309020205020404" pitchFamily="49" charset="0"/>
              </a:rPr>
              <a:t>姓名 </a:t>
            </a:r>
            <a:r>
              <a:rPr lang="en-AU" altLang="zh-CN" sz="1300">
                <a:solidFill>
                  <a:schemeClr val="tx2">
                    <a:lumMod val="50000"/>
                  </a:schemeClr>
                </a:solidFill>
                <a:latin typeface="Courier New" panose="02070309020205020404" pitchFamily="49" charset="0"/>
                <a:cs typeface="Courier New" panose="02070309020205020404" pitchFamily="49" charset="0"/>
              </a:rPr>
              <a:t>AS node, score</a:t>
            </a:r>
          </a:p>
          <a:p>
            <a:r>
              <a:rPr lang="en-AU" altLang="zh-CN" sz="1300">
                <a:solidFill>
                  <a:schemeClr val="tx2">
                    <a:lumMod val="50000"/>
                  </a:schemeClr>
                </a:solidFill>
                <a:latin typeface="Courier New" panose="02070309020205020404" pitchFamily="49" charset="0"/>
                <a:cs typeface="Courier New" panose="02070309020205020404" pitchFamily="49" charset="0"/>
              </a:rPr>
              <a:t>ORDER BY score DESC</a:t>
            </a:r>
          </a:p>
          <a:p>
            <a:r>
              <a:rPr lang="en-AU" altLang="zh-CN" sz="1300">
                <a:solidFill>
                  <a:schemeClr val="tx2">
                    <a:lumMod val="50000"/>
                  </a:schemeClr>
                </a:solidFill>
                <a:latin typeface="Courier New" panose="02070309020205020404" pitchFamily="49" charset="0"/>
                <a:cs typeface="Courier New" panose="02070309020205020404" pitchFamily="49" charset="0"/>
              </a:rPr>
              <a:t>LIMIT 20;</a:t>
            </a:r>
            <a:endParaRPr lang="en-US" sz="1300" dirty="0">
              <a:solidFill>
                <a:schemeClr val="tx2">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404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16" grpId="0"/>
      <p:bldP spid="1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085662" cy="1325563"/>
          </a:xfrm>
        </p:spPr>
        <p:txBody>
          <a:bodyPr/>
          <a:lstStyle/>
          <a:p>
            <a:r>
              <a:rPr lang="en-US" altLang="zh-CN"/>
              <a:t>6 – </a:t>
            </a:r>
            <a:r>
              <a:rPr lang="zh-CN" altLang="en-US"/>
              <a:t>相似人物分析</a:t>
            </a:r>
            <a:endParaRPr lang="ru-RU"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135893"/>
            <a:ext cx="443670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实战：保险欺诈检测</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4">
            <a:extLst>
              <a:ext uri="{FF2B5EF4-FFF2-40B4-BE49-F238E27FC236}">
                <a16:creationId xmlns="" xmlns:a16="http://schemas.microsoft.com/office/drawing/2014/main" id="{8AA4FD3F-7EF8-4DC6-9E5C-73BBBB475141}"/>
              </a:ext>
            </a:extLst>
          </p:cNvPr>
          <p:cNvSpPr>
            <a:spLocks noGrp="1"/>
          </p:cNvSpPr>
          <p:nvPr>
            <p:ph type="body" idx="1"/>
          </p:nvPr>
        </p:nvSpPr>
        <p:spPr>
          <a:xfrm>
            <a:off x="838201" y="3784692"/>
            <a:ext cx="4085662" cy="2199547"/>
          </a:xfrm>
        </p:spPr>
        <p:txBody>
          <a:bodyPr>
            <a:normAutofit/>
          </a:bodyPr>
          <a:lstStyle/>
          <a:p>
            <a:r>
              <a:rPr lang="zh-CN" altLang="en-US" sz="2000">
                <a:latin typeface="Microsoft YaHei" panose="020B0503020204020204" pitchFamily="34" charset="-122"/>
                <a:ea typeface="Microsoft YaHei" panose="020B0503020204020204" pitchFamily="34" charset="-122"/>
              </a:rPr>
              <a:t>分析与特定人物相似的其他人物</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b="0">
                <a:latin typeface="Microsoft YaHei" panose="020B0503020204020204" pitchFamily="34" charset="-122"/>
                <a:ea typeface="Microsoft YaHei" panose="020B0503020204020204" pitchFamily="34" charset="-122"/>
              </a:rPr>
              <a:t>基于重叠相似度</a:t>
            </a:r>
            <a:endParaRPr lang="en-AU" altLang="zh-CN" b="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1600" b="0" dirty="0">
              <a:solidFill>
                <a:schemeClr val="tx1"/>
              </a:solidFill>
              <a:latin typeface="Microsoft YaHei" panose="020B0503020204020204" pitchFamily="34" charset="-122"/>
              <a:ea typeface="Microsoft YaHei" panose="020B0503020204020204" pitchFamily="34" charset="-122"/>
            </a:endParaRPr>
          </a:p>
          <a:p>
            <a:endParaRPr lang="ru-RU" sz="1200" dirty="0"/>
          </a:p>
        </p:txBody>
      </p:sp>
      <p:sp>
        <p:nvSpPr>
          <p:cNvPr id="18" name="Text Placeholder 7">
            <a:extLst>
              <a:ext uri="{FF2B5EF4-FFF2-40B4-BE49-F238E27FC236}">
                <a16:creationId xmlns="" xmlns:a16="http://schemas.microsoft.com/office/drawing/2014/main" id="{D2A228E4-2A37-4D8C-85C3-D404EED047A7}"/>
              </a:ext>
            </a:extLst>
          </p:cNvPr>
          <p:cNvSpPr txBox="1">
            <a:spLocks/>
          </p:cNvSpPr>
          <p:nvPr/>
        </p:nvSpPr>
        <p:spPr>
          <a:xfrm>
            <a:off x="5457506" y="963930"/>
            <a:ext cx="5764213" cy="526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Microsoft YaHei" panose="020B0503020204020204" pitchFamily="34" charset="-122"/>
                <a:ea typeface="Microsoft YaHei" panose="020B0503020204020204" pitchFamily="34" charset="-122"/>
              </a:rPr>
              <a:t>对指定自然人节点寻找相似节点：</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 xmlns:a16="http://schemas.microsoft.com/office/drawing/2014/main" id="{60663FEF-2352-4DCD-8BD8-B95D35583B14}"/>
              </a:ext>
            </a:extLst>
          </p:cNvPr>
          <p:cNvSpPr txBox="1"/>
          <p:nvPr/>
        </p:nvSpPr>
        <p:spPr>
          <a:xfrm>
            <a:off x="5457506" y="1436184"/>
            <a:ext cx="6384038" cy="2246769"/>
          </a:xfrm>
          <a:prstGeom prst="rect">
            <a:avLst/>
          </a:prstGeom>
          <a:noFill/>
          <a:ln>
            <a:solidFill>
              <a:schemeClr val="tx2">
                <a:lumMod val="75000"/>
              </a:schemeClr>
            </a:solidFill>
          </a:ln>
        </p:spPr>
        <p:txBody>
          <a:bodyPr wrap="square" rtlCol="0">
            <a:spAutoFit/>
          </a:bodyPr>
          <a:lstStyle/>
          <a:p>
            <a:r>
              <a:rPr lang="en-US" altLang="zh-CN" sz="1400" dirty="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使用度中心性过程计算节</a:t>
            </a:r>
            <a:r>
              <a:rPr lang="zh-CN" altLang="en-US" sz="1400" dirty="0">
                <a:solidFill>
                  <a:schemeClr val="tx2">
                    <a:lumMod val="50000"/>
                  </a:schemeClr>
                </a:solidFill>
                <a:latin typeface="Courier New" panose="02070309020205020404" pitchFamily="49" charset="0"/>
                <a:cs typeface="Courier New" panose="02070309020205020404" pitchFamily="49" charset="0"/>
              </a:rPr>
              <a:t>点的重要性</a:t>
            </a:r>
            <a:endParaRPr lang="en-AU" altLang="zh-CN" sz="1400" dirty="0">
              <a:solidFill>
                <a:schemeClr val="tx2">
                  <a:lumMod val="50000"/>
                </a:schemeClr>
              </a:solidFill>
              <a:latin typeface="Courier New" panose="02070309020205020404" pitchFamily="49" charset="0"/>
              <a:cs typeface="Courier New" panose="02070309020205020404" pitchFamily="49" charset="0"/>
            </a:endParaRPr>
          </a:p>
          <a:p>
            <a:endParaRPr lang="en-AU" altLang="zh-CN" sz="1400" dirty="0">
              <a:solidFill>
                <a:schemeClr val="tx2">
                  <a:lumMod val="50000"/>
                </a:schemeClr>
              </a:solidFill>
              <a:latin typeface="Courier New" panose="02070309020205020404" pitchFamily="49" charset="0"/>
              <a:cs typeface="Courier New" panose="02070309020205020404" pitchFamily="49" charset="0"/>
            </a:endParaRPr>
          </a:p>
          <a:p>
            <a:r>
              <a:rPr lang="en-US" sz="1400">
                <a:solidFill>
                  <a:schemeClr val="tx2">
                    <a:lumMod val="50000"/>
                  </a:schemeClr>
                </a:solidFill>
                <a:latin typeface="Courier New" panose="02070309020205020404" pitchFamily="49" charset="0"/>
                <a:cs typeface="Courier New" panose="02070309020205020404" pitchFamily="49" charset="0"/>
              </a:rPr>
              <a:t>MATCH (p1:</a:t>
            </a:r>
            <a:r>
              <a:rPr lang="zh-CN" altLang="en-US" sz="1400">
                <a:solidFill>
                  <a:schemeClr val="tx2">
                    <a:lumMod val="50000"/>
                  </a:schemeClr>
                </a:solidFill>
                <a:latin typeface="Courier New" panose="02070309020205020404" pitchFamily="49" charset="0"/>
                <a:cs typeface="Courier New" panose="02070309020205020404" pitchFamily="49" charset="0"/>
              </a:rPr>
              <a:t>自然人 </a:t>
            </a:r>
            <a:r>
              <a:rPr lang="en-US" altLang="zh-CN" sz="1400">
                <a:solidFill>
                  <a:schemeClr val="tx2">
                    <a:lumMod val="50000"/>
                  </a:schemeClr>
                </a:solidFill>
                <a:latin typeface="Courier New" panose="02070309020205020404" pitchFamily="49" charset="0"/>
                <a:cs typeface="Courier New" panose="02070309020205020404" pitchFamily="49" charset="0"/>
              </a:rPr>
              <a:t>{</a:t>
            </a:r>
            <a:r>
              <a:rPr lang="zh-CN" altLang="en-US" sz="1400">
                <a:solidFill>
                  <a:schemeClr val="tx2">
                    <a:lumMod val="50000"/>
                  </a:schemeClr>
                </a:solidFill>
                <a:latin typeface="Courier New" panose="02070309020205020404" pitchFamily="49" charset="0"/>
                <a:cs typeface="Courier New" panose="02070309020205020404" pitchFamily="49" charset="0"/>
              </a:rPr>
              <a:t>姓名</a:t>
            </a:r>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zh-CN" altLang="en-US" sz="1400">
                <a:solidFill>
                  <a:schemeClr val="tx2">
                    <a:lumMod val="50000"/>
                  </a:schemeClr>
                </a:solidFill>
                <a:latin typeface="Courier New" panose="02070309020205020404" pitchFamily="49" charset="0"/>
                <a:cs typeface="Courier New" panose="02070309020205020404" pitchFamily="49" charset="0"/>
              </a:rPr>
              <a:t>冯小芳</a:t>
            </a:r>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en-US" sz="1400">
                <a:solidFill>
                  <a:schemeClr val="tx2">
                    <a:lumMod val="50000"/>
                  </a:schemeClr>
                </a:solidFill>
                <a:latin typeface="Courier New" panose="02070309020205020404" pitchFamily="49" charset="0"/>
                <a:cs typeface="Courier New" panose="02070309020205020404" pitchFamily="49" charset="0"/>
              </a:rPr>
              <a:t>LINKS]- (p01)</a:t>
            </a:r>
          </a:p>
          <a:p>
            <a:r>
              <a:rPr lang="en-US" sz="1400">
                <a:solidFill>
                  <a:schemeClr val="tx2">
                    <a:lumMod val="50000"/>
                  </a:schemeClr>
                </a:solidFill>
                <a:latin typeface="Courier New" panose="02070309020205020404" pitchFamily="49" charset="0"/>
                <a:cs typeface="Courier New" panose="02070309020205020404" pitchFamily="49" charset="0"/>
              </a:rPr>
              <a:t>WITH p1, collect(id(p01)) AS p1s</a:t>
            </a:r>
          </a:p>
          <a:p>
            <a:r>
              <a:rPr lang="en-US" sz="1400">
                <a:solidFill>
                  <a:schemeClr val="tx2">
                    <a:lumMod val="50000"/>
                  </a:schemeClr>
                </a:solidFill>
                <a:latin typeface="Courier New" panose="02070309020205020404" pitchFamily="49" charset="0"/>
                <a:cs typeface="Courier New" panose="02070309020205020404" pitchFamily="49" charset="0"/>
              </a:rPr>
              <a:t>MATCH (p2:</a:t>
            </a:r>
            <a:r>
              <a:rPr lang="zh-CN" altLang="en-US" sz="1400">
                <a:solidFill>
                  <a:schemeClr val="tx2">
                    <a:lumMod val="50000"/>
                  </a:schemeClr>
                </a:solidFill>
                <a:latin typeface="Courier New" panose="02070309020205020404" pitchFamily="49" charset="0"/>
                <a:cs typeface="Courier New" panose="02070309020205020404" pitchFamily="49" charset="0"/>
              </a:rPr>
              <a:t>自然人</a:t>
            </a:r>
            <a:r>
              <a:rPr lang="en-US" altLang="zh-CN" sz="1400">
                <a:solidFill>
                  <a:schemeClr val="tx2">
                    <a:lumMod val="50000"/>
                  </a:schemeClr>
                </a:solidFill>
                <a:latin typeface="Courier New" panose="02070309020205020404" pitchFamily="49" charset="0"/>
                <a:cs typeface="Courier New" panose="02070309020205020404" pitchFamily="49" charset="0"/>
              </a:rPr>
              <a:t>) -[:</a:t>
            </a:r>
            <a:r>
              <a:rPr lang="en-US" sz="1400">
                <a:solidFill>
                  <a:schemeClr val="tx2">
                    <a:lumMod val="50000"/>
                  </a:schemeClr>
                </a:solidFill>
                <a:latin typeface="Courier New" panose="02070309020205020404" pitchFamily="49" charset="0"/>
                <a:cs typeface="Courier New" panose="02070309020205020404" pitchFamily="49" charset="0"/>
              </a:rPr>
              <a:t>LINKS]- (p02) WHERE p1 &lt;&gt; p2</a:t>
            </a:r>
          </a:p>
          <a:p>
            <a:r>
              <a:rPr lang="en-US" sz="1400">
                <a:solidFill>
                  <a:schemeClr val="tx2">
                    <a:lumMod val="50000"/>
                  </a:schemeClr>
                </a:solidFill>
                <a:latin typeface="Courier New" panose="02070309020205020404" pitchFamily="49" charset="0"/>
                <a:cs typeface="Courier New" panose="02070309020205020404" pitchFamily="49" charset="0"/>
              </a:rPr>
              <a:t>WITH p1, p1s, p2, collect(id(p02)) AS p2s</a:t>
            </a:r>
          </a:p>
          <a:p>
            <a:r>
              <a:rPr lang="en-US" sz="1400">
                <a:solidFill>
                  <a:schemeClr val="tx2">
                    <a:lumMod val="50000"/>
                  </a:schemeClr>
                </a:solidFill>
                <a:latin typeface="Courier New" panose="02070309020205020404" pitchFamily="49" charset="0"/>
                <a:cs typeface="Courier New" panose="02070309020205020404" pitchFamily="49" charset="0"/>
              </a:rPr>
              <a:t>RETURN p1.</a:t>
            </a:r>
            <a:r>
              <a:rPr lang="zh-CN" altLang="en-US" sz="1400">
                <a:solidFill>
                  <a:schemeClr val="tx2">
                    <a:lumMod val="50000"/>
                  </a:schemeClr>
                </a:solidFill>
                <a:latin typeface="Courier New" panose="02070309020205020404" pitchFamily="49" charset="0"/>
                <a:cs typeface="Courier New" panose="02070309020205020404" pitchFamily="49" charset="0"/>
              </a:rPr>
              <a:t>姓名 </a:t>
            </a:r>
            <a:r>
              <a:rPr lang="en-US" sz="1400">
                <a:solidFill>
                  <a:schemeClr val="tx2">
                    <a:lumMod val="50000"/>
                  </a:schemeClr>
                </a:solidFill>
                <a:latin typeface="Courier New" panose="02070309020205020404" pitchFamily="49" charset="0"/>
                <a:cs typeface="Courier New" panose="02070309020205020404" pitchFamily="49" charset="0"/>
              </a:rPr>
              <a:t>AS from,</a:t>
            </a:r>
          </a:p>
          <a:p>
            <a:r>
              <a:rPr lang="en-US" sz="1400">
                <a:solidFill>
                  <a:schemeClr val="tx2">
                    <a:lumMod val="50000"/>
                  </a:schemeClr>
                </a:solidFill>
                <a:latin typeface="Courier New" panose="02070309020205020404" pitchFamily="49" charset="0"/>
                <a:cs typeface="Courier New" panose="02070309020205020404" pitchFamily="49" charset="0"/>
              </a:rPr>
              <a:t>       p2.</a:t>
            </a:r>
            <a:r>
              <a:rPr lang="zh-CN" altLang="en-US" sz="1400">
                <a:solidFill>
                  <a:schemeClr val="tx2">
                    <a:lumMod val="50000"/>
                  </a:schemeClr>
                </a:solidFill>
                <a:latin typeface="Courier New" panose="02070309020205020404" pitchFamily="49" charset="0"/>
                <a:cs typeface="Courier New" panose="02070309020205020404" pitchFamily="49" charset="0"/>
              </a:rPr>
              <a:t>姓名 </a:t>
            </a:r>
            <a:r>
              <a:rPr lang="en-US" sz="1400">
                <a:solidFill>
                  <a:schemeClr val="tx2">
                    <a:lumMod val="50000"/>
                  </a:schemeClr>
                </a:solidFill>
                <a:latin typeface="Courier New" panose="02070309020205020404" pitchFamily="49" charset="0"/>
                <a:cs typeface="Courier New" panose="02070309020205020404" pitchFamily="49" charset="0"/>
              </a:rPr>
              <a:t>AS to,</a:t>
            </a:r>
          </a:p>
          <a:p>
            <a:r>
              <a:rPr lang="en-US" sz="1400">
                <a:solidFill>
                  <a:schemeClr val="tx2">
                    <a:lumMod val="50000"/>
                  </a:schemeClr>
                </a:solidFill>
                <a:latin typeface="Courier New" panose="02070309020205020404" pitchFamily="49" charset="0"/>
                <a:cs typeface="Courier New" panose="02070309020205020404" pitchFamily="49" charset="0"/>
              </a:rPr>
              <a:t>       </a:t>
            </a:r>
            <a:r>
              <a:rPr lang="en-US" sz="1400" b="1">
                <a:solidFill>
                  <a:srgbClr val="00B050"/>
                </a:solidFill>
                <a:latin typeface="Courier New" panose="02070309020205020404" pitchFamily="49" charset="0"/>
                <a:cs typeface="Courier New" panose="02070309020205020404" pitchFamily="49" charset="0"/>
              </a:rPr>
              <a:t>algo.similarity.overlap</a:t>
            </a:r>
            <a:r>
              <a:rPr lang="en-US" sz="1400">
                <a:solidFill>
                  <a:schemeClr val="tx2">
                    <a:lumMod val="50000"/>
                  </a:schemeClr>
                </a:solidFill>
                <a:latin typeface="Courier New" panose="02070309020205020404" pitchFamily="49" charset="0"/>
                <a:cs typeface="Courier New" panose="02070309020205020404" pitchFamily="49" charset="0"/>
              </a:rPr>
              <a:t>(p1s, p2s) AS similarity</a:t>
            </a:r>
          </a:p>
          <a:p>
            <a:r>
              <a:rPr lang="en-US" sz="1400">
                <a:solidFill>
                  <a:schemeClr val="tx2">
                    <a:lumMod val="50000"/>
                  </a:schemeClr>
                </a:solidFill>
                <a:latin typeface="Courier New" panose="02070309020205020404" pitchFamily="49" charset="0"/>
                <a:cs typeface="Courier New" panose="02070309020205020404" pitchFamily="49" charset="0"/>
              </a:rPr>
              <a:t>ORDER BY similarity DESC LIMIT 10</a:t>
            </a:r>
            <a:endParaRPr lang="en-US" sz="1400" dirty="0">
              <a:solidFill>
                <a:schemeClr val="tx2">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72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3 –</a:t>
            </a:r>
            <a:r>
              <a:rPr lang="zh-CN" altLang="en-US" dirty="0"/>
              <a:t>两点之间最短路径</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有多种计算最短路径的方法。</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084888" cy="2118127"/>
          </a:xfrm>
        </p:spPr>
        <p:txBody>
          <a:bodyPr/>
          <a:lstStyle/>
          <a:p>
            <a:r>
              <a:rPr lang="zh-CN" altLang="en-US" sz="2000" dirty="0">
                <a:latin typeface="Microsoft YaHei" panose="020B0503020204020204" pitchFamily="34" charset="-122"/>
                <a:ea typeface="Microsoft YaHei" panose="020B0503020204020204" pitchFamily="34" charset="-122"/>
              </a:rPr>
              <a:t>在</a:t>
            </a:r>
            <a:r>
              <a:rPr lang="en-AU"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扩展包中的最短路径的计算有以下两种：</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algo.shortestPath</a:t>
            </a:r>
            <a:endParaRPr lang="en-US" altLang="zh-CN" sz="2000" dirty="0">
              <a:latin typeface="Microsoft YaHei" panose="020B0503020204020204" pitchFamily="34" charset="-122"/>
              <a:ea typeface="Microsoft YaHei" panose="020B0503020204020204" pitchFamily="34" charset="-122"/>
            </a:endParaRPr>
          </a:p>
          <a:p>
            <a:pPr marL="742950" lvl="1" indent="-285750" algn="l">
              <a:buFont typeface="Arial" panose="020B0604020202020204" pitchFamily="34" charset="0"/>
              <a:buChar char="•"/>
            </a:pPr>
            <a:r>
              <a:rPr lang="zh-CN" altLang="en-US" b="0" dirty="0">
                <a:solidFill>
                  <a:schemeClr val="tx2"/>
                </a:solidFill>
                <a:latin typeface="Microsoft YaHei" panose="020B0503020204020204" pitchFamily="34" charset="-122"/>
                <a:ea typeface="Microsoft YaHei" panose="020B0503020204020204" pitchFamily="34" charset="-122"/>
              </a:rPr>
              <a:t>在指定的</a:t>
            </a:r>
            <a:r>
              <a:rPr lang="zh-CN" altLang="en-US" b="0" dirty="0">
                <a:solidFill>
                  <a:srgbClr val="0070C0"/>
                </a:solidFill>
                <a:latin typeface="Microsoft YaHei" panose="020B0503020204020204" pitchFamily="34" charset="-122"/>
                <a:ea typeface="Microsoft YaHei" panose="020B0503020204020204" pitchFamily="34" charset="-122"/>
              </a:rPr>
              <a:t>起始</a:t>
            </a:r>
            <a:r>
              <a:rPr lang="zh-CN" altLang="en-US" b="0" dirty="0">
                <a:solidFill>
                  <a:schemeClr val="tx2"/>
                </a:solidFill>
                <a:latin typeface="Microsoft YaHei" panose="020B0503020204020204" pitchFamily="34" charset="-122"/>
                <a:ea typeface="Microsoft YaHei" panose="020B0503020204020204" pitchFamily="34" charset="-122"/>
              </a:rPr>
              <a:t>和</a:t>
            </a:r>
            <a:r>
              <a:rPr lang="zh-CN" altLang="en-US" b="0" dirty="0">
                <a:solidFill>
                  <a:srgbClr val="0070C0"/>
                </a:solidFill>
                <a:latin typeface="Microsoft YaHei" panose="020B0503020204020204" pitchFamily="34" charset="-122"/>
                <a:ea typeface="Microsoft YaHei" panose="020B0503020204020204" pitchFamily="34" charset="-122"/>
              </a:rPr>
              <a:t>结束</a:t>
            </a:r>
            <a:r>
              <a:rPr lang="zh-CN" altLang="en-US" b="0" dirty="0">
                <a:solidFill>
                  <a:schemeClr val="tx2"/>
                </a:solidFill>
                <a:latin typeface="Microsoft YaHei" panose="020B0503020204020204" pitchFamily="34" charset="-122"/>
                <a:ea typeface="Microsoft YaHei" panose="020B0503020204020204" pitchFamily="34" charset="-122"/>
              </a:rPr>
              <a:t>节点之间搜索最短路径</a:t>
            </a:r>
            <a:endParaRPr lang="en-AU" altLang="zh-CN" b="0" dirty="0">
              <a:solidFill>
                <a:schemeClr val="tx2"/>
              </a:solidFill>
              <a:latin typeface="Microsoft YaHei" panose="020B0503020204020204" pitchFamily="34" charset="-122"/>
              <a:ea typeface="Microsoft YaHei" panose="020B0503020204020204" pitchFamily="34" charset="-122"/>
            </a:endParaRPr>
          </a:p>
          <a:p>
            <a:pPr marL="742950" lvl="1" indent="-285750" algn="l">
              <a:buFont typeface="Arial" panose="020B0604020202020204" pitchFamily="34" charset="0"/>
              <a:buChar char="•"/>
            </a:pPr>
            <a:r>
              <a:rPr lang="zh-CN" altLang="en-US" b="0" dirty="0">
                <a:solidFill>
                  <a:schemeClr val="tx2"/>
                </a:solidFill>
                <a:latin typeface="Microsoft YaHei" panose="020B0503020204020204" pitchFamily="34" charset="-122"/>
                <a:ea typeface="Microsoft YaHei" panose="020B0503020204020204" pitchFamily="34" charset="-122"/>
              </a:rPr>
              <a:t>返回最短路径上的节点</a:t>
            </a:r>
            <a:r>
              <a:rPr lang="en-AU" altLang="zh-CN" b="0" dirty="0">
                <a:solidFill>
                  <a:schemeClr val="tx2"/>
                </a:solidFill>
                <a:latin typeface="Microsoft YaHei" panose="020B0503020204020204" pitchFamily="34" charset="-122"/>
                <a:ea typeface="Microsoft YaHei" panose="020B0503020204020204" pitchFamily="34" charset="-122"/>
              </a:rPr>
              <a:t>ID</a:t>
            </a:r>
            <a:r>
              <a:rPr lang="zh-CN" altLang="en-US" b="0" dirty="0">
                <a:solidFill>
                  <a:schemeClr val="tx2"/>
                </a:solidFill>
                <a:latin typeface="Microsoft YaHei" panose="020B0503020204020204" pitchFamily="34" charset="-122"/>
                <a:ea typeface="Microsoft YaHei" panose="020B0503020204020204" pitchFamily="34" charset="-122"/>
              </a:rPr>
              <a:t>和成本</a:t>
            </a:r>
            <a:endParaRPr lang="en-AU" altLang="zh-CN" b="0" dirty="0">
              <a:solidFill>
                <a:schemeClr val="tx2"/>
              </a:solidFill>
              <a:latin typeface="Microsoft YaHei" panose="020B0503020204020204" pitchFamily="34" charset="-122"/>
              <a:ea typeface="Microsoft YaHei" panose="020B0503020204020204" pitchFamily="34" charset="-122"/>
            </a:endParaRPr>
          </a:p>
          <a:p>
            <a:pPr marL="742950" lvl="1" indent="-285750" algn="l">
              <a:buFont typeface="Arial" panose="020B0604020202020204" pitchFamily="34" charset="0"/>
              <a:buChar char="•"/>
            </a:pPr>
            <a:r>
              <a:rPr lang="zh-CN" altLang="en-US" b="0" dirty="0">
                <a:solidFill>
                  <a:schemeClr val="tx2"/>
                </a:solidFill>
                <a:latin typeface="Microsoft YaHei" panose="020B0503020204020204" pitchFamily="34" charset="-122"/>
                <a:ea typeface="Microsoft YaHei" panose="020B0503020204020204" pitchFamily="34" charset="-122"/>
              </a:rPr>
              <a:t>以</a:t>
            </a:r>
            <a:r>
              <a:rPr lang="en-AU" altLang="zh-CN" b="0" dirty="0">
                <a:solidFill>
                  <a:schemeClr val="tx2"/>
                </a:solidFill>
                <a:latin typeface="Microsoft YaHei" panose="020B0503020204020204" pitchFamily="34" charset="-122"/>
                <a:ea typeface="Microsoft YaHei" panose="020B0503020204020204" pitchFamily="34" charset="-122"/>
              </a:rPr>
              <a:t>Dijkstra</a:t>
            </a:r>
            <a:r>
              <a:rPr lang="zh-CN" altLang="en-US" b="0" dirty="0">
                <a:solidFill>
                  <a:schemeClr val="tx2"/>
                </a:solidFill>
                <a:latin typeface="Microsoft YaHei" panose="020B0503020204020204" pitchFamily="34" charset="-122"/>
                <a:ea typeface="Microsoft YaHei" panose="020B0503020204020204" pitchFamily="34" charset="-122"/>
              </a:rPr>
              <a:t>算法实现</a:t>
            </a:r>
            <a:endParaRPr lang="en-AU" altLang="zh-CN" b="0" dirty="0">
              <a:solidFill>
                <a:schemeClr val="tx2"/>
              </a:solidFill>
              <a:latin typeface="Microsoft YaHei" panose="020B0503020204020204" pitchFamily="34" charset="-122"/>
              <a:ea typeface="Microsoft YaHei" panose="020B0503020204020204" pitchFamily="34" charset="-122"/>
            </a:endParaRPr>
          </a:p>
          <a:p>
            <a:pPr marL="742950" lvl="1" indent="-285750" algn="l">
              <a:buFont typeface="Arial" panose="020B0604020202020204" pitchFamily="34" charset="0"/>
              <a:buChar char="•"/>
            </a:pPr>
            <a:r>
              <a:rPr lang="zh-CN" altLang="en-US" b="0" dirty="0">
                <a:solidFill>
                  <a:schemeClr val="tx2"/>
                </a:solidFill>
                <a:latin typeface="Microsoft YaHei" panose="020B0503020204020204" pitchFamily="34" charset="-122"/>
                <a:ea typeface="Microsoft YaHei" panose="020B0503020204020204" pitchFamily="34" charset="-122"/>
              </a:rPr>
              <a:t>只返回一条最短路径</a:t>
            </a:r>
            <a:endParaRPr lang="en-AU" altLang="zh-CN" b="0" dirty="0">
              <a:solidFill>
                <a:schemeClr val="tx2"/>
              </a:solidFill>
              <a:latin typeface="Microsoft YaHei" panose="020B0503020204020204" pitchFamily="34" charset="-122"/>
              <a:ea typeface="Microsoft YaHei" panose="020B0503020204020204" pitchFamily="34" charset="-122"/>
            </a:endParaRPr>
          </a:p>
          <a:p>
            <a:pPr marL="742950" lvl="1" indent="-285750" algn="l">
              <a:buFont typeface="Arial" panose="020B0604020202020204" pitchFamily="34" charset="0"/>
              <a:buChar char="•"/>
            </a:pPr>
            <a:r>
              <a:rPr lang="zh-CN" altLang="en-US" b="0" dirty="0">
                <a:solidFill>
                  <a:schemeClr val="tx2"/>
                </a:solidFill>
                <a:latin typeface="Microsoft YaHei" panose="020B0503020204020204" pitchFamily="34" charset="-122"/>
                <a:ea typeface="Microsoft YaHei" panose="020B0503020204020204" pitchFamily="34" charset="-122"/>
              </a:rPr>
              <a:t>支持带权重的和不带权重的图</a:t>
            </a:r>
            <a:endParaRPr lang="en-AU" altLang="zh-CN" b="0" dirty="0">
              <a:solidFill>
                <a:schemeClr val="tx2"/>
              </a:solidFill>
              <a:latin typeface="Microsoft YaHei" panose="020B0503020204020204" pitchFamily="34" charset="-122"/>
              <a:ea typeface="Microsoft YaHei" panose="020B0503020204020204" pitchFamily="34" charset="-122"/>
            </a:endParaRPr>
          </a:p>
          <a:p>
            <a:pPr marL="742950" lvl="1" indent="-285750" algn="l">
              <a:buFont typeface="Arial" panose="020B0604020202020204" pitchFamily="34" charset="0"/>
              <a:buChar char="•"/>
            </a:pPr>
            <a:r>
              <a:rPr lang="zh-CN" altLang="en-US" b="0" dirty="0">
                <a:solidFill>
                  <a:schemeClr val="tx2"/>
                </a:solidFill>
                <a:latin typeface="Microsoft YaHei" panose="020B0503020204020204" pitchFamily="34" charset="-122"/>
                <a:ea typeface="Microsoft YaHei" panose="020B0503020204020204" pitchFamily="34" charset="-122"/>
              </a:rPr>
              <a:t>支持有向和无向图</a:t>
            </a:r>
            <a:endParaRPr lang="en-AU" altLang="zh-CN" b="0" dirty="0">
              <a:solidFill>
                <a:schemeClr val="tx2"/>
              </a:solidFill>
              <a:latin typeface="Microsoft YaHei" panose="020B0503020204020204" pitchFamily="34" charset="-122"/>
              <a:ea typeface="Microsoft YaHei" panose="020B0503020204020204" pitchFamily="34" charset="-122"/>
            </a:endParaRPr>
          </a:p>
          <a:p>
            <a:pPr marL="742950" lvl="1" indent="-285750" algn="l">
              <a:buFont typeface="Arial" panose="020B0604020202020204" pitchFamily="34" charset="0"/>
              <a:buChar char="•"/>
            </a:pPr>
            <a:r>
              <a:rPr lang="zh-CN" altLang="en-US" b="0" dirty="0">
                <a:solidFill>
                  <a:schemeClr val="tx2"/>
                </a:solidFill>
                <a:latin typeface="Microsoft YaHei" panose="020B0503020204020204" pitchFamily="34" charset="-122"/>
                <a:ea typeface="Microsoft YaHei" panose="020B0503020204020204" pitchFamily="34" charset="-122"/>
              </a:rPr>
              <a:t>可以通过</a:t>
            </a:r>
            <a:r>
              <a:rPr lang="en-AU" altLang="zh-CN" b="0" dirty="0" err="1">
                <a:solidFill>
                  <a:schemeClr val="tx2"/>
                </a:solidFill>
                <a:latin typeface="Microsoft YaHei" panose="020B0503020204020204" pitchFamily="34" charset="-122"/>
                <a:ea typeface="Microsoft YaHei" panose="020B0503020204020204" pitchFamily="34" charset="-122"/>
              </a:rPr>
              <a:t>nodeQuery</a:t>
            </a:r>
            <a:r>
              <a:rPr lang="zh-CN" altLang="en-US" b="0" dirty="0">
                <a:solidFill>
                  <a:schemeClr val="tx2"/>
                </a:solidFill>
                <a:latin typeface="Microsoft YaHei" panose="020B0503020204020204" pitchFamily="34" charset="-122"/>
                <a:ea typeface="Microsoft YaHei" panose="020B0503020204020204" pitchFamily="34" charset="-122"/>
              </a:rPr>
              <a:t>和</a:t>
            </a:r>
            <a:r>
              <a:rPr lang="en-AU" altLang="zh-CN" b="0" dirty="0" err="1">
                <a:solidFill>
                  <a:schemeClr val="tx2"/>
                </a:solidFill>
                <a:latin typeface="Microsoft YaHei" panose="020B0503020204020204" pitchFamily="34" charset="-122"/>
                <a:ea typeface="Microsoft YaHei" panose="020B0503020204020204" pitchFamily="34" charset="-122"/>
              </a:rPr>
              <a:t>relationshipQuery</a:t>
            </a:r>
            <a:r>
              <a:rPr lang="zh-CN" altLang="en-US" b="0" dirty="0">
                <a:solidFill>
                  <a:schemeClr val="tx2"/>
                </a:solidFill>
                <a:latin typeface="Microsoft YaHei" panose="020B0503020204020204" pitchFamily="34" charset="-122"/>
                <a:ea typeface="Microsoft YaHei" panose="020B0503020204020204" pitchFamily="34" charset="-122"/>
              </a:rPr>
              <a:t>进一步对节点和关系进行过滤</a:t>
            </a:r>
            <a:endParaRPr lang="en-US" altLang="zh-CN" b="0" dirty="0">
              <a:solidFill>
                <a:schemeClr val="tx2"/>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algo.shortestPath</a:t>
            </a:r>
            <a:r>
              <a:rPr lang="en-US" altLang="zh-CN" sz="2000" dirty="0" err="1">
                <a:solidFill>
                  <a:srgbClr val="0070C0"/>
                </a:solidFill>
                <a:latin typeface="Microsoft YaHei" panose="020B0503020204020204" pitchFamily="34" charset="-122"/>
                <a:ea typeface="Microsoft YaHei" panose="020B0503020204020204" pitchFamily="34" charset="-122"/>
              </a:rPr>
              <a:t>s</a:t>
            </a:r>
            <a:endParaRPr lang="en-US" altLang="zh-CN" sz="2000" dirty="0">
              <a:solidFill>
                <a:srgbClr val="0070C0"/>
              </a:solidFill>
              <a:latin typeface="Microsoft YaHei" panose="020B0503020204020204" pitchFamily="34" charset="-122"/>
              <a:ea typeface="Microsoft YaHei" panose="020B0503020204020204" pitchFamily="34" charset="-122"/>
            </a:endParaRPr>
          </a:p>
          <a:p>
            <a:pPr marL="742950" lvl="1" indent="-285750" algn="l">
              <a:buFont typeface="Arial" panose="020B0604020202020204" pitchFamily="34" charset="0"/>
              <a:buChar char="•"/>
            </a:pPr>
            <a:r>
              <a:rPr lang="zh-CN" altLang="en-US" b="0" dirty="0">
                <a:solidFill>
                  <a:schemeClr val="tx2"/>
                </a:solidFill>
                <a:latin typeface="Microsoft YaHei" panose="020B0503020204020204" pitchFamily="34" charset="-122"/>
                <a:ea typeface="Microsoft YaHei" panose="020B0503020204020204" pitchFamily="34" charset="-122"/>
              </a:rPr>
              <a:t>与</a:t>
            </a:r>
            <a:r>
              <a:rPr lang="en-AU" altLang="zh-CN" b="0" dirty="0" err="1">
                <a:solidFill>
                  <a:schemeClr val="tx2"/>
                </a:solidFill>
                <a:latin typeface="Microsoft YaHei" panose="020B0503020204020204" pitchFamily="34" charset="-122"/>
                <a:ea typeface="Microsoft YaHei" panose="020B0503020204020204" pitchFamily="34" charset="-122"/>
              </a:rPr>
              <a:t>algo.shortestPath</a:t>
            </a:r>
            <a:r>
              <a:rPr lang="zh-CN" altLang="en-US" b="0" dirty="0">
                <a:solidFill>
                  <a:schemeClr val="tx2"/>
                </a:solidFill>
                <a:latin typeface="Microsoft YaHei" panose="020B0503020204020204" pitchFamily="34" charset="-122"/>
                <a:ea typeface="Microsoft YaHei" panose="020B0503020204020204" pitchFamily="34" charset="-122"/>
              </a:rPr>
              <a:t>类似，但是只给出起点、返回到达其他节点的所有最短路径</a:t>
            </a:r>
            <a:endParaRPr lang="en-US" altLang="zh-CN" b="0" dirty="0">
              <a:solidFill>
                <a:schemeClr val="tx2"/>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40744534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726947E-2FAB-418C-8C21-3B37792626F9}"/>
              </a:ext>
            </a:extLst>
          </p:cNvPr>
          <p:cNvSpPr>
            <a:spLocks noGrp="1"/>
          </p:cNvSpPr>
          <p:nvPr>
            <p:ph type="title"/>
          </p:nvPr>
        </p:nvSpPr>
        <p:spPr/>
        <p:txBody>
          <a:bodyPr/>
          <a:lstStyle/>
          <a:p>
            <a:r>
              <a:rPr lang="zh-CN" altLang="en-US" dirty="0"/>
              <a:t>小结</a:t>
            </a:r>
            <a:endParaRPr lang="ru-RU" dirty="0"/>
          </a:p>
        </p:txBody>
      </p:sp>
      <p:sp>
        <p:nvSpPr>
          <p:cNvPr id="6" name="Text Placeholder 5">
            <a:extLst>
              <a:ext uri="{FF2B5EF4-FFF2-40B4-BE49-F238E27FC236}">
                <a16:creationId xmlns="" xmlns:a16="http://schemas.microsoft.com/office/drawing/2014/main" id="{A8AAB1F4-27F4-4B2A-A912-9E212860537F}"/>
              </a:ext>
            </a:extLst>
          </p:cNvPr>
          <p:cNvSpPr>
            <a:spLocks noGrp="1"/>
          </p:cNvSpPr>
          <p:nvPr>
            <p:ph type="body" idx="1"/>
          </p:nvPr>
        </p:nvSpPr>
        <p:spPr/>
        <p:txBody>
          <a:bodyPr/>
          <a:lstStyle/>
          <a:p>
            <a:r>
              <a:rPr lang="zh-CN" altLang="en-US"/>
              <a:t>模拟保险行业数</a:t>
            </a:r>
            <a:r>
              <a:rPr lang="zh-CN" altLang="en-US" dirty="0"/>
              <a:t>据集上的图分析实战</a:t>
            </a:r>
            <a:endParaRPr lang="ru-RU" dirty="0"/>
          </a:p>
        </p:txBody>
      </p:sp>
      <p:sp>
        <p:nvSpPr>
          <p:cNvPr id="7" name="Text Placeholder 6">
            <a:extLst>
              <a:ext uri="{FF2B5EF4-FFF2-40B4-BE49-F238E27FC236}">
                <a16:creationId xmlns="" xmlns:a16="http://schemas.microsoft.com/office/drawing/2014/main" id="{3FE9A580-54CD-4CFC-960E-E92CFF7D9E1D}"/>
              </a:ext>
            </a:extLst>
          </p:cNvPr>
          <p:cNvSpPr>
            <a:spLocks noGrp="1"/>
          </p:cNvSpPr>
          <p:nvPr>
            <p:ph type="body" idx="13"/>
          </p:nvPr>
        </p:nvSpPr>
        <p:spPr/>
        <p:txBody>
          <a:bodyPr>
            <a:normAutofit/>
          </a:bodyPr>
          <a:lstStyle/>
          <a:p>
            <a:pPr>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数据准备</a:t>
            </a:r>
          </a:p>
          <a:p>
            <a:pPr>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应用场景</a:t>
            </a:r>
            <a:r>
              <a:rPr lang="en-US" altLang="zh-CN" sz="1800" dirty="0">
                <a:solidFill>
                  <a:schemeClr val="tx1"/>
                </a:solidFill>
                <a:latin typeface="Microsoft YaHei" panose="020B0503020204020204" pitchFamily="34" charset="-122"/>
                <a:ea typeface="Microsoft YaHei" panose="020B0503020204020204" pitchFamily="34" charset="-122"/>
              </a:rPr>
              <a:t>1 - </a:t>
            </a:r>
            <a:r>
              <a:rPr lang="zh-CN" altLang="en-US" sz="1800" dirty="0">
                <a:solidFill>
                  <a:schemeClr val="tx1"/>
                </a:solidFill>
                <a:latin typeface="Microsoft YaHei" panose="020B0503020204020204" pitchFamily="34" charset="-122"/>
                <a:ea typeface="Microsoft YaHei" panose="020B0503020204020204" pitchFamily="34" charset="-122"/>
              </a:rPr>
              <a:t>图特征分析</a:t>
            </a:r>
          </a:p>
          <a:p>
            <a:pPr>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应用场景</a:t>
            </a:r>
            <a:r>
              <a:rPr lang="en-US" altLang="zh-CN" sz="1800" dirty="0">
                <a:solidFill>
                  <a:schemeClr val="tx1"/>
                </a:solidFill>
                <a:latin typeface="Microsoft YaHei" panose="020B0503020204020204" pitchFamily="34" charset="-122"/>
                <a:ea typeface="Microsoft YaHei" panose="020B0503020204020204" pitchFamily="34" charset="-122"/>
              </a:rPr>
              <a:t>2 </a:t>
            </a:r>
            <a:r>
              <a:rPr lang="en-US" altLang="zh-CN" sz="1800">
                <a:solidFill>
                  <a:schemeClr val="tx1"/>
                </a:solidFill>
                <a:latin typeface="Microsoft YaHei" panose="020B0503020204020204" pitchFamily="34" charset="-122"/>
                <a:ea typeface="Microsoft YaHei" panose="020B0503020204020204" pitchFamily="34" charset="-122"/>
              </a:rPr>
              <a:t>– </a:t>
            </a:r>
            <a:r>
              <a:rPr lang="zh-CN" altLang="en-US" sz="1800">
                <a:solidFill>
                  <a:schemeClr val="tx1"/>
                </a:solidFill>
                <a:latin typeface="Microsoft YaHei" panose="020B0503020204020204" pitchFamily="34" charset="-122"/>
                <a:ea typeface="Microsoft YaHei" panose="020B0503020204020204" pitchFamily="34" charset="-122"/>
              </a:rPr>
              <a:t>合成身份分</a:t>
            </a:r>
            <a:r>
              <a:rPr lang="zh-CN" altLang="en-US" sz="1800" dirty="0">
                <a:solidFill>
                  <a:schemeClr val="tx1"/>
                </a:solidFill>
                <a:latin typeface="Microsoft YaHei" panose="020B0503020204020204" pitchFamily="34" charset="-122"/>
                <a:ea typeface="Microsoft YaHei" panose="020B0503020204020204" pitchFamily="34" charset="-122"/>
              </a:rPr>
              <a:t>析</a:t>
            </a:r>
          </a:p>
          <a:p>
            <a:pPr>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应用场景</a:t>
            </a:r>
            <a:r>
              <a:rPr lang="en-US" altLang="zh-CN" sz="1800" dirty="0">
                <a:solidFill>
                  <a:schemeClr val="tx1"/>
                </a:solidFill>
                <a:latin typeface="Microsoft YaHei" panose="020B0503020204020204" pitchFamily="34" charset="-122"/>
                <a:ea typeface="Microsoft YaHei" panose="020B0503020204020204" pitchFamily="34" charset="-122"/>
              </a:rPr>
              <a:t>3 </a:t>
            </a:r>
            <a:r>
              <a:rPr lang="en-US" altLang="zh-CN" sz="1800">
                <a:solidFill>
                  <a:schemeClr val="tx1"/>
                </a:solidFill>
                <a:latin typeface="Microsoft YaHei" panose="020B0503020204020204" pitchFamily="34" charset="-122"/>
                <a:ea typeface="Microsoft YaHei" panose="020B0503020204020204" pitchFamily="34" charset="-122"/>
              </a:rPr>
              <a:t>– </a:t>
            </a:r>
            <a:r>
              <a:rPr lang="zh-CN" altLang="en-US" sz="1800">
                <a:solidFill>
                  <a:schemeClr val="tx1"/>
                </a:solidFill>
                <a:latin typeface="Microsoft YaHei" panose="020B0503020204020204" pitchFamily="34" charset="-122"/>
                <a:ea typeface="Microsoft YaHei" panose="020B0503020204020204" pitchFamily="34" charset="-122"/>
              </a:rPr>
              <a:t>社团检测的应用</a:t>
            </a:r>
            <a:endParaRPr lang="zh-CN" altLang="en-US" sz="1800" dirty="0">
              <a:solidFill>
                <a:schemeClr val="tx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zh-CN" altLang="en-US" sz="1800" dirty="0">
                <a:solidFill>
                  <a:schemeClr val="tx1"/>
                </a:solidFill>
                <a:latin typeface="Microsoft YaHei" panose="020B0503020204020204" pitchFamily="34" charset="-122"/>
                <a:ea typeface="Microsoft YaHei" panose="020B0503020204020204" pitchFamily="34" charset="-122"/>
              </a:rPr>
              <a:t>应用场景</a:t>
            </a:r>
            <a:r>
              <a:rPr lang="en-US" altLang="zh-CN" sz="1800">
                <a:solidFill>
                  <a:schemeClr val="tx1"/>
                </a:solidFill>
                <a:latin typeface="Microsoft YaHei" panose="020B0503020204020204" pitchFamily="34" charset="-122"/>
                <a:ea typeface="Microsoft YaHei" panose="020B0503020204020204" pitchFamily="34" charset="-122"/>
              </a:rPr>
              <a:t>4 – </a:t>
            </a:r>
            <a:r>
              <a:rPr lang="zh-CN" altLang="en-US" sz="1800">
                <a:solidFill>
                  <a:schemeClr val="tx1"/>
                </a:solidFill>
                <a:latin typeface="Microsoft YaHei" panose="020B0503020204020204" pitchFamily="34" charset="-122"/>
                <a:ea typeface="Microsoft YaHei" panose="020B0503020204020204" pitchFamily="34" charset="-122"/>
              </a:rPr>
              <a:t>中心性的应用</a:t>
            </a:r>
            <a:endParaRPr lang="en-AU" altLang="zh-CN" sz="1800">
              <a:solidFill>
                <a:schemeClr val="tx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zh-CN" altLang="en-US" sz="1800">
                <a:solidFill>
                  <a:schemeClr val="tx1"/>
                </a:solidFill>
                <a:latin typeface="Microsoft YaHei" panose="020B0503020204020204" pitchFamily="34" charset="-122"/>
                <a:ea typeface="Microsoft YaHei" panose="020B0503020204020204" pitchFamily="34" charset="-122"/>
              </a:rPr>
              <a:t>应用场景</a:t>
            </a:r>
            <a:r>
              <a:rPr lang="en-US" altLang="zh-CN" sz="1800">
                <a:solidFill>
                  <a:schemeClr val="tx1"/>
                </a:solidFill>
                <a:latin typeface="Microsoft YaHei" panose="020B0503020204020204" pitchFamily="34" charset="-122"/>
                <a:ea typeface="Microsoft YaHei" panose="020B0503020204020204" pitchFamily="34" charset="-122"/>
              </a:rPr>
              <a:t>5 – </a:t>
            </a:r>
            <a:r>
              <a:rPr lang="zh-CN" altLang="en-US" sz="1800">
                <a:solidFill>
                  <a:schemeClr val="tx1"/>
                </a:solidFill>
                <a:latin typeface="Microsoft YaHei" panose="020B0503020204020204" pitchFamily="34" charset="-122"/>
                <a:ea typeface="Microsoft YaHei" panose="020B0503020204020204" pitchFamily="34" charset="-122"/>
              </a:rPr>
              <a:t>相似度算法的应用</a:t>
            </a:r>
            <a:endParaRPr lang="en-AU" altLang="zh-CN" sz="1800">
              <a:solidFill>
                <a:schemeClr val="tx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endParaRPr lang="en-AU" altLang="zh-CN" sz="1800" dirty="0">
              <a:solidFill>
                <a:schemeClr val="tx1"/>
              </a:solidFill>
              <a:latin typeface="Microsoft YaHei" panose="020B0503020204020204" pitchFamily="34" charset="-122"/>
              <a:ea typeface="Microsoft YaHei" panose="020B0503020204020204" pitchFamily="34" charset="-122"/>
            </a:endParaRPr>
          </a:p>
        </p:txBody>
      </p:sp>
      <p:sp>
        <p:nvSpPr>
          <p:cNvPr id="11" name="Rectangle 10">
            <a:extLst>
              <a:ext uri="{FF2B5EF4-FFF2-40B4-BE49-F238E27FC236}">
                <a16:creationId xmlns="" xmlns:a16="http://schemas.microsoft.com/office/drawing/2014/main" id="{C89B5E2C-A13F-4CB6-98F3-24F49D01071A}"/>
              </a:ext>
            </a:extLst>
          </p:cNvPr>
          <p:cNvSpPr/>
          <p:nvPr/>
        </p:nvSpPr>
        <p:spPr>
          <a:xfrm>
            <a:off x="11551920" y="148081"/>
            <a:ext cx="472504" cy="461665"/>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Placeholder 8">
            <a:extLst>
              <a:ext uri="{FF2B5EF4-FFF2-40B4-BE49-F238E27FC236}">
                <a16:creationId xmlns="" xmlns:a16="http://schemas.microsoft.com/office/drawing/2014/main" id="{EF8F8157-684A-42F6-AE3A-4A7D127029D2}"/>
              </a:ext>
            </a:extLst>
          </p:cNvPr>
          <p:cNvPicPr>
            <a:picLocks noGrp="1" noChangeAspect="1"/>
          </p:cNvPicPr>
          <p:nvPr>
            <p:ph type="pic" sz="quarter" idx="14"/>
          </p:nvPr>
        </p:nvPicPr>
        <p:blipFill>
          <a:blip r:embed="rId2"/>
          <a:srcRect t="1091" b="1091"/>
          <a:stretch>
            <a:fillRect/>
          </a:stretch>
        </p:blipFill>
        <p:spPr/>
      </p:pic>
    </p:spTree>
    <p:extLst>
      <p:ext uri="{BB962C8B-B14F-4D97-AF65-F5344CB8AC3E}">
        <p14:creationId xmlns:p14="http://schemas.microsoft.com/office/powerpoint/2010/main" val="372384360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a:xfrm>
            <a:off x="6079060" y="1729211"/>
            <a:ext cx="4839419" cy="616999"/>
          </a:xfrm>
        </p:spPr>
        <p:txBody>
          <a:bodyPr>
            <a:normAutofit/>
          </a:bodyPr>
          <a:lstStyle/>
          <a:p>
            <a:r>
              <a:rPr lang="zh-CN" altLang="en-US"/>
              <a:t>图处理引擎与</a:t>
            </a:r>
            <a:r>
              <a:rPr lang="zh-CN" altLang="en-US" dirty="0"/>
              <a:t>图数据库</a:t>
            </a:r>
            <a:endParaRPr lang="ru-RU" dirty="0"/>
          </a:p>
        </p:txBody>
      </p:sp>
      <p:sp>
        <p:nvSpPr>
          <p:cNvPr id="9" name="TextBox 8">
            <a:extLst>
              <a:ext uri="{FF2B5EF4-FFF2-40B4-BE49-F238E27FC236}">
                <a16:creationId xmlns="" xmlns:a16="http://schemas.microsoft.com/office/drawing/2014/main" id="{061681CA-C999-4551-9081-7BDE6332DD65}"/>
              </a:ext>
            </a:extLst>
          </p:cNvPr>
          <p:cNvSpPr txBox="1"/>
          <p:nvPr/>
        </p:nvSpPr>
        <p:spPr>
          <a:xfrm>
            <a:off x="7995138" y="609746"/>
            <a:ext cx="3556782"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Text Placeholder 4">
            <a:extLst>
              <a:ext uri="{FF2B5EF4-FFF2-40B4-BE49-F238E27FC236}">
                <a16:creationId xmlns="" xmlns:a16="http://schemas.microsoft.com/office/drawing/2014/main" id="{500696E9-0EAC-4347-BE10-EFACC90C3806}"/>
              </a:ext>
            </a:extLst>
          </p:cNvPr>
          <p:cNvSpPr txBox="1">
            <a:spLocks/>
          </p:cNvSpPr>
          <p:nvPr/>
        </p:nvSpPr>
        <p:spPr>
          <a:xfrm>
            <a:off x="5604100" y="3254576"/>
            <a:ext cx="5516767" cy="2957466"/>
          </a:xfrm>
          <a:prstGeom prst="rect">
            <a:avLst/>
          </a:prstGeom>
        </p:spPr>
        <p:txBody>
          <a:bodyPr>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图存储与图处理</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1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寻路问题与图搜索算法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2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中心性算法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3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 社区发现算法</a:t>
            </a:r>
            <a:endParaRPr kumimoji="0" lang="en-AU"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4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图算法实践</a:t>
            </a:r>
            <a:endPar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auto" latinLnBrk="0" hangingPunct="1">
              <a:lnSpc>
                <a:spcPct val="90000"/>
              </a:lnSpc>
              <a:spcBef>
                <a:spcPts val="1000"/>
              </a:spcBef>
              <a:spcAft>
                <a:spcPts val="0"/>
              </a:spcAft>
              <a:buClr>
                <a:srgbClr val="DED8A4"/>
              </a:buClr>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pic>
        <p:nvPicPr>
          <p:cNvPr id="6" name="Picture Placeholder 5">
            <a:extLst>
              <a:ext uri="{FF2B5EF4-FFF2-40B4-BE49-F238E27FC236}">
                <a16:creationId xmlns="" xmlns:a16="http://schemas.microsoft.com/office/drawing/2014/main" id="{437AD904-0E25-4ED8-A48D-EEEC3A39FD04}"/>
              </a:ext>
            </a:extLst>
          </p:cNvPr>
          <p:cNvPicPr>
            <a:picLocks noGrp="1" noChangeAspect="1"/>
          </p:cNvPicPr>
          <p:nvPr>
            <p:ph type="pic" sz="quarter" idx="14"/>
          </p:nvPr>
        </p:nvPicPr>
        <p:blipFill>
          <a:blip r:embed="rId2"/>
          <a:srcRect l="1537" r="1537"/>
          <a:stretch>
            <a:fillRect/>
          </a:stretch>
        </p:blipFill>
        <p:spPr/>
      </p:pic>
      <p:sp>
        <p:nvSpPr>
          <p:cNvPr id="11" name="Rectangle 10">
            <a:extLst>
              <a:ext uri="{FF2B5EF4-FFF2-40B4-BE49-F238E27FC236}">
                <a16:creationId xmlns="" xmlns:a16="http://schemas.microsoft.com/office/drawing/2014/main" id="{706E7103-CC4D-4F71-8F66-4E4180EDD116}"/>
              </a:ext>
            </a:extLst>
          </p:cNvPr>
          <p:cNvSpPr/>
          <p:nvPr/>
        </p:nvSpPr>
        <p:spPr>
          <a:xfrm>
            <a:off x="11551920" y="148081"/>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132147691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444109" y="2288977"/>
            <a:ext cx="3776197" cy="662782"/>
          </a:xfrm>
        </p:spPr>
        <p:txBody>
          <a:bodyPr>
            <a:normAutofit/>
          </a:bodyPr>
          <a:lstStyle/>
          <a:p>
            <a:r>
              <a:rPr lang="zh-CN" altLang="en-US" dirty="0"/>
              <a:t>图平台的考量</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525645" y="3698089"/>
            <a:ext cx="2142279" cy="2318197"/>
          </a:xfrm>
        </p:spPr>
        <p:txBody>
          <a:bodyPr>
            <a:normAutofit/>
          </a:bodyPr>
          <a:lstStyle/>
          <a:p>
            <a:r>
              <a:rPr lang="zh-CN" altLang="en-US" sz="2000" dirty="0">
                <a:latin typeface="Microsoft YaHei" panose="020B0503020204020204" pitchFamily="34" charset="-122"/>
                <a:ea typeface="Microsoft YaHei" panose="020B0503020204020204" pitchFamily="34" charset="-122"/>
              </a:rPr>
              <a:t>纵向扩展</a:t>
            </a:r>
            <a:endParaRPr lang="en-US" altLang="zh-CN" sz="2000" dirty="0">
              <a:latin typeface="Microsoft YaHei" panose="020B0503020204020204" pitchFamily="34" charset="-122"/>
              <a:ea typeface="Microsoft YaHei" panose="020B0503020204020204" pitchFamily="34" charset="-122"/>
            </a:endParaRPr>
          </a:p>
          <a:p>
            <a:r>
              <a:rPr lang="en-US" altLang="zh-CN" sz="1400" dirty="0"/>
              <a:t>1.</a:t>
            </a:r>
            <a:r>
              <a:rPr lang="zh-CN" altLang="en-US" sz="1400" dirty="0"/>
              <a:t>功能强大的多核</a:t>
            </a:r>
          </a:p>
          <a:p>
            <a:r>
              <a:rPr lang="en-US" altLang="zh-CN" sz="1400" dirty="0"/>
              <a:t>2.</a:t>
            </a:r>
            <a:r>
              <a:rPr lang="zh-CN" altLang="en-US" sz="1400" dirty="0"/>
              <a:t>大内存机器</a:t>
            </a:r>
            <a:endParaRPr lang="en-US" altLang="zh-CN" sz="1400" dirty="0"/>
          </a:p>
          <a:p>
            <a:r>
              <a:rPr lang="en-US" altLang="zh-CN" sz="1400" dirty="0"/>
              <a:t>3.</a:t>
            </a:r>
            <a:r>
              <a:rPr lang="zh-CN" altLang="en-US" sz="1400" dirty="0"/>
              <a:t>高效的数据结构</a:t>
            </a:r>
            <a:endParaRPr lang="en-US" altLang="zh-CN" sz="1400" dirty="0"/>
          </a:p>
          <a:p>
            <a:r>
              <a:rPr lang="en-US" altLang="zh-CN" sz="1400" dirty="0"/>
              <a:t>4.</a:t>
            </a:r>
            <a:r>
              <a:rPr lang="zh-CN" altLang="en-US" sz="1400" dirty="0"/>
              <a:t>多线程的算法</a:t>
            </a:r>
            <a:endParaRPr lang="en-US" altLang="zh-CN" sz="1400" dirty="0"/>
          </a:p>
          <a:p>
            <a:r>
              <a:rPr lang="en-US" altLang="zh-CN" sz="1400" dirty="0"/>
              <a:t>5.</a:t>
            </a:r>
            <a:r>
              <a:rPr lang="zh-CN" altLang="en-US" sz="1400" dirty="0"/>
              <a:t>不具备可伸缩性</a:t>
            </a:r>
            <a:endParaRPr lang="ru-RU" altLang="zh-CN" sz="1400" dirty="0"/>
          </a:p>
          <a:p>
            <a:endParaRPr lang="ru-RU" sz="1400"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746209"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386078" y="1571754"/>
            <a:ext cx="384725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图存储与图处理</a:t>
            </a:r>
            <a:endPar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5" name="Text Placeholder 7">
            <a:extLst>
              <a:ext uri="{FF2B5EF4-FFF2-40B4-BE49-F238E27FC236}">
                <a16:creationId xmlns="" xmlns:a16="http://schemas.microsoft.com/office/drawing/2014/main" id="{756E5EE9-81BC-4593-AC31-A59600DFF6C6}"/>
              </a:ext>
            </a:extLst>
          </p:cNvPr>
          <p:cNvSpPr txBox="1">
            <a:spLocks/>
          </p:cNvSpPr>
          <p:nvPr/>
        </p:nvSpPr>
        <p:spPr>
          <a:xfrm>
            <a:off x="5776685" y="650018"/>
            <a:ext cx="5453694" cy="56059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600"/>
              </a:spcBef>
              <a:buClr>
                <a:schemeClr val="bg2"/>
              </a:buClr>
              <a:buFont typeface="Wingdings" pitchFamily="2" charset="2"/>
              <a:buNone/>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
                <a:srgbClr val="DED8A4"/>
              </a:buClr>
              <a:buSzTx/>
              <a:buFont typeface="Wingdings" pitchFamily="2" charset="2"/>
              <a:buNone/>
              <a:tabLst/>
              <a:defRPr/>
            </a:pPr>
            <a:r>
              <a:rPr kumimoji="0" lang="zh-CN" altLang="en-US" sz="32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rPr>
              <a:t>可伸缩性！投入多大代价？</a:t>
            </a:r>
            <a:endParaRPr kumimoji="0" lang="en-AU" altLang="zh-CN" sz="3200" b="0" i="0" u="none" strike="noStrike" kern="1200" cap="none" spc="0" normalizeH="0" baseline="0" noProof="0" dirty="0">
              <a:ln>
                <a:noFill/>
              </a:ln>
              <a:solidFill>
                <a:srgbClr val="4D4D4D"/>
              </a:solidFill>
              <a:effectLst/>
              <a:uLnTx/>
              <a:uFillTx/>
              <a:latin typeface="Microsoft YaHei" panose="020B0503020204020204" pitchFamily="34" charset="-122"/>
              <a:ea typeface="Microsoft YaHei" panose="020B0503020204020204" pitchFamily="34" charset="-122"/>
              <a:cs typeface="+mn-cs"/>
            </a:endParaRPr>
          </a:p>
        </p:txBody>
      </p:sp>
      <p:sp>
        <p:nvSpPr>
          <p:cNvPr id="16"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2729574" y="3683063"/>
            <a:ext cx="2243044" cy="2333223"/>
          </a:xfrm>
        </p:spPr>
        <p:txBody>
          <a:bodyPr>
            <a:normAutofit/>
          </a:bodyPr>
          <a:lstStyle/>
          <a:p>
            <a:r>
              <a:rPr lang="zh-CN" altLang="en-US" sz="2000" dirty="0">
                <a:latin typeface="Microsoft YaHei" panose="020B0503020204020204" pitchFamily="34" charset="-122"/>
                <a:ea typeface="Microsoft YaHei" panose="020B0503020204020204" pitchFamily="34" charset="-122"/>
              </a:rPr>
              <a:t>横向扩展</a:t>
            </a:r>
            <a:endParaRPr lang="en-US" altLang="zh-CN" sz="2000" dirty="0">
              <a:latin typeface="Microsoft YaHei" panose="020B0503020204020204" pitchFamily="34" charset="-122"/>
              <a:ea typeface="Microsoft YaHei" panose="020B0503020204020204" pitchFamily="34" charset="-122"/>
            </a:endParaRPr>
          </a:p>
          <a:p>
            <a:r>
              <a:rPr lang="en-US" altLang="zh-CN" sz="1400" dirty="0"/>
              <a:t>1.</a:t>
            </a:r>
            <a:r>
              <a:rPr lang="zh-CN" altLang="en-US" sz="1400" dirty="0"/>
              <a:t>分布式处理框架</a:t>
            </a:r>
            <a:endParaRPr lang="en-AU" altLang="zh-CN" sz="1400" dirty="0"/>
          </a:p>
          <a:p>
            <a:r>
              <a:rPr lang="en-US" altLang="zh-CN" sz="1400" dirty="0"/>
              <a:t>2.</a:t>
            </a:r>
            <a:r>
              <a:rPr lang="zh-CN" altLang="en-US" sz="1400" dirty="0"/>
              <a:t>分布式内存</a:t>
            </a:r>
            <a:endParaRPr lang="en-US" altLang="zh-CN" sz="1400" dirty="0"/>
          </a:p>
          <a:p>
            <a:r>
              <a:rPr lang="en-US" altLang="zh-CN" sz="1400" dirty="0"/>
              <a:t>3.</a:t>
            </a:r>
            <a:r>
              <a:rPr lang="zh-CN" altLang="en-US" sz="1400" dirty="0"/>
              <a:t>并行同步计算</a:t>
            </a:r>
            <a:endParaRPr lang="en-US" altLang="zh-CN" sz="1400" dirty="0"/>
          </a:p>
          <a:p>
            <a:r>
              <a:rPr lang="en-US" altLang="zh-CN" sz="1400" dirty="0"/>
              <a:t>4.</a:t>
            </a:r>
            <a:r>
              <a:rPr lang="zh-CN" altLang="en-US" sz="1400" dirty="0"/>
              <a:t>按需水平扩展</a:t>
            </a:r>
            <a:endParaRPr lang="en-US" altLang="zh-CN" sz="1400" dirty="0"/>
          </a:p>
          <a:p>
            <a:r>
              <a:rPr lang="en-US" altLang="zh-CN" sz="1400" dirty="0"/>
              <a:t>5.</a:t>
            </a:r>
            <a:r>
              <a:rPr lang="zh-CN" altLang="en-US" sz="1400" dirty="0"/>
              <a:t>具备很强的伸缩性</a:t>
            </a:r>
            <a:endParaRPr lang="ru-RU" altLang="zh-CN" sz="140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06" y="1519705"/>
            <a:ext cx="6084614" cy="4356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34732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331824" y="2305318"/>
            <a:ext cx="4331884" cy="643943"/>
          </a:xfrm>
        </p:spPr>
        <p:txBody>
          <a:bodyPr/>
          <a:lstStyle/>
          <a:p>
            <a:r>
              <a:rPr lang="zh-CN" altLang="en-US" dirty="0"/>
              <a:t>图结构中的数据依赖</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5615202" y="1453179"/>
            <a:ext cx="5743968" cy="1856691"/>
          </a:xfrm>
        </p:spPr>
        <p:txBody>
          <a:bodyPr>
            <a:normAutofit/>
          </a:bodyPr>
          <a:lstStyle/>
          <a:p>
            <a:pPr>
              <a:lnSpc>
                <a:spcPct val="100000"/>
              </a:lnSpc>
            </a:pPr>
            <a:r>
              <a:rPr lang="zh-CN" altLang="en-US" sz="2400" dirty="0"/>
              <a:t>以节点为中心</a:t>
            </a:r>
            <a:endParaRPr lang="en-US" altLang="zh-CN" sz="2400" dirty="0"/>
          </a:p>
          <a:p>
            <a:r>
              <a:rPr lang="zh-CN" altLang="zh-CN" sz="2200" dirty="0"/>
              <a:t>这种方法使用节点作为处理单元，让它们累积和计算状态，并通过消息将状态更改传递给它们的邻居。这类模型使用所提供的转换函数来更直接地实现每个算法。</a:t>
            </a:r>
          </a:p>
          <a:p>
            <a:endParaRPr lang="en-US" altLang="zh-CN" sz="2200" dirty="0">
              <a:latin typeface="Microsoft YaHei" panose="020B0503020204020204" pitchFamily="34" charset="-122"/>
              <a:ea typeface="Microsoft YaHei" panose="020B0503020204020204" pitchFamily="34" charset="-122"/>
            </a:endParaRPr>
          </a:p>
          <a:p>
            <a:endParaRPr lang="zh-CN" altLang="en-US" sz="22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278751" y="1393473"/>
            <a:ext cx="357202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图处理的考量</a:t>
            </a:r>
            <a:endPar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9"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278751" y="3618964"/>
            <a:ext cx="4872797" cy="1442433"/>
          </a:xfrm>
        </p:spPr>
        <p:txBody>
          <a:bodyPr>
            <a:normAutofit/>
          </a:bodyPr>
          <a:lstStyle/>
          <a:p>
            <a:pPr>
              <a:lnSpc>
                <a:spcPct val="100000"/>
              </a:lnSpc>
            </a:pPr>
            <a:r>
              <a:rPr lang="zh-CN" altLang="zh-CN" dirty="0"/>
              <a:t>以关系为中心</a:t>
            </a:r>
          </a:p>
          <a:p>
            <a:r>
              <a:rPr lang="en-US" altLang="zh-CN" dirty="0"/>
              <a:t> </a:t>
            </a:r>
            <a:r>
              <a:rPr lang="zh-CN" altLang="zh-CN" dirty="0"/>
              <a:t>这种方法与以节点为中心的模型有</a:t>
            </a:r>
            <a:r>
              <a:rPr lang="zh-CN" altLang="zh-CN" dirty="0" smtClean="0"/>
              <a:t>相似之处，但在子图和序列分析中有更好的表现。</a:t>
            </a:r>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
        <p:nvSpPr>
          <p:cNvPr id="10"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278751" y="4815671"/>
            <a:ext cx="4639421" cy="1616251"/>
          </a:xfrm>
        </p:spPr>
        <p:txBody>
          <a:bodyPr>
            <a:normAutofit/>
          </a:bodyPr>
          <a:lstStyle/>
          <a:p>
            <a:r>
              <a:rPr lang="zh-CN" altLang="zh-CN" dirty="0"/>
              <a:t>以</a:t>
            </a:r>
            <a:r>
              <a:rPr lang="zh-CN" altLang="en-US" dirty="0"/>
              <a:t>图</a:t>
            </a:r>
            <a:r>
              <a:rPr lang="zh-CN" altLang="zh-CN" dirty="0"/>
              <a:t>为中心</a:t>
            </a:r>
          </a:p>
          <a:p>
            <a:r>
              <a:rPr lang="zh-CN" altLang="zh-CN" dirty="0"/>
              <a:t>这些子图中的模型处理节点独立于其它子图，而与其它子图的最小化通信是通过消息传递进行的。</a:t>
            </a:r>
          </a:p>
          <a:p>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
        <p:nvSpPr>
          <p:cNvPr id="14"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5572268" y="3561040"/>
            <a:ext cx="5825537" cy="1204143"/>
          </a:xfrm>
        </p:spPr>
        <p:txBody>
          <a:bodyPr>
            <a:normAutofit/>
          </a:bodyPr>
          <a:lstStyle/>
          <a:p>
            <a:r>
              <a:rPr lang="zh-CN" altLang="zh-CN" sz="2400" dirty="0"/>
              <a:t>以</a:t>
            </a:r>
            <a:r>
              <a:rPr lang="zh-CN" altLang="en-US" sz="2400" dirty="0"/>
              <a:t>遍历</a:t>
            </a:r>
            <a:r>
              <a:rPr lang="zh-CN" altLang="zh-CN" sz="2400" dirty="0"/>
              <a:t>为中心</a:t>
            </a:r>
          </a:p>
          <a:p>
            <a:r>
              <a:rPr lang="zh-CN" altLang="zh-CN" sz="2400" dirty="0"/>
              <a:t>这类模型使用遍历器积累数据，以图的导航作为它们的计算手段。</a:t>
            </a:r>
          </a:p>
          <a:p>
            <a:endParaRPr lang="zh-CN" altLang="en-US" sz="2200" dirty="0">
              <a:latin typeface="Microsoft YaHei" panose="020B0503020204020204" pitchFamily="34" charset="-122"/>
              <a:ea typeface="Microsoft YaHei" panose="020B0503020204020204" pitchFamily="34" charset="-122"/>
            </a:endParaRPr>
          </a:p>
        </p:txBody>
      </p:sp>
      <p:sp>
        <p:nvSpPr>
          <p:cNvPr id="1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5570120" y="5014219"/>
            <a:ext cx="5825537" cy="1219156"/>
          </a:xfrm>
        </p:spPr>
        <p:txBody>
          <a:bodyPr>
            <a:normAutofit/>
          </a:bodyPr>
          <a:lstStyle/>
          <a:p>
            <a:r>
              <a:rPr lang="zh-CN" altLang="zh-CN" sz="2400" dirty="0"/>
              <a:t>以算法为中心</a:t>
            </a:r>
          </a:p>
          <a:p>
            <a:r>
              <a:rPr lang="zh-CN" altLang="zh-CN" sz="2400" dirty="0"/>
              <a:t>这类方法使用各种方法来优化每个算法的实现，是对前述模型的整合。</a:t>
            </a:r>
          </a:p>
          <a:p>
            <a:endParaRPr lang="zh-CN" altLang="en-US" sz="2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991861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538626" y="601464"/>
            <a:ext cx="38161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数据图的处理平台</a:t>
            </a:r>
            <a:endPar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4" y="1326496"/>
            <a:ext cx="11395728" cy="5104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989602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257578" y="1864033"/>
            <a:ext cx="5653825" cy="544874"/>
          </a:xfrm>
        </p:spPr>
        <p:txBody>
          <a:bodyPr>
            <a:normAutofit/>
          </a:bodyPr>
          <a:lstStyle/>
          <a:p>
            <a:r>
              <a:rPr lang="en-US" sz="3200" b="0" dirty="0" smtClean="0">
                <a:solidFill>
                  <a:srgbClr val="006F83"/>
                </a:solidFill>
                <a:latin typeface="Microsoft YaHei" panose="020B0503020204020204" pitchFamily="34" charset="-122"/>
                <a:ea typeface="Microsoft YaHei" panose="020B0503020204020204" pitchFamily="34" charset="-122"/>
                <a:cs typeface="+mn-cs"/>
              </a:rPr>
              <a:t>Neo4j:</a:t>
            </a:r>
            <a:r>
              <a:rPr lang="zh-CN" altLang="en-US" sz="3200" b="0" dirty="0" smtClean="0">
                <a:solidFill>
                  <a:srgbClr val="006F83"/>
                </a:solidFill>
                <a:latin typeface="Microsoft YaHei" panose="020B0503020204020204" pitchFamily="34" charset="-122"/>
                <a:ea typeface="Microsoft YaHei" panose="020B0503020204020204" pitchFamily="34" charset="-122"/>
                <a:cs typeface="+mn-cs"/>
              </a:rPr>
              <a:t>事务型图数据库</a:t>
            </a:r>
            <a:r>
              <a:rPr lang="en-US" altLang="zh-CN" sz="3200" b="0" dirty="0" smtClean="0">
                <a:solidFill>
                  <a:srgbClr val="006F83"/>
                </a:solidFill>
                <a:latin typeface="Microsoft YaHei" panose="020B0503020204020204" pitchFamily="34" charset="-122"/>
                <a:ea typeface="Microsoft YaHei" panose="020B0503020204020204" pitchFamily="34" charset="-122"/>
                <a:cs typeface="+mn-cs"/>
              </a:rPr>
              <a:t>(OLTP)</a:t>
            </a:r>
            <a:endParaRPr lang="ru-RU" sz="3200" b="0" dirty="0">
              <a:solidFill>
                <a:srgbClr val="006F83"/>
              </a:solidFill>
              <a:latin typeface="Microsoft YaHei" panose="020B0503020204020204" pitchFamily="34" charset="-122"/>
              <a:ea typeface="Microsoft YaHei" panose="020B0503020204020204" pitchFamily="34" charset="-122"/>
              <a:cs typeface="+mn-cs"/>
            </a:endParaRPr>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6064100" y="335284"/>
            <a:ext cx="4532570" cy="1521254"/>
          </a:xfrm>
        </p:spPr>
        <p:txBody>
          <a:bodyPr>
            <a:normAutofit/>
          </a:bodyPr>
          <a:lstStyle/>
          <a:p>
            <a:pPr marL="285750" indent="-285750">
              <a:buFont typeface="Arial" panose="020B0604020202020204" pitchFamily="34" charset="0"/>
              <a:buChar char="•"/>
            </a:pPr>
            <a:r>
              <a:rPr lang="zh-CN" altLang="en-US" sz="2000" b="0" dirty="0" smtClean="0">
                <a:latin typeface="Microsoft YaHei" panose="020B0503020204020204" pitchFamily="34" charset="-122"/>
                <a:ea typeface="Microsoft YaHei" panose="020B0503020204020204" pitchFamily="34" charset="-122"/>
              </a:rPr>
              <a:t>将</a:t>
            </a:r>
            <a:r>
              <a:rPr lang="en-US" altLang="zh-CN" sz="2000" b="0" dirty="0" smtClean="0">
                <a:latin typeface="Microsoft YaHei" panose="020B0503020204020204" pitchFamily="34" charset="-122"/>
                <a:ea typeface="Microsoft YaHei" panose="020B0503020204020204" pitchFamily="34" charset="-122"/>
              </a:rPr>
              <a:t>Neo4j</a:t>
            </a:r>
            <a:r>
              <a:rPr lang="zh-CN" altLang="en-US" sz="2000" b="0" dirty="0" smtClean="0">
                <a:latin typeface="Microsoft YaHei" panose="020B0503020204020204" pitchFamily="34" charset="-122"/>
                <a:ea typeface="Microsoft YaHei" panose="020B0503020204020204" pitchFamily="34" charset="-122"/>
              </a:rPr>
              <a:t>的图加载到</a:t>
            </a:r>
            <a:r>
              <a:rPr lang="en-US" altLang="zh-CN" sz="2000" b="0" dirty="0" smtClean="0">
                <a:latin typeface="Microsoft YaHei" panose="020B0503020204020204" pitchFamily="34" charset="-122"/>
                <a:ea typeface="Microsoft YaHei" panose="020B0503020204020204" pitchFamily="34" charset="-122"/>
              </a:rPr>
              <a:t>Spark</a:t>
            </a:r>
            <a:r>
              <a:rPr lang="zh-CN" altLang="en-US" sz="2000" b="0" dirty="0" smtClean="0">
                <a:latin typeface="Microsoft YaHei" panose="020B0503020204020204" pitchFamily="34" charset="-122"/>
                <a:ea typeface="Microsoft YaHei" panose="020B0503020204020204" pitchFamily="34" charset="-122"/>
              </a:rPr>
              <a:t>上执行不是很好吗？</a:t>
            </a:r>
            <a:endParaRPr lang="en-US" altLang="zh-CN" sz="2000" b="0"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000" b="0" dirty="0" smtClean="0">
                <a:solidFill>
                  <a:schemeClr val="tx1"/>
                </a:solidFill>
                <a:latin typeface="Microsoft YaHei" panose="020B0503020204020204" pitchFamily="34" charset="-122"/>
                <a:ea typeface="Microsoft YaHei" panose="020B0503020204020204" pitchFamily="34" charset="-122"/>
              </a:rPr>
              <a:t>如何集成呢？</a:t>
            </a:r>
            <a:endParaRPr lang="en-US" altLang="zh-CN" sz="2000" b="0" dirty="0" smtClean="0">
              <a:solidFill>
                <a:schemeClr val="tx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000" b="0" dirty="0" smtClean="0">
                <a:solidFill>
                  <a:schemeClr val="tx1"/>
                </a:solidFill>
                <a:latin typeface="Microsoft YaHei" panose="020B0503020204020204" pitchFamily="34" charset="-122"/>
                <a:ea typeface="Microsoft YaHei" panose="020B0503020204020204" pitchFamily="34" charset="-122"/>
              </a:rPr>
              <a:t>非</a:t>
            </a:r>
            <a:r>
              <a:rPr lang="en-US" altLang="zh-CN" sz="2000" b="0" dirty="0" smtClean="0">
                <a:solidFill>
                  <a:schemeClr val="tx1"/>
                </a:solidFill>
                <a:latin typeface="Microsoft YaHei" panose="020B0503020204020204" pitchFamily="34" charset="-122"/>
                <a:ea typeface="Microsoft YaHei" panose="020B0503020204020204" pitchFamily="34" charset="-122"/>
              </a:rPr>
              <a:t>Neo4j</a:t>
            </a:r>
            <a:r>
              <a:rPr lang="zh-CN" altLang="en-US" sz="2000" b="0" dirty="0" smtClean="0">
                <a:latin typeface="Microsoft YaHei" panose="020B0503020204020204" pitchFamily="34" charset="-122"/>
                <a:ea typeface="Microsoft YaHei" panose="020B0503020204020204" pitchFamily="34" charset="-122"/>
              </a:rPr>
              <a:t>中的图是什么形态？</a:t>
            </a:r>
            <a:endParaRPr lang="en-US" altLang="zh-CN" sz="2000" b="0" dirty="0" smtClean="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52243" y="254443"/>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218942" y="1036223"/>
            <a:ext cx="5254579" cy="584775"/>
          </a:xfrm>
          <a:prstGeom prst="rect">
            <a:avLst/>
          </a:prstGeom>
          <a:noFill/>
        </p:spPr>
        <p:txBody>
          <a:bodyPr wrap="square" rtlCol="0">
            <a:spAutoFit/>
          </a:bodyPr>
          <a:lstStyle/>
          <a:p>
            <a:pPr>
              <a:defRPr/>
            </a:pPr>
            <a:r>
              <a:rPr lang="en-US" altLang="zh-CN" sz="3200" dirty="0" smtClean="0">
                <a:solidFill>
                  <a:srgbClr val="006F83"/>
                </a:solidFill>
                <a:latin typeface="Microsoft YaHei" panose="020B0503020204020204" pitchFamily="34" charset="-122"/>
                <a:ea typeface="Microsoft YaHei" panose="020B0503020204020204" pitchFamily="34" charset="-122"/>
              </a:rPr>
              <a:t>Spark: </a:t>
            </a:r>
            <a:r>
              <a:rPr lang="zh-CN" altLang="en-US" sz="3200" dirty="0" smtClean="0">
                <a:solidFill>
                  <a:srgbClr val="006F83"/>
                </a:solidFill>
                <a:latin typeface="Microsoft YaHei" panose="020B0503020204020204" pitchFamily="34" charset="-122"/>
                <a:ea typeface="Microsoft YaHei" panose="020B0503020204020204" pitchFamily="34" charset="-122"/>
              </a:rPr>
              <a:t>计算平台</a:t>
            </a:r>
            <a:r>
              <a:rPr lang="en-US" altLang="zh-CN" sz="3200" dirty="0" smtClean="0">
                <a:solidFill>
                  <a:srgbClr val="006F83"/>
                </a:solidFill>
                <a:latin typeface="Microsoft YaHei" panose="020B0503020204020204" pitchFamily="34" charset="-122"/>
                <a:ea typeface="Microsoft YaHei" panose="020B0503020204020204" pitchFamily="34" charset="-122"/>
              </a:rPr>
              <a:t>(OLAP)</a:t>
            </a:r>
            <a:endPar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065" y="2525165"/>
            <a:ext cx="6933222" cy="3701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240114" y="4108366"/>
            <a:ext cx="4731131" cy="2099256"/>
          </a:xfrm>
        </p:spPr>
        <p:txBody>
          <a:bodyPr>
            <a:normAutofit/>
          </a:bodyPr>
          <a:lstStyle/>
          <a:p>
            <a:pPr>
              <a:lnSpc>
                <a:spcPct val="100000"/>
              </a:lnSpc>
            </a:pPr>
            <a:r>
              <a:rPr lang="zh-CN" altLang="en-US" sz="2000" dirty="0" smtClean="0"/>
              <a:t>图数据库是为了存储完整的数据，并根据需求从中查询数据子集供分析展示之用。</a:t>
            </a:r>
            <a:endParaRPr lang="en-US" altLang="zh-CN" sz="2000" dirty="0" smtClean="0"/>
          </a:p>
          <a:p>
            <a:pPr>
              <a:lnSpc>
                <a:spcPct val="100000"/>
              </a:lnSpc>
            </a:pPr>
            <a:endParaRPr lang="en-US" altLang="zh-CN" sz="2000" dirty="0" smtClean="0"/>
          </a:p>
          <a:p>
            <a:pPr>
              <a:lnSpc>
                <a:spcPct val="100000"/>
              </a:lnSpc>
            </a:pPr>
            <a:r>
              <a:rPr lang="zh-CN" altLang="en-US" sz="2000" dirty="0"/>
              <a:t>图</a:t>
            </a:r>
            <a:r>
              <a:rPr lang="zh-CN" altLang="en-US" sz="2000" dirty="0" smtClean="0"/>
              <a:t>计算平台是为了以只读方式加载图数据，并从中发现一些有价值的信息。</a:t>
            </a:r>
            <a:endParaRPr lang="en-US" altLang="zh-CN" sz="2000" dirty="0"/>
          </a:p>
          <a:p>
            <a:endParaRPr lang="zh-CN" altLang="en-US"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 xmlns:a16="http://schemas.microsoft.com/office/drawing/2014/main" id="{3FDCFA09-238E-40FB-AED3-6BAD59EABE40}"/>
              </a:ext>
            </a:extLst>
          </p:cNvPr>
          <p:cNvSpPr txBox="1"/>
          <p:nvPr/>
        </p:nvSpPr>
        <p:spPr>
          <a:xfrm>
            <a:off x="5737609" y="1989840"/>
            <a:ext cx="59997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smtClean="0">
                <a:solidFill>
                  <a:srgbClr val="FF0000"/>
                </a:solidFill>
                <a:latin typeface="Microsoft YaHei" panose="020B0503020204020204" pitchFamily="34" charset="-122"/>
                <a:ea typeface="Microsoft YaHei" panose="020B0503020204020204" pitchFamily="34" charset="-122"/>
              </a:rPr>
              <a:t>openCypher</a:t>
            </a:r>
            <a:r>
              <a:rPr lang="zh-CN" altLang="en-US" sz="2400" dirty="0" smtClean="0">
                <a:solidFill>
                  <a:srgbClr val="FF0000"/>
                </a:solidFill>
                <a:latin typeface="Microsoft YaHei" panose="020B0503020204020204" pitchFamily="34" charset="-122"/>
                <a:ea typeface="Microsoft YaHei" panose="020B0503020204020204" pitchFamily="34" charset="-122"/>
              </a:rPr>
              <a:t>是连接</a:t>
            </a:r>
            <a:r>
              <a:rPr lang="en-US" altLang="zh-CN" sz="2400" dirty="0" smtClean="0">
                <a:solidFill>
                  <a:srgbClr val="FF0000"/>
                </a:solidFill>
                <a:latin typeface="Microsoft YaHei" panose="020B0503020204020204" pitchFamily="34" charset="-122"/>
                <a:ea typeface="Microsoft YaHei" panose="020B0503020204020204" pitchFamily="34" charset="-122"/>
              </a:rPr>
              <a:t>Spark</a:t>
            </a:r>
            <a:r>
              <a:rPr lang="zh-CN" altLang="en-US" sz="2400" dirty="0" smtClean="0">
                <a:solidFill>
                  <a:srgbClr val="FF0000"/>
                </a:solidFill>
                <a:latin typeface="Microsoft YaHei" panose="020B0503020204020204" pitchFamily="34" charset="-122"/>
                <a:ea typeface="Microsoft YaHei" panose="020B0503020204020204" pitchFamily="34" charset="-122"/>
              </a:rPr>
              <a:t>与</a:t>
            </a:r>
            <a:r>
              <a:rPr lang="en-US" altLang="zh-CN" sz="2400" dirty="0" smtClean="0">
                <a:solidFill>
                  <a:srgbClr val="FF0000"/>
                </a:solidFill>
                <a:latin typeface="Microsoft YaHei" panose="020B0503020204020204" pitchFamily="34" charset="-122"/>
                <a:ea typeface="Microsoft YaHei" panose="020B0503020204020204" pitchFamily="34" charset="-122"/>
              </a:rPr>
              <a:t>Neo4j</a:t>
            </a:r>
            <a:r>
              <a:rPr lang="zh-CN" altLang="en-US" sz="2400" dirty="0" smtClean="0">
                <a:solidFill>
                  <a:srgbClr val="FF0000"/>
                </a:solidFill>
                <a:latin typeface="Microsoft YaHei" panose="020B0503020204020204" pitchFamily="34" charset="-122"/>
                <a:ea typeface="Microsoft YaHei" panose="020B0503020204020204" pitchFamily="34" charset="-122"/>
              </a:rPr>
              <a:t>的桥梁</a:t>
            </a:r>
            <a:endParaRPr kumimoji="0" lang="en-AU" sz="24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1843104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310611" y="164011"/>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168703" y="644351"/>
            <a:ext cx="4586564" cy="584775"/>
          </a:xfrm>
          <a:prstGeom prst="rect">
            <a:avLst/>
          </a:prstGeom>
          <a:noFill/>
        </p:spPr>
        <p:txBody>
          <a:bodyPr wrap="square" rtlCol="0">
            <a:spAutoFit/>
          </a:bodyPr>
          <a:lstStyle/>
          <a:p>
            <a:pPr>
              <a:defRPr/>
            </a:pPr>
            <a:r>
              <a:rPr lang="en-US" altLang="zh-CN" sz="3200" dirty="0" smtClean="0">
                <a:solidFill>
                  <a:srgbClr val="006F83"/>
                </a:solidFill>
                <a:latin typeface="Microsoft YaHei" panose="020B0503020204020204" pitchFamily="34" charset="-122"/>
                <a:ea typeface="Microsoft YaHei" panose="020B0503020204020204" pitchFamily="34" charset="-122"/>
              </a:rPr>
              <a:t>Spark: </a:t>
            </a:r>
            <a:r>
              <a:rPr lang="zh-CN" altLang="en-US" sz="3200" dirty="0" smtClean="0">
                <a:solidFill>
                  <a:srgbClr val="006F83"/>
                </a:solidFill>
                <a:latin typeface="Microsoft YaHei" panose="020B0503020204020204" pitchFamily="34" charset="-122"/>
                <a:ea typeface="Microsoft YaHei" panose="020B0503020204020204" pitchFamily="34" charset="-122"/>
              </a:rPr>
              <a:t>在线网络流平台</a:t>
            </a:r>
            <a:endPar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471219" y="1284878"/>
            <a:ext cx="2834689" cy="2025365"/>
          </a:xfrm>
        </p:spPr>
        <p:txBody>
          <a:bodyPr>
            <a:normAutofit lnSpcReduction="10000"/>
          </a:bodyPr>
          <a:lstStyle/>
          <a:p>
            <a:pPr marL="457200" indent="-457200">
              <a:lnSpc>
                <a:spcPct val="100000"/>
              </a:lnSpc>
              <a:buFont typeface="Wingdings" panose="05000000000000000000" pitchFamily="2" charset="2"/>
              <a:buChar char="Ø"/>
            </a:pPr>
            <a:r>
              <a:rPr lang="zh-CN" altLang="en-US" sz="2000" dirty="0" smtClean="0"/>
              <a:t>交通网络流</a:t>
            </a:r>
            <a:endParaRPr lang="en-US" altLang="zh-CN" sz="2000" dirty="0" smtClean="0"/>
          </a:p>
          <a:p>
            <a:pPr marL="457200" indent="-457200">
              <a:lnSpc>
                <a:spcPct val="100000"/>
              </a:lnSpc>
              <a:buFont typeface="Wingdings" panose="05000000000000000000" pitchFamily="2" charset="2"/>
              <a:buChar char="Ø"/>
            </a:pPr>
            <a:r>
              <a:rPr lang="zh-CN" altLang="en-US" sz="2000" dirty="0" smtClean="0"/>
              <a:t>通信网络流</a:t>
            </a:r>
            <a:endParaRPr lang="en-US" altLang="zh-CN" sz="2000" dirty="0"/>
          </a:p>
          <a:p>
            <a:pPr marL="457200" indent="-457200">
              <a:lnSpc>
                <a:spcPct val="100000"/>
              </a:lnSpc>
              <a:buFont typeface="Wingdings" panose="05000000000000000000" pitchFamily="2" charset="2"/>
              <a:buChar char="Ø"/>
            </a:pPr>
            <a:r>
              <a:rPr lang="zh-CN" altLang="en-US" sz="2000" dirty="0"/>
              <a:t>金融网络流</a:t>
            </a:r>
            <a:endParaRPr lang="en-US" altLang="zh-CN" sz="2000" dirty="0"/>
          </a:p>
          <a:p>
            <a:pPr marL="457200" indent="-457200">
              <a:lnSpc>
                <a:spcPct val="100000"/>
              </a:lnSpc>
              <a:buFont typeface="Wingdings" panose="05000000000000000000" pitchFamily="2" charset="2"/>
              <a:buChar char="Ø"/>
            </a:pPr>
            <a:r>
              <a:rPr lang="zh-CN" altLang="en-US" sz="2000" dirty="0"/>
              <a:t>地下管网设计</a:t>
            </a:r>
            <a:endParaRPr lang="en-US" altLang="zh-CN" sz="2000" dirty="0"/>
          </a:p>
          <a:p>
            <a:pPr marL="457200" indent="-457200">
              <a:lnSpc>
                <a:spcPct val="100000"/>
              </a:lnSpc>
              <a:buFont typeface="Wingdings" panose="05000000000000000000" pitchFamily="2" charset="2"/>
              <a:buChar char="Ø"/>
            </a:pPr>
            <a:r>
              <a:rPr lang="zh-CN" altLang="en-US" sz="2000" dirty="0"/>
              <a:t>心血管脑血管研究</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556" y="485275"/>
            <a:ext cx="3472349" cy="2432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descr="plumbin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5509" y="371789"/>
            <a:ext cx="3284827" cy="254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4"/>
          <p:cNvSpPr>
            <a:spLocks noChangeArrowheads="1"/>
          </p:cNvSpPr>
          <p:nvPr/>
        </p:nvSpPr>
        <p:spPr bwMode="auto">
          <a:xfrm>
            <a:off x="6568173" y="3007031"/>
            <a:ext cx="379412"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a</a:t>
            </a:r>
          </a:p>
        </p:txBody>
      </p:sp>
      <p:sp>
        <p:nvSpPr>
          <p:cNvPr id="18" name="Oval 5"/>
          <p:cNvSpPr>
            <a:spLocks noChangeArrowheads="1"/>
          </p:cNvSpPr>
          <p:nvPr/>
        </p:nvSpPr>
        <p:spPr bwMode="auto">
          <a:xfrm>
            <a:off x="4974323" y="4448481"/>
            <a:ext cx="379412"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s</a:t>
            </a:r>
          </a:p>
        </p:txBody>
      </p:sp>
      <p:sp>
        <p:nvSpPr>
          <p:cNvPr id="19" name="Oval 6"/>
          <p:cNvSpPr>
            <a:spLocks noChangeArrowheads="1"/>
          </p:cNvSpPr>
          <p:nvPr/>
        </p:nvSpPr>
        <p:spPr bwMode="auto">
          <a:xfrm>
            <a:off x="8236635" y="3007031"/>
            <a:ext cx="379413"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d</a:t>
            </a:r>
          </a:p>
        </p:txBody>
      </p:sp>
      <p:sp>
        <p:nvSpPr>
          <p:cNvPr id="20" name="Oval 7"/>
          <p:cNvSpPr>
            <a:spLocks noChangeArrowheads="1"/>
          </p:cNvSpPr>
          <p:nvPr/>
        </p:nvSpPr>
        <p:spPr bwMode="auto">
          <a:xfrm>
            <a:off x="6642785" y="4448481"/>
            <a:ext cx="379413"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b</a:t>
            </a:r>
          </a:p>
        </p:txBody>
      </p:sp>
      <p:sp>
        <p:nvSpPr>
          <p:cNvPr id="21" name="Line 8"/>
          <p:cNvSpPr>
            <a:spLocks noChangeShapeType="1"/>
          </p:cNvSpPr>
          <p:nvPr/>
        </p:nvSpPr>
        <p:spPr bwMode="auto">
          <a:xfrm flipV="1">
            <a:off x="5353735" y="3310243"/>
            <a:ext cx="1214438" cy="11382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22" name="Line 9"/>
          <p:cNvSpPr>
            <a:spLocks noChangeShapeType="1"/>
          </p:cNvSpPr>
          <p:nvPr/>
        </p:nvSpPr>
        <p:spPr bwMode="auto">
          <a:xfrm>
            <a:off x="5353735" y="4827893"/>
            <a:ext cx="1289050" cy="12144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23" name="Line 10"/>
          <p:cNvSpPr>
            <a:spLocks noChangeShapeType="1"/>
          </p:cNvSpPr>
          <p:nvPr/>
        </p:nvSpPr>
        <p:spPr bwMode="auto">
          <a:xfrm>
            <a:off x="10209898" y="3310243"/>
            <a:ext cx="1290637" cy="12144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24" name="Line 11"/>
          <p:cNvSpPr>
            <a:spLocks noChangeShapeType="1"/>
          </p:cNvSpPr>
          <p:nvPr/>
        </p:nvSpPr>
        <p:spPr bwMode="auto">
          <a:xfrm>
            <a:off x="6947585" y="3159431"/>
            <a:ext cx="12890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25" name="Line 12"/>
          <p:cNvSpPr>
            <a:spLocks noChangeShapeType="1"/>
          </p:cNvSpPr>
          <p:nvPr/>
        </p:nvSpPr>
        <p:spPr bwMode="auto">
          <a:xfrm flipV="1">
            <a:off x="10286098" y="4751693"/>
            <a:ext cx="1290637" cy="12906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26" name="Oval 13"/>
          <p:cNvSpPr>
            <a:spLocks noChangeArrowheads="1"/>
          </p:cNvSpPr>
          <p:nvPr/>
        </p:nvSpPr>
        <p:spPr bwMode="auto">
          <a:xfrm>
            <a:off x="6642785" y="5966131"/>
            <a:ext cx="379413"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c</a:t>
            </a:r>
          </a:p>
        </p:txBody>
      </p:sp>
      <p:sp>
        <p:nvSpPr>
          <p:cNvPr id="27" name="Oval 14"/>
          <p:cNvSpPr>
            <a:spLocks noChangeArrowheads="1"/>
          </p:cNvSpPr>
          <p:nvPr/>
        </p:nvSpPr>
        <p:spPr bwMode="auto">
          <a:xfrm>
            <a:off x="8236635" y="5966131"/>
            <a:ext cx="379413"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f</a:t>
            </a:r>
          </a:p>
        </p:txBody>
      </p:sp>
      <p:sp>
        <p:nvSpPr>
          <p:cNvPr id="28" name="Oval 15"/>
          <p:cNvSpPr>
            <a:spLocks noChangeArrowheads="1"/>
          </p:cNvSpPr>
          <p:nvPr/>
        </p:nvSpPr>
        <p:spPr bwMode="auto">
          <a:xfrm>
            <a:off x="8236635" y="4448481"/>
            <a:ext cx="379413"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e</a:t>
            </a:r>
          </a:p>
        </p:txBody>
      </p:sp>
      <p:sp>
        <p:nvSpPr>
          <p:cNvPr id="29" name="Oval 16"/>
          <p:cNvSpPr>
            <a:spLocks noChangeArrowheads="1"/>
          </p:cNvSpPr>
          <p:nvPr/>
        </p:nvSpPr>
        <p:spPr bwMode="auto">
          <a:xfrm>
            <a:off x="9830485" y="3007031"/>
            <a:ext cx="379413"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g</a:t>
            </a:r>
          </a:p>
        </p:txBody>
      </p:sp>
      <p:sp>
        <p:nvSpPr>
          <p:cNvPr id="30" name="Oval 17"/>
          <p:cNvSpPr>
            <a:spLocks noChangeArrowheads="1"/>
          </p:cNvSpPr>
          <p:nvPr/>
        </p:nvSpPr>
        <p:spPr bwMode="auto">
          <a:xfrm>
            <a:off x="9830485" y="4448481"/>
            <a:ext cx="379413"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h</a:t>
            </a:r>
          </a:p>
        </p:txBody>
      </p:sp>
      <p:sp>
        <p:nvSpPr>
          <p:cNvPr id="31" name="Oval 18"/>
          <p:cNvSpPr>
            <a:spLocks noChangeArrowheads="1"/>
          </p:cNvSpPr>
          <p:nvPr/>
        </p:nvSpPr>
        <p:spPr bwMode="auto">
          <a:xfrm>
            <a:off x="9906685" y="5966131"/>
            <a:ext cx="379413"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i</a:t>
            </a:r>
          </a:p>
        </p:txBody>
      </p:sp>
      <p:sp>
        <p:nvSpPr>
          <p:cNvPr id="32" name="Oval 19"/>
          <p:cNvSpPr>
            <a:spLocks noChangeArrowheads="1"/>
          </p:cNvSpPr>
          <p:nvPr/>
        </p:nvSpPr>
        <p:spPr bwMode="auto">
          <a:xfrm>
            <a:off x="11500535" y="4448481"/>
            <a:ext cx="379413" cy="3794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eaLnBrk="1" hangingPunct="1"/>
            <a:r>
              <a:rPr lang="en-US" altLang="zh-CN" sz="1800">
                <a:ea typeface="宋体" charset="-122"/>
              </a:rPr>
              <a:t>t</a:t>
            </a:r>
          </a:p>
        </p:txBody>
      </p:sp>
      <p:sp>
        <p:nvSpPr>
          <p:cNvPr id="33" name="Line 20"/>
          <p:cNvSpPr>
            <a:spLocks noChangeShapeType="1"/>
          </p:cNvSpPr>
          <p:nvPr/>
        </p:nvSpPr>
        <p:spPr bwMode="auto">
          <a:xfrm>
            <a:off x="7022198" y="4675493"/>
            <a:ext cx="1214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34" name="Line 21"/>
          <p:cNvSpPr>
            <a:spLocks noChangeShapeType="1"/>
          </p:cNvSpPr>
          <p:nvPr/>
        </p:nvSpPr>
        <p:spPr bwMode="auto">
          <a:xfrm>
            <a:off x="7022198" y="6118531"/>
            <a:ext cx="1214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35" name="Line 22"/>
          <p:cNvSpPr>
            <a:spLocks noChangeShapeType="1"/>
          </p:cNvSpPr>
          <p:nvPr/>
        </p:nvSpPr>
        <p:spPr bwMode="auto">
          <a:xfrm>
            <a:off x="8616048" y="3159431"/>
            <a:ext cx="1214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36" name="Line 23"/>
          <p:cNvSpPr>
            <a:spLocks noChangeShapeType="1"/>
          </p:cNvSpPr>
          <p:nvPr/>
        </p:nvSpPr>
        <p:spPr bwMode="auto">
          <a:xfrm>
            <a:off x="8616048" y="4675493"/>
            <a:ext cx="1214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37" name="Line 24"/>
          <p:cNvSpPr>
            <a:spLocks noChangeShapeType="1"/>
          </p:cNvSpPr>
          <p:nvPr/>
        </p:nvSpPr>
        <p:spPr bwMode="auto">
          <a:xfrm>
            <a:off x="8692248" y="6118531"/>
            <a:ext cx="1214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38" name="Line 25"/>
          <p:cNvSpPr>
            <a:spLocks noChangeShapeType="1"/>
          </p:cNvSpPr>
          <p:nvPr/>
        </p:nvSpPr>
        <p:spPr bwMode="auto">
          <a:xfrm>
            <a:off x="5428348" y="4675493"/>
            <a:ext cx="1214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39" name="Line 26"/>
          <p:cNvSpPr>
            <a:spLocks noChangeShapeType="1"/>
          </p:cNvSpPr>
          <p:nvPr/>
        </p:nvSpPr>
        <p:spPr bwMode="auto">
          <a:xfrm>
            <a:off x="10286098" y="4675493"/>
            <a:ext cx="1214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0" name="Line 27"/>
          <p:cNvSpPr>
            <a:spLocks noChangeShapeType="1"/>
          </p:cNvSpPr>
          <p:nvPr/>
        </p:nvSpPr>
        <p:spPr bwMode="auto">
          <a:xfrm flipV="1">
            <a:off x="6795185" y="4827893"/>
            <a:ext cx="0" cy="11382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1" name="Line 28"/>
          <p:cNvSpPr>
            <a:spLocks noChangeShapeType="1"/>
          </p:cNvSpPr>
          <p:nvPr/>
        </p:nvSpPr>
        <p:spPr bwMode="auto">
          <a:xfrm flipV="1">
            <a:off x="6795185" y="3386443"/>
            <a:ext cx="0" cy="10620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2" name="Line 29"/>
          <p:cNvSpPr>
            <a:spLocks noChangeShapeType="1"/>
          </p:cNvSpPr>
          <p:nvPr/>
        </p:nvSpPr>
        <p:spPr bwMode="auto">
          <a:xfrm flipV="1">
            <a:off x="8389035" y="3386443"/>
            <a:ext cx="0" cy="10620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3" name="Line 30"/>
          <p:cNvSpPr>
            <a:spLocks noChangeShapeType="1"/>
          </p:cNvSpPr>
          <p:nvPr/>
        </p:nvSpPr>
        <p:spPr bwMode="auto">
          <a:xfrm flipV="1">
            <a:off x="8389035" y="4827893"/>
            <a:ext cx="0" cy="113823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4" name="Line 31"/>
          <p:cNvSpPr>
            <a:spLocks noChangeShapeType="1"/>
          </p:cNvSpPr>
          <p:nvPr/>
        </p:nvSpPr>
        <p:spPr bwMode="auto">
          <a:xfrm flipV="1">
            <a:off x="10059085" y="4827893"/>
            <a:ext cx="0" cy="106203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5" name="Line 32"/>
          <p:cNvSpPr>
            <a:spLocks noChangeShapeType="1"/>
          </p:cNvSpPr>
          <p:nvPr/>
        </p:nvSpPr>
        <p:spPr bwMode="auto">
          <a:xfrm flipV="1">
            <a:off x="10059085" y="3386443"/>
            <a:ext cx="0" cy="106203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6" name="Line 33"/>
          <p:cNvSpPr>
            <a:spLocks noChangeShapeType="1"/>
          </p:cNvSpPr>
          <p:nvPr/>
        </p:nvSpPr>
        <p:spPr bwMode="auto">
          <a:xfrm>
            <a:off x="6947585" y="4751693"/>
            <a:ext cx="1289050" cy="121443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7" name="Line 34"/>
          <p:cNvSpPr>
            <a:spLocks noChangeShapeType="1"/>
          </p:cNvSpPr>
          <p:nvPr/>
        </p:nvSpPr>
        <p:spPr bwMode="auto">
          <a:xfrm>
            <a:off x="6947585" y="3310243"/>
            <a:ext cx="1365250" cy="121443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8" name="Line 35"/>
          <p:cNvSpPr>
            <a:spLocks noChangeShapeType="1"/>
          </p:cNvSpPr>
          <p:nvPr/>
        </p:nvSpPr>
        <p:spPr bwMode="auto">
          <a:xfrm flipH="1">
            <a:off x="8539848" y="3310243"/>
            <a:ext cx="1290637" cy="113823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49" name="Line 36"/>
          <p:cNvSpPr>
            <a:spLocks noChangeShapeType="1"/>
          </p:cNvSpPr>
          <p:nvPr/>
        </p:nvSpPr>
        <p:spPr bwMode="auto">
          <a:xfrm flipH="1">
            <a:off x="8616048" y="4827893"/>
            <a:ext cx="1290637" cy="113823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50" name="Line 37"/>
          <p:cNvSpPr>
            <a:spLocks noChangeShapeType="1"/>
          </p:cNvSpPr>
          <p:nvPr/>
        </p:nvSpPr>
        <p:spPr bwMode="auto">
          <a:xfrm flipH="1" flipV="1">
            <a:off x="8616048" y="3310243"/>
            <a:ext cx="1366837" cy="273208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51" name="Line 38"/>
          <p:cNvSpPr>
            <a:spLocks noChangeShapeType="1"/>
          </p:cNvSpPr>
          <p:nvPr/>
        </p:nvSpPr>
        <p:spPr bwMode="auto">
          <a:xfrm flipH="1" flipV="1">
            <a:off x="6871385" y="3310243"/>
            <a:ext cx="1441450" cy="2655888"/>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zh-CN" altLang="en-US"/>
          </a:p>
        </p:txBody>
      </p:sp>
      <p:sp>
        <p:nvSpPr>
          <p:cNvPr id="52" name="Text Box 39"/>
          <p:cNvSpPr txBox="1">
            <a:spLocks noChangeArrowheads="1"/>
          </p:cNvSpPr>
          <p:nvPr/>
        </p:nvSpPr>
        <p:spPr bwMode="auto">
          <a:xfrm>
            <a:off x="10894110" y="5283506"/>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25</a:t>
            </a:r>
          </a:p>
        </p:txBody>
      </p:sp>
      <p:sp>
        <p:nvSpPr>
          <p:cNvPr id="53" name="Text Box 40"/>
          <p:cNvSpPr txBox="1">
            <a:spLocks noChangeArrowheads="1"/>
          </p:cNvSpPr>
          <p:nvPr/>
        </p:nvSpPr>
        <p:spPr bwMode="auto">
          <a:xfrm>
            <a:off x="6415773" y="3765856"/>
            <a:ext cx="531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5</a:t>
            </a:r>
          </a:p>
        </p:txBody>
      </p:sp>
      <p:sp>
        <p:nvSpPr>
          <p:cNvPr id="54" name="Text Box 41"/>
          <p:cNvSpPr txBox="1">
            <a:spLocks noChangeArrowheads="1"/>
          </p:cNvSpPr>
          <p:nvPr/>
        </p:nvSpPr>
        <p:spPr bwMode="auto">
          <a:xfrm>
            <a:off x="7326998" y="2854631"/>
            <a:ext cx="531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55" name="Text Box 42"/>
          <p:cNvSpPr txBox="1">
            <a:spLocks noChangeArrowheads="1"/>
          </p:cNvSpPr>
          <p:nvPr/>
        </p:nvSpPr>
        <p:spPr bwMode="auto">
          <a:xfrm>
            <a:off x="8920848" y="2854631"/>
            <a:ext cx="531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56" name="Text Box 43"/>
          <p:cNvSpPr txBox="1">
            <a:spLocks noChangeArrowheads="1"/>
          </p:cNvSpPr>
          <p:nvPr/>
        </p:nvSpPr>
        <p:spPr bwMode="auto">
          <a:xfrm>
            <a:off x="5580748" y="3613456"/>
            <a:ext cx="531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57" name="Text Box 44"/>
          <p:cNvSpPr txBox="1">
            <a:spLocks noChangeArrowheads="1"/>
          </p:cNvSpPr>
          <p:nvPr/>
        </p:nvSpPr>
        <p:spPr bwMode="auto">
          <a:xfrm>
            <a:off x="5883960" y="4372281"/>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30</a:t>
            </a:r>
          </a:p>
        </p:txBody>
      </p:sp>
      <p:sp>
        <p:nvSpPr>
          <p:cNvPr id="58" name="Text Box 45"/>
          <p:cNvSpPr txBox="1">
            <a:spLocks noChangeArrowheads="1"/>
          </p:cNvSpPr>
          <p:nvPr/>
        </p:nvSpPr>
        <p:spPr bwMode="auto">
          <a:xfrm>
            <a:off x="5580748" y="5283506"/>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59" name="Text Box 46"/>
          <p:cNvSpPr txBox="1">
            <a:spLocks noChangeArrowheads="1"/>
          </p:cNvSpPr>
          <p:nvPr/>
        </p:nvSpPr>
        <p:spPr bwMode="auto">
          <a:xfrm>
            <a:off x="8085823" y="3613456"/>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5</a:t>
            </a:r>
          </a:p>
        </p:txBody>
      </p:sp>
      <p:sp>
        <p:nvSpPr>
          <p:cNvPr id="60" name="Text Box 47"/>
          <p:cNvSpPr txBox="1">
            <a:spLocks noChangeArrowheads="1"/>
          </p:cNvSpPr>
          <p:nvPr/>
        </p:nvSpPr>
        <p:spPr bwMode="auto">
          <a:xfrm>
            <a:off x="7477810" y="3613456"/>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5</a:t>
            </a:r>
          </a:p>
        </p:txBody>
      </p:sp>
      <p:sp>
        <p:nvSpPr>
          <p:cNvPr id="61" name="Text Box 48"/>
          <p:cNvSpPr txBox="1">
            <a:spLocks noChangeArrowheads="1"/>
          </p:cNvSpPr>
          <p:nvPr/>
        </p:nvSpPr>
        <p:spPr bwMode="auto">
          <a:xfrm>
            <a:off x="7401610" y="4145268"/>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5</a:t>
            </a:r>
          </a:p>
        </p:txBody>
      </p:sp>
      <p:sp>
        <p:nvSpPr>
          <p:cNvPr id="62" name="Text Box 49"/>
          <p:cNvSpPr txBox="1">
            <a:spLocks noChangeArrowheads="1"/>
          </p:cNvSpPr>
          <p:nvPr/>
        </p:nvSpPr>
        <p:spPr bwMode="auto">
          <a:xfrm>
            <a:off x="7022198" y="4372281"/>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63" name="Text Box 50"/>
          <p:cNvSpPr txBox="1">
            <a:spLocks noChangeArrowheads="1"/>
          </p:cNvSpPr>
          <p:nvPr/>
        </p:nvSpPr>
        <p:spPr bwMode="auto">
          <a:xfrm>
            <a:off x="6415773" y="5283506"/>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5</a:t>
            </a:r>
          </a:p>
        </p:txBody>
      </p:sp>
      <p:sp>
        <p:nvSpPr>
          <p:cNvPr id="64" name="Text Box 51"/>
          <p:cNvSpPr txBox="1">
            <a:spLocks noChangeArrowheads="1"/>
          </p:cNvSpPr>
          <p:nvPr/>
        </p:nvSpPr>
        <p:spPr bwMode="auto">
          <a:xfrm>
            <a:off x="7174598" y="5207306"/>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10</a:t>
            </a:r>
          </a:p>
        </p:txBody>
      </p:sp>
      <p:sp>
        <p:nvSpPr>
          <p:cNvPr id="65" name="Text Box 52"/>
          <p:cNvSpPr txBox="1">
            <a:spLocks noChangeArrowheads="1"/>
          </p:cNvSpPr>
          <p:nvPr/>
        </p:nvSpPr>
        <p:spPr bwMode="auto">
          <a:xfrm>
            <a:off x="7401610" y="6118531"/>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66" name="Text Box 53"/>
          <p:cNvSpPr txBox="1">
            <a:spLocks noChangeArrowheads="1"/>
          </p:cNvSpPr>
          <p:nvPr/>
        </p:nvSpPr>
        <p:spPr bwMode="auto">
          <a:xfrm>
            <a:off x="8312835" y="5131106"/>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5</a:t>
            </a:r>
          </a:p>
        </p:txBody>
      </p:sp>
      <p:sp>
        <p:nvSpPr>
          <p:cNvPr id="67" name="Text Box 54"/>
          <p:cNvSpPr txBox="1">
            <a:spLocks noChangeArrowheads="1"/>
          </p:cNvSpPr>
          <p:nvPr/>
        </p:nvSpPr>
        <p:spPr bwMode="auto">
          <a:xfrm>
            <a:off x="8616048" y="5435906"/>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68" name="Text Box 55"/>
          <p:cNvSpPr txBox="1">
            <a:spLocks noChangeArrowheads="1"/>
          </p:cNvSpPr>
          <p:nvPr/>
        </p:nvSpPr>
        <p:spPr bwMode="auto">
          <a:xfrm>
            <a:off x="9071660" y="6118531"/>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10</a:t>
            </a:r>
          </a:p>
        </p:txBody>
      </p:sp>
      <p:sp>
        <p:nvSpPr>
          <p:cNvPr id="69" name="Text Box 56"/>
          <p:cNvSpPr txBox="1">
            <a:spLocks noChangeArrowheads="1"/>
          </p:cNvSpPr>
          <p:nvPr/>
        </p:nvSpPr>
        <p:spPr bwMode="auto">
          <a:xfrm>
            <a:off x="9147860" y="3462643"/>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5</a:t>
            </a:r>
          </a:p>
        </p:txBody>
      </p:sp>
      <p:sp>
        <p:nvSpPr>
          <p:cNvPr id="70" name="Text Box 57"/>
          <p:cNvSpPr txBox="1">
            <a:spLocks noChangeArrowheads="1"/>
          </p:cNvSpPr>
          <p:nvPr/>
        </p:nvSpPr>
        <p:spPr bwMode="auto">
          <a:xfrm>
            <a:off x="9071660" y="4069068"/>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71" name="Text Box 58"/>
          <p:cNvSpPr txBox="1">
            <a:spLocks noChangeArrowheads="1"/>
          </p:cNvSpPr>
          <p:nvPr/>
        </p:nvSpPr>
        <p:spPr bwMode="auto">
          <a:xfrm>
            <a:off x="8616048" y="4600881"/>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72" name="Text Box 59"/>
          <p:cNvSpPr txBox="1">
            <a:spLocks noChangeArrowheads="1"/>
          </p:cNvSpPr>
          <p:nvPr/>
        </p:nvSpPr>
        <p:spPr bwMode="auto">
          <a:xfrm>
            <a:off x="9982885" y="3842056"/>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5</a:t>
            </a:r>
          </a:p>
        </p:txBody>
      </p:sp>
      <p:sp>
        <p:nvSpPr>
          <p:cNvPr id="73" name="Text Box 60"/>
          <p:cNvSpPr txBox="1">
            <a:spLocks noChangeArrowheads="1"/>
          </p:cNvSpPr>
          <p:nvPr/>
        </p:nvSpPr>
        <p:spPr bwMode="auto">
          <a:xfrm>
            <a:off x="9982885" y="5131106"/>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5</a:t>
            </a:r>
          </a:p>
        </p:txBody>
      </p:sp>
      <p:sp>
        <p:nvSpPr>
          <p:cNvPr id="74" name="Text Box 61"/>
          <p:cNvSpPr txBox="1">
            <a:spLocks noChangeArrowheads="1"/>
          </p:cNvSpPr>
          <p:nvPr/>
        </p:nvSpPr>
        <p:spPr bwMode="auto">
          <a:xfrm>
            <a:off x="10741710" y="3613456"/>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20</a:t>
            </a:r>
          </a:p>
        </p:txBody>
      </p:sp>
      <p:sp>
        <p:nvSpPr>
          <p:cNvPr id="75" name="Text Box 62"/>
          <p:cNvSpPr txBox="1">
            <a:spLocks noChangeArrowheads="1"/>
          </p:cNvSpPr>
          <p:nvPr/>
        </p:nvSpPr>
        <p:spPr bwMode="auto">
          <a:xfrm>
            <a:off x="10589310" y="4372281"/>
            <a:ext cx="531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eaLnBrk="1" hangingPunct="1">
              <a:spcBef>
                <a:spcPct val="50000"/>
              </a:spcBef>
            </a:pPr>
            <a:r>
              <a:rPr lang="en-US" altLang="zh-CN" b="1">
                <a:ea typeface="宋体" charset="-122"/>
              </a:rPr>
              <a:t>30</a:t>
            </a:r>
          </a:p>
        </p:txBody>
      </p:sp>
      <p:sp>
        <p:nvSpPr>
          <p:cNvPr id="76" name="Oval 6"/>
          <p:cNvSpPr>
            <a:spLocks noChangeArrowheads="1"/>
          </p:cNvSpPr>
          <p:nvPr/>
        </p:nvSpPr>
        <p:spPr bwMode="auto">
          <a:xfrm>
            <a:off x="2716957" y="4347219"/>
            <a:ext cx="304800" cy="298450"/>
          </a:xfrm>
          <a:prstGeom prst="ellipse">
            <a:avLst/>
          </a:prstGeom>
          <a:solidFill>
            <a:srgbClr val="00CCFF"/>
          </a:solidFill>
          <a:ln w="1587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zh-CN" altLang="zh-CN"/>
          </a:p>
        </p:txBody>
      </p:sp>
      <p:cxnSp>
        <p:nvCxnSpPr>
          <p:cNvPr id="77" name="AutoShape 7"/>
          <p:cNvCxnSpPr>
            <a:cxnSpLocks noChangeShapeType="1"/>
            <a:stCxn id="76" idx="2"/>
            <a:endCxn id="78" idx="6"/>
          </p:cNvCxnSpPr>
          <p:nvPr/>
        </p:nvCxnSpPr>
        <p:spPr bwMode="auto">
          <a:xfrm flipH="1">
            <a:off x="1812082" y="4496444"/>
            <a:ext cx="896937" cy="0"/>
          </a:xfrm>
          <a:prstGeom prst="straightConnector1">
            <a:avLst/>
          </a:prstGeom>
          <a:noFill/>
          <a:ln w="15875">
            <a:solidFill>
              <a:schemeClr val="tx1"/>
            </a:solidFill>
            <a:miter lim="800000"/>
            <a:headEnd type="stealth" w="med" len="med"/>
            <a:tailEnd/>
          </a:ln>
          <a:extLst>
            <a:ext uri="{909E8E84-426E-40DD-AFC4-6F175D3DCCD1}">
              <a14:hiddenFill xmlns:a14="http://schemas.microsoft.com/office/drawing/2010/main">
                <a:noFill/>
              </a14:hiddenFill>
            </a:ext>
          </a:extLst>
        </p:spPr>
      </p:cxnSp>
      <p:sp>
        <p:nvSpPr>
          <p:cNvPr id="78" name="Oval 8"/>
          <p:cNvSpPr>
            <a:spLocks noChangeArrowheads="1"/>
          </p:cNvSpPr>
          <p:nvPr/>
        </p:nvSpPr>
        <p:spPr bwMode="auto">
          <a:xfrm>
            <a:off x="1497757" y="4347219"/>
            <a:ext cx="306387" cy="298450"/>
          </a:xfrm>
          <a:prstGeom prst="ellipse">
            <a:avLst/>
          </a:prstGeom>
          <a:solidFill>
            <a:srgbClr val="00CCFF"/>
          </a:solidFill>
          <a:ln w="1587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zh-CN" altLang="zh-CN"/>
          </a:p>
        </p:txBody>
      </p:sp>
      <p:sp>
        <p:nvSpPr>
          <p:cNvPr id="79" name="Oval 9"/>
          <p:cNvSpPr>
            <a:spLocks noChangeArrowheads="1"/>
          </p:cNvSpPr>
          <p:nvPr/>
        </p:nvSpPr>
        <p:spPr bwMode="auto">
          <a:xfrm>
            <a:off x="1507282" y="5414019"/>
            <a:ext cx="295275" cy="298450"/>
          </a:xfrm>
          <a:prstGeom prst="ellipse">
            <a:avLst/>
          </a:prstGeom>
          <a:solidFill>
            <a:srgbClr val="00CCFF"/>
          </a:solidFill>
          <a:ln w="1587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zh-CN" altLang="zh-CN"/>
          </a:p>
        </p:txBody>
      </p:sp>
      <p:cxnSp>
        <p:nvCxnSpPr>
          <p:cNvPr id="80" name="AutoShape 10"/>
          <p:cNvCxnSpPr>
            <a:cxnSpLocks noChangeShapeType="1"/>
            <a:stCxn id="82" idx="2"/>
            <a:endCxn id="79" idx="6"/>
          </p:cNvCxnSpPr>
          <p:nvPr/>
        </p:nvCxnSpPr>
        <p:spPr bwMode="auto">
          <a:xfrm flipH="1">
            <a:off x="1810494" y="5560069"/>
            <a:ext cx="898525" cy="3175"/>
          </a:xfrm>
          <a:prstGeom prst="straightConnector1">
            <a:avLst/>
          </a:prstGeom>
          <a:noFill/>
          <a:ln w="15875">
            <a:solidFill>
              <a:schemeClr val="tx1"/>
            </a:solidFill>
            <a:miter lim="800000"/>
            <a:headEnd type="stealth" w="med" len="med"/>
            <a:tailEnd/>
          </a:ln>
          <a:extLst>
            <a:ext uri="{909E8E84-426E-40DD-AFC4-6F175D3DCCD1}">
              <a14:hiddenFill xmlns:a14="http://schemas.microsoft.com/office/drawing/2010/main">
                <a:noFill/>
              </a14:hiddenFill>
            </a:ext>
          </a:extLst>
        </p:spPr>
      </p:cxnSp>
      <p:cxnSp>
        <p:nvCxnSpPr>
          <p:cNvPr id="81" name="AutoShape 11"/>
          <p:cNvCxnSpPr>
            <a:cxnSpLocks noChangeShapeType="1"/>
            <a:stCxn id="76" idx="4"/>
            <a:endCxn id="82" idx="0"/>
          </p:cNvCxnSpPr>
          <p:nvPr/>
        </p:nvCxnSpPr>
        <p:spPr bwMode="auto">
          <a:xfrm>
            <a:off x="2869357" y="4653607"/>
            <a:ext cx="0" cy="746125"/>
          </a:xfrm>
          <a:prstGeom prst="straightConnector1">
            <a:avLst/>
          </a:prstGeom>
          <a:noFill/>
          <a:ln w="15875">
            <a:solidFill>
              <a:schemeClr val="tx1"/>
            </a:solidFill>
            <a:miter lim="800000"/>
            <a:headEnd type="stealth" w="med" len="med"/>
            <a:tailEnd/>
          </a:ln>
          <a:extLst>
            <a:ext uri="{909E8E84-426E-40DD-AFC4-6F175D3DCCD1}">
              <a14:hiddenFill xmlns:a14="http://schemas.microsoft.com/office/drawing/2010/main">
                <a:noFill/>
              </a14:hiddenFill>
            </a:ext>
          </a:extLst>
        </p:spPr>
      </p:cxnSp>
      <p:sp>
        <p:nvSpPr>
          <p:cNvPr id="82" name="Oval 12"/>
          <p:cNvSpPr>
            <a:spLocks noChangeArrowheads="1"/>
          </p:cNvSpPr>
          <p:nvPr/>
        </p:nvSpPr>
        <p:spPr bwMode="auto">
          <a:xfrm>
            <a:off x="2716957" y="5407669"/>
            <a:ext cx="304800" cy="304800"/>
          </a:xfrm>
          <a:prstGeom prst="ellipse">
            <a:avLst/>
          </a:prstGeom>
          <a:solidFill>
            <a:srgbClr val="00CCFF"/>
          </a:solidFill>
          <a:ln w="1587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zh-CN" altLang="zh-CN"/>
          </a:p>
        </p:txBody>
      </p:sp>
      <p:cxnSp>
        <p:nvCxnSpPr>
          <p:cNvPr id="83" name="AutoShape 13"/>
          <p:cNvCxnSpPr>
            <a:cxnSpLocks noChangeShapeType="1"/>
            <a:stCxn id="78" idx="4"/>
            <a:endCxn id="79" idx="0"/>
          </p:cNvCxnSpPr>
          <p:nvPr/>
        </p:nvCxnSpPr>
        <p:spPr bwMode="auto">
          <a:xfrm>
            <a:off x="1651744" y="4653607"/>
            <a:ext cx="3175" cy="752475"/>
          </a:xfrm>
          <a:prstGeom prst="straightConnector1">
            <a:avLst/>
          </a:prstGeom>
          <a:noFill/>
          <a:ln w="15875">
            <a:solidFill>
              <a:schemeClr val="tx1"/>
            </a:solidFill>
            <a:miter lim="800000"/>
            <a:headEnd/>
            <a:tailEnd type="stealth" w="med" len="med"/>
          </a:ln>
          <a:extLst>
            <a:ext uri="{909E8E84-426E-40DD-AFC4-6F175D3DCCD1}">
              <a14:hiddenFill xmlns:a14="http://schemas.microsoft.com/office/drawing/2010/main">
                <a:noFill/>
              </a14:hiddenFill>
            </a:ext>
          </a:extLst>
        </p:spPr>
      </p:cxnSp>
      <p:cxnSp>
        <p:nvCxnSpPr>
          <p:cNvPr id="84" name="AutoShape 14"/>
          <p:cNvCxnSpPr>
            <a:cxnSpLocks noChangeShapeType="1"/>
            <a:stCxn id="79" idx="1"/>
            <a:endCxn id="85" idx="5"/>
          </p:cNvCxnSpPr>
          <p:nvPr/>
        </p:nvCxnSpPr>
        <p:spPr bwMode="auto">
          <a:xfrm flipH="1" flipV="1">
            <a:off x="767507" y="5142557"/>
            <a:ext cx="782637" cy="307975"/>
          </a:xfrm>
          <a:prstGeom prst="straightConnector1">
            <a:avLst/>
          </a:prstGeom>
          <a:noFill/>
          <a:ln w="15875">
            <a:solidFill>
              <a:schemeClr val="tx1"/>
            </a:solidFill>
            <a:miter lim="800000"/>
            <a:headEnd type="stealth" w="med" len="med"/>
            <a:tailEnd/>
          </a:ln>
          <a:extLst>
            <a:ext uri="{909E8E84-426E-40DD-AFC4-6F175D3DCCD1}">
              <a14:hiddenFill xmlns:a14="http://schemas.microsoft.com/office/drawing/2010/main">
                <a:noFill/>
              </a14:hiddenFill>
            </a:ext>
          </a:extLst>
        </p:spPr>
      </p:cxnSp>
      <p:sp>
        <p:nvSpPr>
          <p:cNvPr id="85" name="Oval 15"/>
          <p:cNvSpPr>
            <a:spLocks noChangeArrowheads="1"/>
          </p:cNvSpPr>
          <p:nvPr/>
        </p:nvSpPr>
        <p:spPr bwMode="auto">
          <a:xfrm>
            <a:off x="503982" y="4874269"/>
            <a:ext cx="307975" cy="304800"/>
          </a:xfrm>
          <a:prstGeom prst="ellipse">
            <a:avLst/>
          </a:prstGeom>
          <a:solidFill>
            <a:srgbClr val="00FF00"/>
          </a:solidFill>
          <a:ln w="1587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zh-CN" altLang="zh-CN"/>
          </a:p>
        </p:txBody>
      </p:sp>
      <p:cxnSp>
        <p:nvCxnSpPr>
          <p:cNvPr id="86" name="AutoShape 16"/>
          <p:cNvCxnSpPr>
            <a:cxnSpLocks noChangeShapeType="1"/>
            <a:stCxn id="78" idx="2"/>
            <a:endCxn id="85" idx="7"/>
          </p:cNvCxnSpPr>
          <p:nvPr/>
        </p:nvCxnSpPr>
        <p:spPr bwMode="auto">
          <a:xfrm flipH="1">
            <a:off x="767507" y="4496444"/>
            <a:ext cx="722312" cy="414338"/>
          </a:xfrm>
          <a:prstGeom prst="straightConnector1">
            <a:avLst/>
          </a:prstGeom>
          <a:noFill/>
          <a:ln w="15875">
            <a:solidFill>
              <a:schemeClr val="tx1"/>
            </a:solidFill>
            <a:miter lim="800000"/>
            <a:headEnd type="stealth" w="med" len="med"/>
            <a:tailEnd/>
          </a:ln>
          <a:extLst>
            <a:ext uri="{909E8E84-426E-40DD-AFC4-6F175D3DCCD1}">
              <a14:hiddenFill xmlns:a14="http://schemas.microsoft.com/office/drawing/2010/main">
                <a:noFill/>
              </a14:hiddenFill>
            </a:ext>
          </a:extLst>
        </p:spPr>
      </p:cxnSp>
      <p:sp>
        <p:nvSpPr>
          <p:cNvPr id="87" name="Text Box 17"/>
          <p:cNvSpPr txBox="1">
            <a:spLocks noChangeArrowheads="1"/>
          </p:cNvSpPr>
          <p:nvPr/>
        </p:nvSpPr>
        <p:spPr bwMode="auto">
          <a:xfrm>
            <a:off x="2031157" y="4188469"/>
            <a:ext cx="603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8/13</a:t>
            </a:r>
          </a:p>
        </p:txBody>
      </p:sp>
      <p:sp>
        <p:nvSpPr>
          <p:cNvPr id="88" name="Text Box 18"/>
          <p:cNvSpPr txBox="1">
            <a:spLocks noChangeArrowheads="1"/>
          </p:cNvSpPr>
          <p:nvPr/>
        </p:nvSpPr>
        <p:spPr bwMode="auto">
          <a:xfrm>
            <a:off x="2078782" y="5255269"/>
            <a:ext cx="603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8/11</a:t>
            </a:r>
          </a:p>
        </p:txBody>
      </p:sp>
      <p:sp>
        <p:nvSpPr>
          <p:cNvPr id="89" name="Text Box 19"/>
          <p:cNvSpPr txBox="1">
            <a:spLocks noChangeArrowheads="1"/>
          </p:cNvSpPr>
          <p:nvPr/>
        </p:nvSpPr>
        <p:spPr bwMode="auto">
          <a:xfrm>
            <a:off x="2793157" y="4810769"/>
            <a:ext cx="490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5/5</a:t>
            </a:r>
          </a:p>
        </p:txBody>
      </p:sp>
      <p:sp>
        <p:nvSpPr>
          <p:cNvPr id="90" name="Text Box 20"/>
          <p:cNvSpPr txBox="1">
            <a:spLocks noChangeArrowheads="1"/>
          </p:cNvSpPr>
          <p:nvPr/>
        </p:nvSpPr>
        <p:spPr bwMode="auto">
          <a:xfrm>
            <a:off x="1178669" y="4874269"/>
            <a:ext cx="49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2/4</a:t>
            </a:r>
          </a:p>
        </p:txBody>
      </p:sp>
      <p:sp>
        <p:nvSpPr>
          <p:cNvPr id="91" name="Text Box 21"/>
          <p:cNvSpPr txBox="1">
            <a:spLocks noChangeArrowheads="1"/>
          </p:cNvSpPr>
          <p:nvPr/>
        </p:nvSpPr>
        <p:spPr bwMode="auto">
          <a:xfrm>
            <a:off x="569069" y="4340869"/>
            <a:ext cx="715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10/15</a:t>
            </a:r>
          </a:p>
        </p:txBody>
      </p:sp>
      <p:sp>
        <p:nvSpPr>
          <p:cNvPr id="92" name="Text Box 22"/>
          <p:cNvSpPr txBox="1">
            <a:spLocks noChangeArrowheads="1"/>
          </p:cNvSpPr>
          <p:nvPr/>
        </p:nvSpPr>
        <p:spPr bwMode="auto">
          <a:xfrm>
            <a:off x="2027982" y="4721869"/>
            <a:ext cx="409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10</a:t>
            </a:r>
          </a:p>
        </p:txBody>
      </p:sp>
      <p:cxnSp>
        <p:nvCxnSpPr>
          <p:cNvPr id="93" name="AutoShape 23"/>
          <p:cNvCxnSpPr>
            <a:cxnSpLocks noChangeShapeType="1"/>
            <a:stCxn id="85" idx="0"/>
            <a:endCxn id="76" idx="1"/>
          </p:cNvCxnSpPr>
          <p:nvPr/>
        </p:nvCxnSpPr>
        <p:spPr bwMode="auto">
          <a:xfrm rot="16200000">
            <a:off x="1468388" y="3573313"/>
            <a:ext cx="482600" cy="2103438"/>
          </a:xfrm>
          <a:prstGeom prst="curvedConnector3">
            <a:avLst>
              <a:gd name="adj1" fmla="val 154935"/>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cxnSp>
      <p:cxnSp>
        <p:nvCxnSpPr>
          <p:cNvPr id="94" name="AutoShape 24"/>
          <p:cNvCxnSpPr>
            <a:cxnSpLocks noChangeShapeType="1"/>
            <a:stCxn id="79" idx="7"/>
            <a:endCxn id="76" idx="3"/>
          </p:cNvCxnSpPr>
          <p:nvPr/>
        </p:nvCxnSpPr>
        <p:spPr bwMode="auto">
          <a:xfrm flipV="1">
            <a:off x="1759694" y="4609157"/>
            <a:ext cx="1001713" cy="841375"/>
          </a:xfrm>
          <a:prstGeom prst="straightConnector1">
            <a:avLst/>
          </a:prstGeom>
          <a:noFill/>
          <a:ln w="15875">
            <a:solidFill>
              <a:schemeClr val="tx1"/>
            </a:solidFill>
            <a:miter lim="800000"/>
            <a:headEnd type="stealth" w="med" len="med"/>
            <a:tailEnd/>
          </a:ln>
          <a:extLst>
            <a:ext uri="{909E8E84-426E-40DD-AFC4-6F175D3DCCD1}">
              <a14:hiddenFill xmlns:a14="http://schemas.microsoft.com/office/drawing/2010/main">
                <a:noFill/>
              </a14:hiddenFill>
            </a:ext>
          </a:extLst>
        </p:spPr>
      </p:cxnSp>
      <p:sp>
        <p:nvSpPr>
          <p:cNvPr id="95" name="Text Box 25"/>
          <p:cNvSpPr txBox="1">
            <a:spLocks noChangeArrowheads="1"/>
          </p:cNvSpPr>
          <p:nvPr/>
        </p:nvSpPr>
        <p:spPr bwMode="auto">
          <a:xfrm>
            <a:off x="569069" y="5255269"/>
            <a:ext cx="603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6/14</a:t>
            </a:r>
          </a:p>
        </p:txBody>
      </p:sp>
      <p:sp>
        <p:nvSpPr>
          <p:cNvPr id="96" name="Text Box 26"/>
          <p:cNvSpPr txBox="1">
            <a:spLocks noChangeArrowheads="1"/>
          </p:cNvSpPr>
          <p:nvPr/>
        </p:nvSpPr>
        <p:spPr bwMode="auto">
          <a:xfrm>
            <a:off x="3250357" y="4340869"/>
            <a:ext cx="715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13/19</a:t>
            </a:r>
          </a:p>
        </p:txBody>
      </p:sp>
      <p:sp>
        <p:nvSpPr>
          <p:cNvPr id="97" name="Text Box 27"/>
          <p:cNvSpPr txBox="1">
            <a:spLocks noChangeArrowheads="1"/>
          </p:cNvSpPr>
          <p:nvPr/>
        </p:nvSpPr>
        <p:spPr bwMode="auto">
          <a:xfrm>
            <a:off x="3326557" y="5255269"/>
            <a:ext cx="490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3/3</a:t>
            </a:r>
          </a:p>
        </p:txBody>
      </p:sp>
      <p:sp>
        <p:nvSpPr>
          <p:cNvPr id="98" name="Text Box 28"/>
          <p:cNvSpPr txBox="1">
            <a:spLocks noChangeArrowheads="1"/>
          </p:cNvSpPr>
          <p:nvPr/>
        </p:nvSpPr>
        <p:spPr bwMode="auto">
          <a:xfrm>
            <a:off x="492869" y="4798069"/>
            <a:ext cx="315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2000" i="1">
                <a:latin typeface="Verdana" pitchFamily="34" charset="0"/>
                <a:ea typeface="宋体" pitchFamily="2" charset="-122"/>
              </a:rPr>
              <a:t>s</a:t>
            </a:r>
          </a:p>
        </p:txBody>
      </p:sp>
      <p:sp>
        <p:nvSpPr>
          <p:cNvPr id="99" name="Oval 29"/>
          <p:cNvSpPr>
            <a:spLocks noChangeArrowheads="1"/>
          </p:cNvSpPr>
          <p:nvPr/>
        </p:nvSpPr>
        <p:spPr bwMode="auto">
          <a:xfrm>
            <a:off x="3794869" y="4798069"/>
            <a:ext cx="307975" cy="304800"/>
          </a:xfrm>
          <a:prstGeom prst="ellipse">
            <a:avLst/>
          </a:prstGeom>
          <a:solidFill>
            <a:srgbClr val="00FF00"/>
          </a:solidFill>
          <a:ln w="15875">
            <a:solidFill>
              <a:schemeClr val="tx1"/>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zh-CN" altLang="zh-CN"/>
          </a:p>
        </p:txBody>
      </p:sp>
      <p:sp>
        <p:nvSpPr>
          <p:cNvPr id="100" name="Text Box 30"/>
          <p:cNvSpPr txBox="1">
            <a:spLocks noChangeArrowheads="1"/>
          </p:cNvSpPr>
          <p:nvPr/>
        </p:nvSpPr>
        <p:spPr bwMode="auto">
          <a:xfrm>
            <a:off x="3796457" y="4729807"/>
            <a:ext cx="284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2000" i="1">
                <a:latin typeface="Verdana" pitchFamily="34" charset="0"/>
                <a:ea typeface="宋体" pitchFamily="2" charset="-122"/>
              </a:rPr>
              <a:t>t</a:t>
            </a:r>
          </a:p>
        </p:txBody>
      </p:sp>
      <p:cxnSp>
        <p:nvCxnSpPr>
          <p:cNvPr id="101" name="AutoShape 31"/>
          <p:cNvCxnSpPr>
            <a:cxnSpLocks noChangeShapeType="1"/>
            <a:stCxn id="82" idx="1"/>
            <a:endCxn id="76" idx="3"/>
          </p:cNvCxnSpPr>
          <p:nvPr/>
        </p:nvCxnSpPr>
        <p:spPr bwMode="auto">
          <a:xfrm flipV="1">
            <a:off x="2761407" y="4609157"/>
            <a:ext cx="0" cy="835025"/>
          </a:xfrm>
          <a:prstGeom prst="straightConnector1">
            <a:avLst/>
          </a:prstGeom>
          <a:noFill/>
          <a:ln w="15875">
            <a:solidFill>
              <a:schemeClr val="tx1"/>
            </a:solidFill>
            <a:miter lim="800000"/>
            <a:headEnd type="stealth" w="med" len="med"/>
            <a:tailEnd/>
          </a:ln>
          <a:extLst>
            <a:ext uri="{909E8E84-426E-40DD-AFC4-6F175D3DCCD1}">
              <a14:hiddenFill xmlns:a14="http://schemas.microsoft.com/office/drawing/2010/main">
                <a:noFill/>
              </a14:hiddenFill>
            </a:ext>
          </a:extLst>
        </p:spPr>
      </p:cxnSp>
      <p:sp>
        <p:nvSpPr>
          <p:cNvPr id="102" name="Text Box 32"/>
          <p:cNvSpPr txBox="1">
            <a:spLocks noChangeArrowheads="1"/>
          </p:cNvSpPr>
          <p:nvPr/>
        </p:nvSpPr>
        <p:spPr bwMode="auto">
          <a:xfrm>
            <a:off x="2496294" y="4818707"/>
            <a:ext cx="296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1400">
                <a:latin typeface="Verdana" pitchFamily="34" charset="0"/>
                <a:ea typeface="宋体" pitchFamily="2" charset="-122"/>
              </a:rPr>
              <a:t>9</a:t>
            </a:r>
          </a:p>
        </p:txBody>
      </p:sp>
      <p:cxnSp>
        <p:nvCxnSpPr>
          <p:cNvPr id="103" name="AutoShape 33"/>
          <p:cNvCxnSpPr>
            <a:cxnSpLocks noChangeShapeType="1"/>
            <a:stCxn id="99" idx="1"/>
            <a:endCxn id="76" idx="6"/>
          </p:cNvCxnSpPr>
          <p:nvPr/>
        </p:nvCxnSpPr>
        <p:spPr bwMode="auto">
          <a:xfrm flipH="1" flipV="1">
            <a:off x="3029694" y="4496444"/>
            <a:ext cx="809625" cy="338138"/>
          </a:xfrm>
          <a:prstGeom prst="straightConnector1">
            <a:avLst/>
          </a:prstGeom>
          <a:noFill/>
          <a:ln w="15875">
            <a:solidFill>
              <a:schemeClr val="tx1"/>
            </a:solidFill>
            <a:miter lim="800000"/>
            <a:headEnd type="stealth" w="med" len="med"/>
            <a:tailEnd/>
          </a:ln>
          <a:extLst>
            <a:ext uri="{909E8E84-426E-40DD-AFC4-6F175D3DCCD1}">
              <a14:hiddenFill xmlns:a14="http://schemas.microsoft.com/office/drawing/2010/main">
                <a:noFill/>
              </a14:hiddenFill>
            </a:ext>
          </a:extLst>
        </p:spPr>
      </p:cxnSp>
      <p:cxnSp>
        <p:nvCxnSpPr>
          <p:cNvPr id="104" name="AutoShape 34"/>
          <p:cNvCxnSpPr>
            <a:cxnSpLocks noChangeShapeType="1"/>
            <a:stCxn id="99" idx="3"/>
            <a:endCxn id="82" idx="6"/>
          </p:cNvCxnSpPr>
          <p:nvPr/>
        </p:nvCxnSpPr>
        <p:spPr bwMode="auto">
          <a:xfrm flipH="1">
            <a:off x="3029694" y="5066357"/>
            <a:ext cx="809625" cy="493712"/>
          </a:xfrm>
          <a:prstGeom prst="straightConnector1">
            <a:avLst/>
          </a:prstGeom>
          <a:noFill/>
          <a:ln w="15875">
            <a:solidFill>
              <a:schemeClr val="tx1"/>
            </a:solidFill>
            <a:miter lim="800000"/>
            <a:headEnd type="stealth" w="med" len="med"/>
            <a:tailEnd/>
          </a:ln>
          <a:extLst>
            <a:ext uri="{909E8E84-426E-40DD-AFC4-6F175D3DCCD1}">
              <a14:hiddenFill xmlns:a14="http://schemas.microsoft.com/office/drawing/2010/main">
                <a:noFill/>
              </a14:hiddenFill>
            </a:ext>
          </a:extLst>
        </p:spPr>
      </p:cxnSp>
      <p:sp>
        <p:nvSpPr>
          <p:cNvPr id="105" name="Text Box 35"/>
          <p:cNvSpPr txBox="1">
            <a:spLocks noChangeArrowheads="1"/>
          </p:cNvSpPr>
          <p:nvPr/>
        </p:nvSpPr>
        <p:spPr bwMode="auto">
          <a:xfrm>
            <a:off x="1481882" y="4264669"/>
            <a:ext cx="336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2000" i="1">
                <a:latin typeface="Verdana" pitchFamily="34" charset="0"/>
                <a:ea typeface="宋体" pitchFamily="2" charset="-122"/>
              </a:rPr>
              <a:t>a</a:t>
            </a:r>
          </a:p>
        </p:txBody>
      </p:sp>
      <p:sp>
        <p:nvSpPr>
          <p:cNvPr id="106" name="Text Box 36"/>
          <p:cNvSpPr txBox="1">
            <a:spLocks noChangeArrowheads="1"/>
          </p:cNvSpPr>
          <p:nvPr/>
        </p:nvSpPr>
        <p:spPr bwMode="auto">
          <a:xfrm>
            <a:off x="2701082" y="4272607"/>
            <a:ext cx="342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2000" i="1">
                <a:latin typeface="Verdana" pitchFamily="34" charset="0"/>
                <a:ea typeface="宋体" pitchFamily="2" charset="-122"/>
              </a:rPr>
              <a:t>b</a:t>
            </a:r>
          </a:p>
        </p:txBody>
      </p:sp>
      <p:sp>
        <p:nvSpPr>
          <p:cNvPr id="107" name="Text Box 37"/>
          <p:cNvSpPr txBox="1">
            <a:spLocks noChangeArrowheads="1"/>
          </p:cNvSpPr>
          <p:nvPr/>
        </p:nvSpPr>
        <p:spPr bwMode="auto">
          <a:xfrm>
            <a:off x="1481882" y="5339407"/>
            <a:ext cx="315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2000" i="1">
                <a:latin typeface="Verdana" pitchFamily="34" charset="0"/>
                <a:ea typeface="宋体" pitchFamily="2" charset="-122"/>
              </a:rPr>
              <a:t>c</a:t>
            </a:r>
          </a:p>
        </p:txBody>
      </p:sp>
      <p:sp>
        <p:nvSpPr>
          <p:cNvPr id="108" name="Text Box 38"/>
          <p:cNvSpPr txBox="1">
            <a:spLocks noChangeArrowheads="1"/>
          </p:cNvSpPr>
          <p:nvPr/>
        </p:nvSpPr>
        <p:spPr bwMode="auto">
          <a:xfrm>
            <a:off x="2678857" y="5347344"/>
            <a:ext cx="342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r>
              <a:rPr lang="en-US" altLang="zh-CN" sz="2000" i="1">
                <a:latin typeface="Verdana" pitchFamily="34" charset="0"/>
                <a:ea typeface="宋体" pitchFamily="2" charset="-122"/>
              </a:rPr>
              <a:t>d</a:t>
            </a:r>
          </a:p>
        </p:txBody>
      </p:sp>
    </p:spTree>
    <p:extLst>
      <p:ext uri="{BB962C8B-B14F-4D97-AF65-F5344CB8AC3E}">
        <p14:creationId xmlns:p14="http://schemas.microsoft.com/office/powerpoint/2010/main" val="111558030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396065" y="2512090"/>
            <a:ext cx="2779213" cy="544874"/>
          </a:xfrm>
        </p:spPr>
        <p:txBody>
          <a:bodyPr>
            <a:normAutofit/>
          </a:bodyPr>
          <a:lstStyle/>
          <a:p>
            <a:r>
              <a:rPr lang="en-US" altLang="zh-CN" sz="3200" b="0" dirty="0" smtClean="0">
                <a:latin typeface="黑体" panose="02010609060101010101" pitchFamily="49" charset="-122"/>
                <a:ea typeface="黑体" panose="02010609060101010101" pitchFamily="49" charset="-122"/>
              </a:rPr>
              <a:t>BSP</a:t>
            </a:r>
            <a:r>
              <a:rPr lang="zh-CN" altLang="en-US" sz="3200" b="0" dirty="0" smtClean="0">
                <a:latin typeface="黑体" panose="02010609060101010101" pitchFamily="49" charset="-122"/>
                <a:ea typeface="黑体" panose="02010609060101010101" pitchFamily="49" charset="-122"/>
              </a:rPr>
              <a:t>同步</a:t>
            </a:r>
            <a:r>
              <a:rPr lang="zh-CN" altLang="en-US" sz="3200" b="0" dirty="0">
                <a:latin typeface="黑体" panose="02010609060101010101" pitchFamily="49" charset="-122"/>
                <a:ea typeface="黑体" panose="02010609060101010101" pitchFamily="49" charset="-122"/>
              </a:rPr>
              <a:t>模式</a:t>
            </a:r>
            <a:endParaRPr lang="ru-RU" sz="3200" b="0" dirty="0">
              <a:latin typeface="黑体" panose="02010609060101010101" pitchFamily="49" charset="-122"/>
              <a:ea typeface="黑体" panose="02010609060101010101" pitchFamily="49"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333787" y="1535952"/>
            <a:ext cx="38161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图处理平台</a:t>
            </a:r>
            <a:endPar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9" name="TextBox 8">
            <a:extLst>
              <a:ext uri="{FF2B5EF4-FFF2-40B4-BE49-F238E27FC236}">
                <a16:creationId xmlns="" xmlns:a16="http://schemas.microsoft.com/office/drawing/2014/main" id="{26E38EB7-E145-4C6E-9757-57A94BF76692}"/>
              </a:ext>
            </a:extLst>
          </p:cNvPr>
          <p:cNvSpPr txBox="1"/>
          <p:nvPr/>
        </p:nvSpPr>
        <p:spPr>
          <a:xfrm>
            <a:off x="5308242" y="1580680"/>
            <a:ext cx="6136484" cy="3293209"/>
          </a:xfrm>
          <a:prstGeom prst="rect">
            <a:avLst/>
          </a:prstGeom>
          <a:noFill/>
          <a:ln>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altLang="zh-CN" sz="2400" b="0" i="0" u="none" strike="noStrike" kern="1200" cap="none" spc="0" normalizeH="0" baseline="0" noProof="0" dirty="0" err="1">
                <a:ln>
                  <a:noFill/>
                </a:ln>
                <a:solidFill>
                  <a:srgbClr val="006F83"/>
                </a:solidFill>
                <a:effectLst/>
                <a:uLnTx/>
                <a:uFillTx/>
                <a:latin typeface="Times New Roman"/>
                <a:ea typeface="+mn-ea"/>
                <a:cs typeface="+mn-cs"/>
              </a:rPr>
              <a:t>Pregel</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在</a:t>
            </a:r>
            <a:r>
              <a:rPr kumimoji="0" lang="en-AU" altLang="zh-CN" sz="2400" b="0" i="0" u="none" strike="noStrike" kern="1200" cap="none" spc="0" normalizeH="0" baseline="0" noProof="0" dirty="0">
                <a:ln>
                  <a:noFill/>
                </a:ln>
                <a:solidFill>
                  <a:srgbClr val="006F83"/>
                </a:solidFill>
                <a:effectLst/>
                <a:uLnTx/>
                <a:uFillTx/>
                <a:latin typeface="Times New Roman"/>
                <a:ea typeface="+mn-ea"/>
                <a:cs typeface="+mn-cs"/>
              </a:rPr>
              <a:t>BSP</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之上添加了一个以节点为中心的抽象，算法根据来自每个节点邻居的传入消息做值的计算。这些计算在每次迭代中执行一次，可能更新节点值并向其它节点发送消息。节点还可能在通信阶段组合消息并进行传输，这有助于减少网络抖动的次数。当不再有新的消息发送，或者达到某个设置的限制时，算法就完成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C8C41">
                  <a:lumMod val="75000"/>
                </a:srgbClr>
              </a:solidFill>
              <a:effectLst/>
              <a:uLnTx/>
              <a:uFillTx/>
              <a:latin typeface="Tahoma"/>
              <a:ea typeface="+mn-ea"/>
              <a:cs typeface="Courier New" panose="02070309020205020404" pitchFamily="49" charset="0"/>
            </a:endParaRPr>
          </a:p>
        </p:txBody>
      </p:sp>
      <p:sp>
        <p:nvSpPr>
          <p:cNvPr id="14"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91834" y="819580"/>
            <a:ext cx="3255487" cy="426428"/>
          </a:xfrm>
        </p:spPr>
        <p:txBody>
          <a:bodyPr/>
          <a:lstStyle/>
          <a:p>
            <a:r>
              <a:rPr lang="en-US" altLang="zh-CN" sz="2800" dirty="0" err="1">
                <a:latin typeface="Microsoft YaHei" panose="020B0503020204020204" pitchFamily="34" charset="-122"/>
                <a:ea typeface="Microsoft YaHei" panose="020B0503020204020204" pitchFamily="34" charset="-122"/>
              </a:rPr>
              <a:t>Pregel</a:t>
            </a:r>
            <a:r>
              <a:rPr lang="zh-CN" altLang="en-US" sz="2800" dirty="0">
                <a:latin typeface="Microsoft YaHei" panose="020B0503020204020204" pitchFamily="34" charset="-122"/>
                <a:ea typeface="Microsoft YaHei" panose="020B0503020204020204" pitchFamily="34" charset="-122"/>
              </a:rPr>
              <a:t>编程抽象：</a:t>
            </a:r>
            <a:endParaRPr lang="en-AU" altLang="zh-CN" sz="2800" dirty="0">
              <a:latin typeface="Microsoft YaHei" panose="020B0503020204020204" pitchFamily="34" charset="-122"/>
              <a:ea typeface="Microsoft YaHei" panose="020B0503020204020204"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99" y="3560230"/>
            <a:ext cx="4153263" cy="3197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358179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255397" y="2552288"/>
            <a:ext cx="4396995" cy="434339"/>
          </a:xfrm>
        </p:spPr>
        <p:txBody>
          <a:bodyPr>
            <a:normAutofit/>
          </a:bodyPr>
          <a:lstStyle/>
          <a:p>
            <a:r>
              <a:rPr lang="zh-CN" altLang="zh-CN" sz="2800" dirty="0">
                <a:latin typeface="黑体" panose="02010609060101010101" pitchFamily="49" charset="-122"/>
                <a:ea typeface="黑体" panose="02010609060101010101" pitchFamily="49" charset="-122"/>
              </a:rPr>
              <a:t>将</a:t>
            </a:r>
            <a:r>
              <a:rPr lang="en-AU" altLang="zh-CN" sz="2800" dirty="0">
                <a:latin typeface="黑体" panose="02010609060101010101" pitchFamily="49" charset="-122"/>
                <a:ea typeface="黑体" panose="02010609060101010101" pitchFamily="49" charset="-122"/>
              </a:rPr>
              <a:t>Neo4j + Spark</a:t>
            </a:r>
            <a:r>
              <a:rPr lang="zh-CN" altLang="zh-CN" sz="2800" dirty="0">
                <a:latin typeface="黑体" panose="02010609060101010101" pitchFamily="49" charset="-122"/>
                <a:ea typeface="黑体" panose="02010609060101010101" pitchFamily="49" charset="-122"/>
              </a:rPr>
              <a:t>作为平台</a:t>
            </a:r>
            <a:endParaRPr lang="ru-RU" sz="2800" dirty="0">
              <a:latin typeface="黑体" panose="02010609060101010101" pitchFamily="49" charset="-122"/>
              <a:ea typeface="黑体" panose="02010609060101010101" pitchFamily="49" charset="-122"/>
            </a:endParaRPr>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305656" y="3827742"/>
            <a:ext cx="4155811" cy="2161076"/>
          </a:xfrm>
        </p:spPr>
        <p:txBody>
          <a:bodyPr>
            <a:normAutofit/>
          </a:bodyPr>
          <a:lstStyle/>
          <a:p>
            <a:r>
              <a:rPr lang="zh-CN" altLang="zh-CN" sz="2000" dirty="0"/>
              <a:t>一些组织同时使用</a:t>
            </a:r>
            <a:r>
              <a:rPr lang="en-AU" altLang="zh-CN" sz="2000" dirty="0"/>
              <a:t>Neo4j</a:t>
            </a:r>
            <a:r>
              <a:rPr lang="zh-CN" altLang="zh-CN" sz="2000" dirty="0"/>
              <a:t>和</a:t>
            </a:r>
            <a:r>
              <a:rPr lang="en-AU" altLang="zh-CN" sz="2000" dirty="0"/>
              <a:t>Spark</a:t>
            </a:r>
            <a:r>
              <a:rPr lang="zh-CN" altLang="zh-CN" sz="2000" dirty="0"/>
              <a:t>进行图计算，</a:t>
            </a:r>
            <a:r>
              <a:rPr lang="en-AU" altLang="zh-CN" sz="2000" dirty="0"/>
              <a:t>Spark</a:t>
            </a:r>
            <a:r>
              <a:rPr lang="zh-CN" altLang="zh-CN" sz="2000" dirty="0"/>
              <a:t>用于大规模数据集，数据集成的高级过滤和预处理</a:t>
            </a:r>
            <a:r>
              <a:rPr lang="zh-CN" altLang="en-US" sz="2000" dirty="0"/>
              <a:t>；</a:t>
            </a:r>
            <a:r>
              <a:rPr lang="en-AU" altLang="zh-CN" sz="2000" dirty="0"/>
              <a:t>Neo4j</a:t>
            </a:r>
            <a:r>
              <a:rPr lang="zh-CN" altLang="zh-CN" sz="2000" dirty="0"/>
              <a:t>用于与基于图的应用程序进行更具体的处理和集成。</a:t>
            </a:r>
          </a:p>
          <a:p>
            <a:endParaRPr lang="zh-CN" altLang="zh-CN" sz="2000"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392315" y="729148"/>
            <a:ext cx="2385110" cy="426428"/>
          </a:xfrm>
        </p:spPr>
        <p:txBody>
          <a:bodyPr/>
          <a:lstStyle/>
          <a:p>
            <a:r>
              <a:rPr lang="zh-CN" altLang="en-US" sz="2400" dirty="0">
                <a:latin typeface="Microsoft YaHei" panose="020B0503020204020204" pitchFamily="34" charset="-122"/>
                <a:ea typeface="Microsoft YaHei" panose="020B0503020204020204" pitchFamily="34" charset="-122"/>
              </a:rPr>
              <a:t>图计算引擎：</a:t>
            </a:r>
            <a:endParaRPr lang="en-AU" altLang="zh-CN" sz="2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198527" y="1477525"/>
            <a:ext cx="411223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图处理引擎 </a:t>
            </a:r>
            <a:r>
              <a:rPr kumimoji="0" lang="en-US" altLang="zh-CN"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&amp; </a:t>
            </a:r>
            <a:r>
              <a:rPr kumimoji="0" lang="zh-CN" altLang="en-US"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图数据库</a:t>
            </a:r>
            <a:endParaRPr kumimoji="0" lang="en-AU"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9" name="TextBox 8">
            <a:extLst>
              <a:ext uri="{FF2B5EF4-FFF2-40B4-BE49-F238E27FC236}">
                <a16:creationId xmlns="" xmlns:a16="http://schemas.microsoft.com/office/drawing/2014/main" id="{26E38EB7-E145-4C6E-9757-57A94BF76692}"/>
              </a:ext>
            </a:extLst>
          </p:cNvPr>
          <p:cNvSpPr txBox="1"/>
          <p:nvPr/>
        </p:nvSpPr>
        <p:spPr>
          <a:xfrm>
            <a:off x="5402362" y="1269192"/>
            <a:ext cx="6263774" cy="1938992"/>
          </a:xfrm>
          <a:prstGeom prst="rect">
            <a:avLst/>
          </a:prstGeom>
          <a:noFill/>
          <a:ln>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F83"/>
                </a:solidFill>
                <a:effectLst/>
                <a:uLnTx/>
                <a:uFillTx/>
                <a:latin typeface="Times New Roman"/>
                <a:ea typeface="+mn-ea"/>
                <a:cs typeface="+mn-cs"/>
              </a:rPr>
              <a:t>这些通常</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是只读的、非事务性的计算引擎，专注于有效地执行迭代图分析和整张图的查询。图计算引擎支持图算法的不同定义和处理范例，比如以节点为中心（例如</a:t>
            </a:r>
            <a:r>
              <a:rPr kumimoji="0" lang="en-AU" altLang="zh-CN" sz="2000" b="0" i="0" u="none" strike="noStrike" kern="1200" cap="none" spc="0" normalizeH="0" baseline="0" noProof="0" dirty="0">
                <a:ln>
                  <a:noFill/>
                </a:ln>
                <a:solidFill>
                  <a:srgbClr val="006F83"/>
                </a:solidFill>
                <a:effectLst/>
                <a:uLnTx/>
                <a:uFillTx/>
                <a:latin typeface="Times New Roman"/>
                <a:ea typeface="+mn-ea"/>
                <a:cs typeface="+mn-cs"/>
              </a:rPr>
              <a:t> </a:t>
            </a:r>
            <a:r>
              <a:rPr kumimoji="0" lang="en-AU" altLang="zh-CN" sz="2000" b="0" i="0" u="none" strike="noStrike" kern="1200" cap="none" spc="0" normalizeH="0" baseline="0" noProof="0" dirty="0" err="1">
                <a:ln>
                  <a:noFill/>
                </a:ln>
                <a:solidFill>
                  <a:srgbClr val="006F83"/>
                </a:solidFill>
                <a:effectLst/>
                <a:uLnTx/>
                <a:uFillTx/>
                <a:latin typeface="Times New Roman"/>
                <a:ea typeface="+mn-ea"/>
                <a:cs typeface="+mn-cs"/>
              </a:rPr>
              <a:t>Pregel</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的</a:t>
            </a:r>
            <a:r>
              <a:rPr kumimoji="0" lang="en-AU" altLang="zh-CN" sz="2000" b="0" i="0" u="none" strike="noStrike" kern="1200" cap="none" spc="0" normalizeH="0" baseline="0" noProof="0" dirty="0">
                <a:ln>
                  <a:noFill/>
                </a:ln>
                <a:solidFill>
                  <a:srgbClr val="006F83"/>
                </a:solidFill>
                <a:effectLst/>
                <a:uLnTx/>
                <a:uFillTx/>
                <a:latin typeface="Times New Roman"/>
                <a:ea typeface="+mn-ea"/>
                <a:cs typeface="+mn-cs"/>
              </a:rPr>
              <a:t>Gather-Apply-Scatter</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模式），或者是</a:t>
            </a:r>
            <a:r>
              <a:rPr kumimoji="0" lang="en-AU" altLang="zh-CN" sz="2000" b="0" i="0" u="none" strike="noStrike" kern="1200" cap="none" spc="0" normalizeH="0" baseline="0" noProof="0" dirty="0" err="1">
                <a:ln>
                  <a:noFill/>
                </a:ln>
                <a:solidFill>
                  <a:srgbClr val="006F83"/>
                </a:solidFill>
                <a:effectLst/>
                <a:uLnTx/>
                <a:uFillTx/>
                <a:latin typeface="Times New Roman"/>
                <a:ea typeface="+mn-ea"/>
                <a:cs typeface="+mn-cs"/>
              </a:rPr>
              <a:t>MapReduced</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方法（例如</a:t>
            </a:r>
            <a:r>
              <a:rPr kumimoji="0" lang="en-AU" altLang="zh-CN" sz="2000" b="0" i="0" u="none" strike="noStrike" kern="1200" cap="none" spc="0" normalizeH="0" baseline="0" noProof="0" dirty="0">
                <a:ln>
                  <a:noFill/>
                </a:ln>
                <a:solidFill>
                  <a:srgbClr val="006F83"/>
                </a:solidFill>
                <a:effectLst/>
                <a:uLnTx/>
                <a:uFillTx/>
                <a:latin typeface="Times New Roman"/>
                <a:ea typeface="+mn-ea"/>
                <a:cs typeface="+mn-cs"/>
              </a:rPr>
              <a:t>PACT</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）。此类引擎的例子有</a:t>
            </a:r>
            <a:r>
              <a:rPr kumimoji="0" lang="en-AU" altLang="zh-CN" sz="2000" b="0" i="0" u="none" strike="noStrike" kern="1200" cap="none" spc="0" normalizeH="0" baseline="0" noProof="0" dirty="0" err="1">
                <a:ln>
                  <a:noFill/>
                </a:ln>
                <a:solidFill>
                  <a:srgbClr val="006F83"/>
                </a:solidFill>
                <a:effectLst/>
                <a:uLnTx/>
                <a:uFillTx/>
                <a:latin typeface="Times New Roman"/>
                <a:ea typeface="+mn-ea"/>
                <a:cs typeface="+mn-cs"/>
              </a:rPr>
              <a:t>Giraph</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a:t>
            </a:r>
            <a:r>
              <a:rPr kumimoji="0" lang="en-AU" altLang="zh-CN" sz="2000" b="0" i="0" u="none" strike="noStrike" kern="1200" cap="none" spc="0" normalizeH="0" baseline="0" noProof="0" dirty="0" err="1">
                <a:ln>
                  <a:noFill/>
                </a:ln>
                <a:solidFill>
                  <a:srgbClr val="006F83"/>
                </a:solidFill>
                <a:effectLst/>
                <a:uLnTx/>
                <a:uFillTx/>
                <a:latin typeface="Times New Roman"/>
                <a:ea typeface="+mn-ea"/>
                <a:cs typeface="+mn-cs"/>
              </a:rPr>
              <a:t>GraphLab</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a:t>
            </a:r>
            <a:r>
              <a:rPr kumimoji="0" lang="en-AU" altLang="zh-CN" sz="2000" b="0" i="0" u="none" strike="noStrike" kern="1200" cap="none" spc="0" normalizeH="0" baseline="0" noProof="0" dirty="0">
                <a:ln>
                  <a:noFill/>
                </a:ln>
                <a:solidFill>
                  <a:srgbClr val="006F83"/>
                </a:solidFill>
                <a:effectLst/>
                <a:uLnTx/>
                <a:uFillTx/>
                <a:latin typeface="Times New Roman"/>
                <a:ea typeface="+mn-ea"/>
                <a:cs typeface="+mn-cs"/>
              </a:rPr>
              <a:t>Graph-Engine</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和</a:t>
            </a:r>
            <a:r>
              <a:rPr kumimoji="0" lang="en-AU" altLang="zh-CN" sz="2000" b="0" i="0" u="none" strike="noStrike" kern="1200" cap="none" spc="0" normalizeH="0" baseline="0" noProof="0" dirty="0">
                <a:ln>
                  <a:noFill/>
                </a:ln>
                <a:solidFill>
                  <a:srgbClr val="006F83"/>
                </a:solidFill>
                <a:effectLst/>
                <a:uLnTx/>
                <a:uFillTx/>
                <a:latin typeface="Times New Roman"/>
                <a:ea typeface="+mn-ea"/>
                <a:cs typeface="+mn-cs"/>
              </a:rPr>
              <a:t>Apache Spark</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a:t>
            </a:r>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393994" y="3524172"/>
            <a:ext cx="1941303" cy="426428"/>
          </a:xfrm>
        </p:spPr>
        <p:txBody>
          <a:bodyPr/>
          <a:lstStyle/>
          <a:p>
            <a:r>
              <a:rPr lang="zh-CN" altLang="en-US" sz="2400" dirty="0">
                <a:latin typeface="Microsoft YaHei" panose="020B0503020204020204" pitchFamily="34" charset="-122"/>
                <a:ea typeface="Microsoft YaHei" panose="020B0503020204020204" pitchFamily="34" charset="-122"/>
              </a:rPr>
              <a:t>图数据库：</a:t>
            </a:r>
            <a:endParaRPr lang="en-AU" altLang="zh-CN" sz="2400" dirty="0">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 xmlns:a16="http://schemas.microsoft.com/office/drawing/2014/main" id="{26E38EB7-E145-4C6E-9757-57A94BF76692}"/>
              </a:ext>
            </a:extLst>
          </p:cNvPr>
          <p:cNvSpPr txBox="1"/>
          <p:nvPr/>
        </p:nvSpPr>
        <p:spPr>
          <a:xfrm>
            <a:off x="5414090" y="4054168"/>
            <a:ext cx="6263774" cy="1323439"/>
          </a:xfrm>
          <a:prstGeom prst="rect">
            <a:avLst/>
          </a:prstGeom>
          <a:noFill/>
          <a:ln>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从事务的角度来看，这些方法主要使用较小的查询</a:t>
            </a:r>
            <a:r>
              <a:rPr kumimoji="0" lang="zh-CN" altLang="en-US" sz="2000" b="0" i="0" u="none" strike="noStrike" kern="1200" cap="none" spc="0" normalizeH="0" baseline="0" noProof="0" dirty="0">
                <a:ln>
                  <a:noFill/>
                </a:ln>
                <a:solidFill>
                  <a:srgbClr val="006F83"/>
                </a:solidFill>
                <a:effectLst/>
                <a:uLnTx/>
                <a:uFillTx/>
                <a:latin typeface="Times New Roman"/>
                <a:ea typeface="+mn-ea"/>
                <a:cs typeface="+mn-cs"/>
              </a:rPr>
              <a:t>，</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进行快速的写和读，这些查询通常只涉及图的一小部分。其优点是操作的健壮性和对许多用户的高并发可伸缩性。</a:t>
            </a:r>
          </a:p>
        </p:txBody>
      </p:sp>
    </p:spTree>
    <p:extLst>
      <p:ext uri="{BB962C8B-B14F-4D97-AF65-F5344CB8AC3E}">
        <p14:creationId xmlns:p14="http://schemas.microsoft.com/office/powerpoint/2010/main" val="14614848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660736" y="2441754"/>
            <a:ext cx="4289384" cy="645354"/>
          </a:xfrm>
        </p:spPr>
        <p:txBody>
          <a:bodyPr/>
          <a:lstStyle/>
          <a:p>
            <a:r>
              <a:rPr lang="en-US" b="0" dirty="0"/>
              <a:t>Apache Spark</a:t>
            </a:r>
            <a:endParaRPr lang="ru-RU" b="0"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627193" y="3747358"/>
            <a:ext cx="4005942" cy="1799332"/>
          </a:xfrm>
        </p:spPr>
        <p:txBody>
          <a:bodyPr>
            <a:normAutofit/>
          </a:bodyPr>
          <a:lstStyle/>
          <a:p>
            <a:r>
              <a:rPr lang="en-AU" altLang="zh-CN" sz="2400" dirty="0"/>
              <a:t>Spark</a:t>
            </a:r>
            <a:r>
              <a:rPr lang="zh-CN" altLang="zh-CN" sz="2400" dirty="0"/>
              <a:t>是一个水平扩展和以节点为中心的图计算引擎，其受欢迎的计算框架和库支持各种数据科学工作流。</a:t>
            </a:r>
            <a:endParaRPr lang="zh-CN" altLang="en-US" sz="1800" b="0" dirty="0">
              <a:solidFill>
                <a:schemeClr val="tx1"/>
              </a:solidFill>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9587" y="683733"/>
            <a:ext cx="4177411" cy="562278"/>
          </a:xfrm>
        </p:spPr>
        <p:txBody>
          <a:bodyPr/>
          <a:lstStyle/>
          <a:p>
            <a:r>
              <a:rPr lang="en-AU" altLang="zh-CN" sz="2800" dirty="0"/>
              <a:t>Spark</a:t>
            </a:r>
            <a:r>
              <a:rPr lang="zh-CN" altLang="zh-CN" sz="2800" dirty="0"/>
              <a:t>适合以下计算条件：</a:t>
            </a:r>
            <a:endParaRPr lang="en-AU" altLang="zh-CN" sz="2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70303" y="1447381"/>
            <a:ext cx="388111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a:t>
            </a:r>
            <a:r>
              <a:rPr kumimoji="0" lang="zh-CN" altLang="en-US" sz="3200" b="0" i="0" u="none" strike="noStrike" kern="1200" cap="none" spc="0" normalizeH="0" baseline="0" noProof="0" dirty="0" smtClean="0">
                <a:ln>
                  <a:noFill/>
                </a:ln>
                <a:solidFill>
                  <a:srgbClr val="006F83"/>
                </a:solidFill>
                <a:effectLst/>
                <a:uLnTx/>
                <a:uFillTx/>
                <a:latin typeface="Microsoft YaHei" panose="020B0503020204020204" pitchFamily="34" charset="-122"/>
                <a:ea typeface="Microsoft YaHei" panose="020B0503020204020204" pitchFamily="34" charset="-122"/>
                <a:cs typeface="+mn-cs"/>
              </a:rPr>
              <a:t>处理</a:t>
            </a:r>
            <a:r>
              <a:rPr kumimoji="0" lang="en-US" altLang="zh-CN" sz="3200" b="0" i="0" u="none" strike="noStrike" kern="1200" cap="none" spc="0" normalizeH="0" baseline="0" noProof="0" dirty="0" smtClean="0">
                <a:ln>
                  <a:noFill/>
                </a:ln>
                <a:solidFill>
                  <a:srgbClr val="006F83"/>
                </a:solidFill>
                <a:effectLst/>
                <a:uLnTx/>
                <a:uFillTx/>
                <a:latin typeface="Microsoft YaHei" panose="020B0503020204020204" pitchFamily="34" charset="-122"/>
                <a:ea typeface="Microsoft YaHei" panose="020B0503020204020204" pitchFamily="34" charset="-122"/>
                <a:cs typeface="+mn-cs"/>
              </a:rPr>
              <a:t>+</a:t>
            </a:r>
            <a:r>
              <a:rPr lang="zh-CN" altLang="en-US" sz="3200" dirty="0" smtClean="0">
                <a:solidFill>
                  <a:srgbClr val="006F83"/>
                </a:solidFill>
                <a:latin typeface="Microsoft YaHei" panose="020B0503020204020204" pitchFamily="34" charset="-122"/>
                <a:ea typeface="Microsoft YaHei" panose="020B0503020204020204" pitchFamily="34" charset="-122"/>
              </a:rPr>
              <a:t>流计算</a:t>
            </a:r>
            <a:r>
              <a:rPr kumimoji="0" lang="zh-CN" altLang="en-US" sz="3200" b="0" i="0" u="none" strike="noStrike" kern="1200" cap="none" spc="0" normalizeH="0" baseline="0" noProof="0" dirty="0" smtClean="0">
                <a:ln>
                  <a:noFill/>
                </a:ln>
                <a:solidFill>
                  <a:srgbClr val="006F83"/>
                </a:solidFill>
                <a:effectLst/>
                <a:uLnTx/>
                <a:uFillTx/>
                <a:latin typeface="Microsoft YaHei" panose="020B0503020204020204" pitchFamily="34" charset="-122"/>
                <a:ea typeface="Microsoft YaHei" panose="020B0503020204020204" pitchFamily="34" charset="-122"/>
                <a:cs typeface="+mn-cs"/>
              </a:rPr>
              <a:t>平台</a:t>
            </a:r>
            <a:endPar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9" name="TextBox 8">
            <a:extLst>
              <a:ext uri="{FF2B5EF4-FFF2-40B4-BE49-F238E27FC236}">
                <a16:creationId xmlns="" xmlns:a16="http://schemas.microsoft.com/office/drawing/2014/main" id="{26E38EB7-E145-4C6E-9757-57A94BF76692}"/>
              </a:ext>
            </a:extLst>
          </p:cNvPr>
          <p:cNvSpPr txBox="1"/>
          <p:nvPr/>
        </p:nvSpPr>
        <p:spPr>
          <a:xfrm>
            <a:off x="5462650" y="1580680"/>
            <a:ext cx="6133148" cy="4154984"/>
          </a:xfrm>
          <a:prstGeom prst="rect">
            <a:avLst/>
          </a:prstGeom>
          <a:noFill/>
          <a:ln>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1.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算法基本上是可并行或可分区的。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2.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算法工作流需要在多种工具和语言中进行</a:t>
            </a: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“多开发语言”操作。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3.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分析可以在批处理模式下离线运行。</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4.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图分析是对没有转换成图格式的数据进行的分析。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5.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开发团队需要并拥有编写和实现自己算法的专业知识。</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6.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开发团队经常使用图算法。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7.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团队更愿意将所有数据和分析保存在</a:t>
            </a:r>
            <a:r>
              <a:rPr kumimoji="0" lang="en-AU" altLang="zh-CN" sz="2400" b="0" i="0" u="none" strike="noStrike" kern="1200" cap="none" spc="0" normalizeH="0" baseline="0" noProof="0" dirty="0">
                <a:ln>
                  <a:noFill/>
                </a:ln>
                <a:solidFill>
                  <a:srgbClr val="006F83"/>
                </a:solidFill>
                <a:effectLst/>
                <a:uLnTx/>
                <a:uFillTx/>
                <a:latin typeface="Times New Roman"/>
                <a:ea typeface="+mn-ea"/>
                <a:cs typeface="+mn-cs"/>
              </a:rPr>
              <a:t>Hadoop</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生态系统中。</a:t>
            </a:r>
          </a:p>
        </p:txBody>
      </p:sp>
    </p:spTree>
    <p:extLst>
      <p:ext uri="{BB962C8B-B14F-4D97-AF65-F5344CB8AC3E}">
        <p14:creationId xmlns:p14="http://schemas.microsoft.com/office/powerpoint/2010/main" val="1616167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4 – </a:t>
            </a:r>
            <a:r>
              <a:rPr lang="zh-CN" altLang="en-US" dirty="0"/>
              <a:t>单一起点最短路径</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从单一起点出发，计算到达其他所有节点的最短路径的方法。</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277928" cy="2118127"/>
          </a:xfrm>
        </p:spPr>
        <p:txBody>
          <a:bodyPr/>
          <a:lstStyle/>
          <a:p>
            <a:r>
              <a:rPr lang="zh-CN" altLang="en-US" sz="2000" dirty="0">
                <a:latin typeface="Microsoft YaHei" panose="020B0503020204020204" pitchFamily="34" charset="-122"/>
                <a:ea typeface="Microsoft YaHei" panose="020B0503020204020204" pitchFamily="34" charset="-122"/>
              </a:rPr>
              <a:t>       单一起点的最短路径</a:t>
            </a:r>
            <a:r>
              <a:rPr lang="en-AU" altLang="zh-CN" sz="2000" dirty="0">
                <a:latin typeface="Microsoft YaHei" panose="020B0503020204020204" pitchFamily="34" charset="-122"/>
                <a:ea typeface="Microsoft YaHei" panose="020B0503020204020204" pitchFamily="34" charset="-122"/>
              </a:rPr>
              <a:t>(S</a:t>
            </a:r>
            <a:r>
              <a:rPr lang="en-US" altLang="zh-CN" sz="2000" dirty="0">
                <a:latin typeface="Microsoft YaHei" panose="020B0503020204020204" pitchFamily="34" charset="-122"/>
                <a:ea typeface="Microsoft YaHei" panose="020B0503020204020204" pitchFamily="34" charset="-122"/>
              </a:rPr>
              <a:t>ingle </a:t>
            </a:r>
            <a:r>
              <a:rPr lang="en-AU" altLang="zh-CN" sz="2000" dirty="0">
                <a:latin typeface="Microsoft YaHei" panose="020B0503020204020204" pitchFamily="34" charset="-122"/>
                <a:ea typeface="Microsoft YaHei" panose="020B0503020204020204" pitchFamily="34" charset="-122"/>
              </a:rPr>
              <a:t>Source Shortest Path)</a:t>
            </a:r>
            <a:r>
              <a:rPr lang="zh-CN" altLang="en-US" sz="2000" dirty="0">
                <a:latin typeface="Microsoft YaHei" panose="020B0503020204020204" pitchFamily="34" charset="-122"/>
                <a:ea typeface="Microsoft YaHei" panose="020B0503020204020204" pitchFamily="34" charset="-122"/>
              </a:rPr>
              <a:t>计算从一个起点出发、到达其他所有节点的最短路径。</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的单一起点最短路径实现了</a:t>
            </a:r>
            <a:r>
              <a:rPr lang="en-AU" altLang="zh-CN" sz="2000" dirty="0">
                <a:latin typeface="Microsoft YaHei" panose="020B0503020204020204" pitchFamily="34" charset="-122"/>
                <a:ea typeface="Microsoft YaHei" panose="020B0503020204020204" pitchFamily="34" charset="-122"/>
              </a:rPr>
              <a:t>Delta Stepping</a:t>
            </a:r>
            <a:r>
              <a:rPr lang="zh-CN" altLang="en-US" sz="2000" dirty="0">
                <a:latin typeface="Microsoft YaHei" panose="020B0503020204020204" pitchFamily="34" charset="-122"/>
                <a:ea typeface="Microsoft YaHei" panose="020B0503020204020204" pitchFamily="34" charset="-122"/>
              </a:rPr>
              <a:t>算法</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差异步进 </a:t>
            </a:r>
            <a:r>
              <a:rPr lang="en-US" altLang="zh-CN" sz="2000" dirty="0">
                <a:latin typeface="Microsoft YaHei" panose="020B0503020204020204" pitchFamily="34" charset="-122"/>
                <a:ea typeface="Microsoft YaHei" panose="020B0503020204020204" pitchFamily="34" charset="-122"/>
              </a:rPr>
              <a:t>/Delta</a:t>
            </a:r>
            <a:r>
              <a:rPr lang="zh-CN" altLang="en-US" sz="2000" dirty="0">
                <a:latin typeface="Microsoft YaHei" panose="020B0503020204020204" pitchFamily="34" charset="-122"/>
                <a:ea typeface="Microsoft YaHei" panose="020B0503020204020204" pitchFamily="34" charset="-122"/>
              </a:rPr>
              <a:t>步进</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，比</a:t>
            </a:r>
            <a:r>
              <a:rPr lang="en-AU" altLang="zh-CN" sz="2000" dirty="0">
                <a:latin typeface="Microsoft YaHei" panose="020B0503020204020204" pitchFamily="34" charset="-122"/>
                <a:ea typeface="Microsoft YaHei" panose="020B0503020204020204" pitchFamily="34" charset="-122"/>
              </a:rPr>
              <a:t>Dijkstra</a:t>
            </a:r>
            <a:r>
              <a:rPr lang="zh-CN" altLang="en-US" sz="2000" dirty="0">
                <a:latin typeface="Microsoft YaHei" panose="020B0503020204020204" pitchFamily="34" charset="-122"/>
                <a:ea typeface="Microsoft YaHei" panose="020B0503020204020204" pitchFamily="34" charset="-122"/>
              </a:rPr>
              <a:t>算法逐对计算有</a:t>
            </a:r>
            <a:r>
              <a:rPr lang="zh-CN" altLang="en-US" sz="2000" dirty="0">
                <a:solidFill>
                  <a:srgbClr val="00B050"/>
                </a:solidFill>
                <a:latin typeface="Microsoft YaHei" panose="020B0503020204020204" pitchFamily="34" charset="-122"/>
                <a:ea typeface="Microsoft YaHei" panose="020B0503020204020204" pitchFamily="34" charset="-122"/>
              </a:rPr>
              <a:t>更好</a:t>
            </a:r>
            <a:r>
              <a:rPr lang="zh-CN" altLang="en-US" sz="2000" dirty="0">
                <a:latin typeface="Microsoft YaHei" panose="020B0503020204020204" pitchFamily="34" charset="-122"/>
                <a:ea typeface="Microsoft YaHei" panose="020B0503020204020204" pitchFamily="34" charset="-122"/>
              </a:rPr>
              <a:t>的性能。</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算法的局限性是不支持权重为</a:t>
            </a:r>
            <a:r>
              <a:rPr lang="zh-CN" altLang="en-US" sz="2000" dirty="0">
                <a:solidFill>
                  <a:srgbClr val="FF0000"/>
                </a:solidFill>
                <a:latin typeface="Microsoft YaHei" panose="020B0503020204020204" pitchFamily="34" charset="-122"/>
                <a:ea typeface="Microsoft YaHei" panose="020B0503020204020204" pitchFamily="34" charset="-122"/>
              </a:rPr>
              <a:t>负值</a:t>
            </a:r>
            <a:r>
              <a:rPr lang="zh-CN" altLang="en-US" sz="2000" dirty="0">
                <a:latin typeface="Microsoft YaHei" panose="020B0503020204020204" pitchFamily="34" charset="-122"/>
                <a:ea typeface="Microsoft YaHei" panose="020B0503020204020204" pitchFamily="34" charset="-122"/>
              </a:rPr>
              <a:t>的边。</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比较：</a:t>
            </a:r>
            <a:r>
              <a:rPr lang="en-US" altLang="zh-CN" sz="2000" dirty="0" err="1">
                <a:latin typeface="Microsoft YaHei" panose="020B0503020204020204" pitchFamily="34" charset="-122"/>
                <a:ea typeface="Microsoft YaHei" panose="020B0503020204020204" pitchFamily="34" charset="-122"/>
              </a:rPr>
              <a:t>algo.shortestPath</a:t>
            </a:r>
            <a:r>
              <a:rPr lang="en-US" altLang="zh-CN" sz="2000" dirty="0" err="1">
                <a:solidFill>
                  <a:srgbClr val="0070C0"/>
                </a:solidFill>
                <a:latin typeface="Microsoft YaHei" panose="020B0503020204020204" pitchFamily="34" charset="-122"/>
                <a:ea typeface="Microsoft YaHei" panose="020B0503020204020204" pitchFamily="34" charset="-122"/>
              </a:rPr>
              <a:t>s</a:t>
            </a:r>
            <a:endParaRPr lang="en-US" altLang="zh-CN" sz="2000" dirty="0">
              <a:solidFill>
                <a:srgbClr val="0070C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000" b="0" dirty="0">
                <a:solidFill>
                  <a:schemeClr val="tx2"/>
                </a:solidFill>
                <a:latin typeface="Microsoft YaHei" panose="020B0503020204020204" pitchFamily="34" charset="-122"/>
                <a:ea typeface="Microsoft YaHei" panose="020B0503020204020204" pitchFamily="34" charset="-122"/>
              </a:rPr>
              <a:t>与</a:t>
            </a:r>
            <a:r>
              <a:rPr lang="en-AU" altLang="zh-CN" sz="2000" b="0" dirty="0" err="1">
                <a:solidFill>
                  <a:schemeClr val="tx2"/>
                </a:solidFill>
                <a:latin typeface="Microsoft YaHei" panose="020B0503020204020204" pitchFamily="34" charset="-122"/>
                <a:ea typeface="Microsoft YaHei" panose="020B0503020204020204" pitchFamily="34" charset="-122"/>
              </a:rPr>
              <a:t>algo.shortestPath</a:t>
            </a:r>
            <a:r>
              <a:rPr lang="zh-CN" altLang="en-US" sz="2000" b="0" dirty="0">
                <a:solidFill>
                  <a:schemeClr val="tx2"/>
                </a:solidFill>
                <a:latin typeface="Microsoft YaHei" panose="020B0503020204020204" pitchFamily="34" charset="-122"/>
                <a:ea typeface="Microsoft YaHei" panose="020B0503020204020204" pitchFamily="34" charset="-122"/>
              </a:rPr>
              <a:t>类似，但是只给出起点、返回到达其他节点的所有最短路径；使用</a:t>
            </a:r>
            <a:r>
              <a:rPr lang="en-AU" altLang="zh-CN" sz="2000" dirty="0">
                <a:latin typeface="Microsoft YaHei" panose="020B0503020204020204" pitchFamily="34" charset="-122"/>
                <a:ea typeface="Microsoft YaHei" panose="020B0503020204020204" pitchFamily="34" charset="-122"/>
              </a:rPr>
              <a:t>Dijkstra</a:t>
            </a:r>
            <a:r>
              <a:rPr lang="zh-CN" altLang="en-US" sz="2000" dirty="0">
                <a:latin typeface="Microsoft YaHei" panose="020B0503020204020204" pitchFamily="34" charset="-122"/>
                <a:ea typeface="Microsoft YaHei" panose="020B0503020204020204" pitchFamily="34" charset="-122"/>
              </a:rPr>
              <a:t>算法。</a:t>
            </a:r>
            <a:endParaRPr lang="en-US" altLang="zh-CN" sz="2000" b="0" dirty="0">
              <a:solidFill>
                <a:schemeClr val="tx2"/>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252420892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670785" y="2351318"/>
            <a:ext cx="2866236" cy="715693"/>
          </a:xfrm>
        </p:spPr>
        <p:txBody>
          <a:bodyPr/>
          <a:lstStyle/>
          <a:p>
            <a:r>
              <a:rPr lang="en-US" b="0" dirty="0"/>
              <a:t>Neo4j</a:t>
            </a:r>
            <a:endParaRPr lang="ru-RU" b="0"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597049" y="3707166"/>
            <a:ext cx="4175918" cy="2541720"/>
          </a:xfrm>
        </p:spPr>
        <p:txBody>
          <a:bodyPr>
            <a:normAutofit/>
          </a:bodyPr>
          <a:lstStyle/>
          <a:p>
            <a:r>
              <a:rPr lang="en-AU" altLang="zh-CN" sz="2400" dirty="0"/>
              <a:t>Neo4j</a:t>
            </a:r>
            <a:r>
              <a:rPr lang="zh-CN" altLang="zh-CN" sz="2400" dirty="0"/>
              <a:t>图平台是紧密集成的图数据库和以算法为中心的计算平台，为图计算进行了优化。它的流行是由于构建了基于图形的应用程序，并包含一个为其本机图形数据库进行调优的图形算法库。</a:t>
            </a:r>
            <a:endParaRPr lang="zh-CN" altLang="en-US" sz="1800" b="0" dirty="0">
              <a:solidFill>
                <a:schemeClr val="tx1"/>
              </a:solidFill>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38867" y="633493"/>
            <a:ext cx="4519056" cy="573098"/>
          </a:xfrm>
        </p:spPr>
        <p:txBody>
          <a:bodyPr/>
          <a:lstStyle/>
          <a:p>
            <a:r>
              <a:rPr lang="en-AU" altLang="zh-CN" sz="2800" dirty="0"/>
              <a:t>Neo4j</a:t>
            </a:r>
            <a:r>
              <a:rPr lang="zh-CN" altLang="zh-CN" sz="2800" dirty="0"/>
              <a:t>适合以下计算环境：</a:t>
            </a:r>
            <a:endParaRPr lang="en-AU" altLang="zh-CN" sz="2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90398" y="1296661"/>
            <a:ext cx="388111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a:t>
            </a:r>
            <a:r>
              <a:rPr kumimoji="0" lang="zh-CN" altLang="en-US" sz="3200" b="0" i="0" u="none" strike="noStrike" kern="1200" cap="none" spc="0" normalizeH="0" baseline="0" noProof="0" dirty="0" smtClean="0">
                <a:ln>
                  <a:noFill/>
                </a:ln>
                <a:solidFill>
                  <a:srgbClr val="006F83"/>
                </a:solidFill>
                <a:effectLst/>
                <a:uLnTx/>
                <a:uFillTx/>
                <a:latin typeface="Microsoft YaHei" panose="020B0503020204020204" pitchFamily="34" charset="-122"/>
                <a:ea typeface="Microsoft YaHei" panose="020B0503020204020204" pitchFamily="34" charset="-122"/>
                <a:cs typeface="+mn-cs"/>
              </a:rPr>
              <a:t>存储</a:t>
            </a:r>
            <a:r>
              <a:rPr kumimoji="0" lang="en-US" altLang="zh-CN" sz="3200" b="0" i="0" u="none" strike="noStrike" kern="1200" cap="none" spc="0" normalizeH="0" baseline="0" noProof="0" dirty="0" smtClean="0">
                <a:ln>
                  <a:noFill/>
                </a:ln>
                <a:solidFill>
                  <a:srgbClr val="006F83"/>
                </a:solidFill>
                <a:effectLst/>
                <a:uLnTx/>
                <a:uFillTx/>
                <a:latin typeface="Microsoft YaHei" panose="020B0503020204020204" pitchFamily="34" charset="-122"/>
                <a:ea typeface="Microsoft YaHei" panose="020B0503020204020204" pitchFamily="34" charset="-122"/>
                <a:cs typeface="+mn-cs"/>
              </a:rPr>
              <a:t>+</a:t>
            </a:r>
            <a:r>
              <a:rPr kumimoji="0" lang="zh-CN" altLang="en-US" sz="3200" b="0" i="0" u="none" strike="noStrike" kern="1200" cap="none" spc="0" normalizeH="0" baseline="0" noProof="0" dirty="0" smtClean="0">
                <a:ln>
                  <a:noFill/>
                </a:ln>
                <a:solidFill>
                  <a:srgbClr val="006F83"/>
                </a:solidFill>
                <a:effectLst/>
                <a:uLnTx/>
                <a:uFillTx/>
                <a:latin typeface="Microsoft YaHei" panose="020B0503020204020204" pitchFamily="34" charset="-122"/>
                <a:ea typeface="Microsoft YaHei" panose="020B0503020204020204" pitchFamily="34" charset="-122"/>
                <a:cs typeface="+mn-cs"/>
              </a:rPr>
              <a:t>图查询平台</a:t>
            </a:r>
            <a:endPar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9" name="TextBox 8">
            <a:extLst>
              <a:ext uri="{FF2B5EF4-FFF2-40B4-BE49-F238E27FC236}">
                <a16:creationId xmlns="" xmlns:a16="http://schemas.microsoft.com/office/drawing/2014/main" id="{26E38EB7-E145-4C6E-9757-57A94BF76692}"/>
              </a:ext>
            </a:extLst>
          </p:cNvPr>
          <p:cNvSpPr txBox="1"/>
          <p:nvPr/>
        </p:nvSpPr>
        <p:spPr>
          <a:xfrm>
            <a:off x="5412410" y="1681160"/>
            <a:ext cx="6088710" cy="3262432"/>
          </a:xfrm>
          <a:prstGeom prst="rect">
            <a:avLst/>
          </a:prstGeom>
          <a:noFill/>
          <a:ln>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1.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算法是迭代的，需要有良好的本地化内存。</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2.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算法和结果是性能敏感的。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3.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图分析是对复杂的图数据，或者需要很深</a:t>
            </a: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的路径遍历。</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4.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分析结果与事务处理的负载相集成。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5.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结果用于充实现有的图。</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6.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团队需要与基于图形的可视化工具集成。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Times New Roman"/>
                <a:ea typeface="+mn-ea"/>
                <a:cs typeface="+mn-cs"/>
              </a:rPr>
              <a:t>7. </a:t>
            </a:r>
            <a:r>
              <a:rPr kumimoji="0" lang="zh-CN" altLang="zh-CN" sz="2400" b="0" i="0" u="none" strike="noStrike" kern="1200" cap="none" spc="0" normalizeH="0" baseline="0" noProof="0" dirty="0">
                <a:ln>
                  <a:noFill/>
                </a:ln>
                <a:solidFill>
                  <a:srgbClr val="006F83"/>
                </a:solidFill>
                <a:effectLst/>
                <a:uLnTx/>
                <a:uFillTx/>
                <a:latin typeface="Times New Roman"/>
                <a:ea typeface="+mn-ea"/>
                <a:cs typeface="+mn-cs"/>
              </a:rPr>
              <a:t>团队更希望打包好的算法支持。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ahoma"/>
                <a:ea typeface="+mn-ea"/>
                <a:cs typeface="Courier New" panose="02070309020205020404" pitchFamily="49" charset="0"/>
              </a:rPr>
              <a:t>	</a:t>
            </a:r>
            <a:endParaRPr kumimoji="0" lang="en-US" sz="1400" b="0" i="0" u="none" strike="noStrike" kern="1200" cap="none" spc="0" normalizeH="0" baseline="0" noProof="0" dirty="0">
              <a:ln>
                <a:noFill/>
              </a:ln>
              <a:solidFill>
                <a:srgbClr val="3C8C41">
                  <a:lumMod val="75000"/>
                </a:srgbClr>
              </a:solidFill>
              <a:effectLst/>
              <a:uLnTx/>
              <a:uFillTx/>
              <a:latin typeface="Tahoma"/>
              <a:ea typeface="+mn-ea"/>
              <a:cs typeface="Courier New" panose="02070309020205020404" pitchFamily="49" charset="0"/>
            </a:endParaRPr>
          </a:p>
        </p:txBody>
      </p:sp>
    </p:spTree>
    <p:extLst>
      <p:ext uri="{BB962C8B-B14F-4D97-AF65-F5344CB8AC3E}">
        <p14:creationId xmlns:p14="http://schemas.microsoft.com/office/powerpoint/2010/main" val="5601570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583662" y="2526107"/>
            <a:ext cx="3136708" cy="479493"/>
          </a:xfrm>
        </p:spPr>
        <p:txBody>
          <a:bodyPr>
            <a:normAutofit/>
          </a:bodyPr>
          <a:lstStyle/>
          <a:p>
            <a:r>
              <a:rPr lang="en-US" sz="2800" b="0" dirty="0" err="1"/>
              <a:t>GraphFrames</a:t>
            </a:r>
            <a:endParaRPr lang="ru-RU" sz="2800" b="0"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293511" y="3636830"/>
            <a:ext cx="4413956" cy="2541720"/>
          </a:xfrm>
        </p:spPr>
        <p:txBody>
          <a:bodyPr>
            <a:normAutofit/>
          </a:bodyPr>
          <a:lstStyle/>
          <a:p>
            <a:r>
              <a:rPr lang="en-AU" altLang="zh-CN" sz="2000" dirty="0"/>
              <a:t>      </a:t>
            </a:r>
            <a:r>
              <a:rPr lang="en-AU" altLang="zh-CN" sz="2000" dirty="0" err="1"/>
              <a:t>GraphFrame</a:t>
            </a:r>
            <a:r>
              <a:rPr lang="zh-CN" altLang="zh-CN" sz="2000" dirty="0"/>
              <a:t>是基于</a:t>
            </a:r>
            <a:r>
              <a:rPr lang="en-AU" altLang="zh-CN" sz="2000" dirty="0" err="1"/>
              <a:t>GraphX</a:t>
            </a:r>
            <a:r>
              <a:rPr lang="zh-CN" altLang="zh-CN" sz="2000" dirty="0"/>
              <a:t>的，使用</a:t>
            </a:r>
            <a:r>
              <a:rPr lang="en-AU" altLang="zh-CN" sz="2000" dirty="0" err="1"/>
              <a:t>DataFrames</a:t>
            </a:r>
            <a:r>
              <a:rPr lang="zh-CN" altLang="zh-CN" sz="2000" dirty="0"/>
              <a:t>作为它的底层数据结构，</a:t>
            </a:r>
            <a:r>
              <a:rPr lang="en-AU" altLang="zh-CN" sz="2000" dirty="0"/>
              <a:t>Graph Frame</a:t>
            </a:r>
            <a:r>
              <a:rPr lang="zh-CN" altLang="zh-CN" sz="2000" dirty="0"/>
              <a:t>支持</a:t>
            </a:r>
            <a:r>
              <a:rPr lang="en-AU" altLang="zh-CN" sz="2000" dirty="0"/>
              <a:t>Java</a:t>
            </a:r>
            <a:r>
              <a:rPr lang="zh-CN" altLang="zh-CN" sz="2000" dirty="0"/>
              <a:t>、</a:t>
            </a:r>
            <a:r>
              <a:rPr lang="en-AU" altLang="zh-CN" sz="2000" dirty="0"/>
              <a:t>Scala</a:t>
            </a:r>
            <a:r>
              <a:rPr lang="zh-CN" altLang="zh-CN" sz="2000" dirty="0"/>
              <a:t>、</a:t>
            </a:r>
            <a:r>
              <a:rPr lang="en-AU" altLang="zh-CN" sz="2000" dirty="0"/>
              <a:t>Python</a:t>
            </a:r>
            <a:r>
              <a:rPr lang="zh-CN" altLang="zh-CN" sz="2000" dirty="0"/>
              <a:t>编程语言</a:t>
            </a:r>
            <a:r>
              <a:rPr lang="en-US" altLang="zh-CN" sz="2000" dirty="0"/>
              <a:t>;</a:t>
            </a:r>
          </a:p>
          <a:p>
            <a:r>
              <a:rPr lang="en-US" altLang="zh-CN" sz="2000" dirty="0"/>
              <a:t>     Spark3.0</a:t>
            </a:r>
            <a:r>
              <a:rPr lang="zh-CN" altLang="en-US" sz="2000" dirty="0"/>
              <a:t>版即将</a:t>
            </a:r>
            <a:r>
              <a:rPr lang="en-AU" altLang="zh-CN" sz="2000" dirty="0" err="1"/>
              <a:t>DataFrame</a:t>
            </a:r>
            <a:r>
              <a:rPr lang="zh-CN" altLang="zh-CN" sz="2000" dirty="0"/>
              <a:t>框架和</a:t>
            </a:r>
            <a:r>
              <a:rPr lang="en-AU" altLang="zh-CN" sz="2000" dirty="0"/>
              <a:t>Cypher</a:t>
            </a:r>
            <a:r>
              <a:rPr lang="zh-CN" altLang="zh-CN" sz="2000" dirty="0"/>
              <a:t>查询语言</a:t>
            </a:r>
            <a:r>
              <a:rPr lang="zh-CN" altLang="en-US" sz="2000" dirty="0"/>
              <a:t>的</a:t>
            </a:r>
            <a:r>
              <a:rPr lang="zh-CN" altLang="zh-CN" sz="2000" dirty="0"/>
              <a:t>许多图特性引入到核心</a:t>
            </a:r>
            <a:r>
              <a:rPr lang="en-AU" altLang="zh-CN" sz="2000" dirty="0"/>
              <a:t>Spark</a:t>
            </a:r>
            <a:r>
              <a:rPr lang="zh-CN" altLang="zh-CN" sz="2000" dirty="0"/>
              <a:t>项目中</a:t>
            </a:r>
            <a:r>
              <a:rPr lang="zh-CN" altLang="en-US" sz="2000" dirty="0"/>
              <a:t>。</a:t>
            </a:r>
            <a:endParaRPr lang="en-US" altLang="zh-CN" sz="2000" dirty="0"/>
          </a:p>
          <a:p>
            <a:endParaRPr lang="zh-CN" altLang="en-US" sz="2000" b="0" dirty="0">
              <a:solidFill>
                <a:schemeClr val="tx1"/>
              </a:solidFill>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183186" y="595182"/>
            <a:ext cx="5764213" cy="1290062"/>
          </a:xfrm>
        </p:spPr>
        <p:txBody>
          <a:bodyPr/>
          <a:lstStyle/>
          <a:p>
            <a:r>
              <a:rPr lang="en-AU" altLang="zh-CN" sz="2000" dirty="0"/>
              <a:t>Spark Graph</a:t>
            </a:r>
            <a:r>
              <a:rPr lang="zh-CN" altLang="zh-CN" sz="2000" dirty="0"/>
              <a:t>项目是</a:t>
            </a:r>
            <a:r>
              <a:rPr lang="en-AU" altLang="zh-CN" sz="2000" dirty="0" err="1"/>
              <a:t>Databricks</a:t>
            </a:r>
            <a:r>
              <a:rPr lang="zh-CN" altLang="zh-CN" sz="2000" dirty="0"/>
              <a:t>和</a:t>
            </a:r>
            <a:r>
              <a:rPr lang="en-AU" altLang="zh-CN" sz="2000" dirty="0"/>
              <a:t>Neo4j</a:t>
            </a:r>
            <a:r>
              <a:rPr lang="zh-CN" altLang="zh-CN" sz="2000" dirty="0"/>
              <a:t>中的</a:t>
            </a:r>
            <a:r>
              <a:rPr lang="en-AU" altLang="zh-CN" sz="2000" dirty="0"/>
              <a:t>Apache</a:t>
            </a:r>
            <a:r>
              <a:rPr lang="zh-CN" altLang="zh-CN" sz="2000" dirty="0"/>
              <a:t>项目贡献者共同发起的，目的是对基于</a:t>
            </a:r>
            <a:r>
              <a:rPr lang="en-AU" altLang="zh-CN" sz="2000" dirty="0" err="1"/>
              <a:t>Dataframes</a:t>
            </a:r>
            <a:r>
              <a:rPr lang="zh-CN" altLang="zh-CN" sz="2000" dirty="0"/>
              <a:t>、</a:t>
            </a:r>
            <a:r>
              <a:rPr lang="en-AU" altLang="zh-CN" sz="2000" dirty="0"/>
              <a:t>Cypher</a:t>
            </a:r>
            <a:r>
              <a:rPr lang="zh-CN" altLang="zh-CN" sz="2000" dirty="0"/>
              <a:t>以及基于</a:t>
            </a:r>
            <a:r>
              <a:rPr lang="en-AU" altLang="zh-CN" sz="2000" dirty="0" err="1"/>
              <a:t>Dataframes</a:t>
            </a:r>
            <a:r>
              <a:rPr lang="zh-CN" altLang="zh-CN" sz="2000" dirty="0"/>
              <a:t>的算法支持作为</a:t>
            </a:r>
            <a:r>
              <a:rPr lang="en-AU" altLang="zh-CN" sz="2000" dirty="0"/>
              <a:t>3.0</a:t>
            </a:r>
            <a:r>
              <a:rPr lang="zh-CN" altLang="zh-CN" sz="2000" dirty="0"/>
              <a:t>版的一部分引入</a:t>
            </a:r>
            <a:r>
              <a:rPr lang="en-AU" altLang="zh-CN" sz="2000" dirty="0"/>
              <a:t>Apache Spark</a:t>
            </a:r>
            <a:r>
              <a:rPr lang="zh-CN" altLang="zh-CN" sz="2000" dirty="0"/>
              <a:t>项目的核心。</a:t>
            </a: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409536"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20183" y="1271361"/>
            <a:ext cx="33844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A</a:t>
            </a:r>
            <a:r>
              <a:rPr kumimoji="0" lang="en-US" sz="3200" b="0" i="0" u="none" strike="noStrike" kern="1200" cap="none" spc="0" normalizeH="0" baseline="0" noProof="0" dirty="0" err="1">
                <a:ln>
                  <a:noFill/>
                </a:ln>
                <a:solidFill>
                  <a:srgbClr val="006F83"/>
                </a:solidFill>
                <a:effectLst/>
                <a:uLnTx/>
                <a:uFillTx/>
                <a:latin typeface="Microsoft YaHei" panose="020B0503020204020204" pitchFamily="34" charset="-122"/>
                <a:ea typeface="Microsoft YaHei" panose="020B0503020204020204" pitchFamily="34" charset="-122"/>
                <a:cs typeface="+mn-cs"/>
              </a:rPr>
              <a:t>pache</a:t>
            </a:r>
            <a:r>
              <a:rPr kumimoji="0" lang="en-US"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 Spark</a:t>
            </a:r>
            <a:endParaRPr kumimoji="0" lang="en-AU" sz="32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pic>
        <p:nvPicPr>
          <p:cNvPr id="10" name="图片 9"/>
          <p:cNvPicPr/>
          <p:nvPr/>
        </p:nvPicPr>
        <p:blipFill>
          <a:blip r:embed="rId3"/>
          <a:stretch>
            <a:fillRect/>
          </a:stretch>
        </p:blipFill>
        <p:spPr>
          <a:xfrm>
            <a:off x="4989690" y="1966890"/>
            <a:ext cx="7153270" cy="4456491"/>
          </a:xfrm>
          <a:prstGeom prst="rect">
            <a:avLst/>
          </a:prstGeom>
        </p:spPr>
      </p:pic>
    </p:spTree>
    <p:extLst>
      <p:ext uri="{BB962C8B-B14F-4D97-AF65-F5344CB8AC3E}">
        <p14:creationId xmlns:p14="http://schemas.microsoft.com/office/powerpoint/2010/main" val="23042040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a:xfrm>
            <a:off x="6079060" y="1729211"/>
            <a:ext cx="4839419" cy="616999"/>
          </a:xfrm>
        </p:spPr>
        <p:txBody>
          <a:bodyPr/>
          <a:lstStyle/>
          <a:p>
            <a:r>
              <a:rPr lang="zh-CN" altLang="en-US" dirty="0"/>
              <a:t>知识图谱与图数据库</a:t>
            </a:r>
            <a:endParaRPr lang="ru-RU" dirty="0"/>
          </a:p>
        </p:txBody>
      </p:sp>
      <p:sp>
        <p:nvSpPr>
          <p:cNvPr id="9" name="TextBox 8">
            <a:extLst>
              <a:ext uri="{FF2B5EF4-FFF2-40B4-BE49-F238E27FC236}">
                <a16:creationId xmlns="" xmlns:a16="http://schemas.microsoft.com/office/drawing/2014/main" id="{061681CA-C999-4551-9081-7BDE6332DD65}"/>
              </a:ext>
            </a:extLst>
          </p:cNvPr>
          <p:cNvSpPr txBox="1"/>
          <p:nvPr/>
        </p:nvSpPr>
        <p:spPr>
          <a:xfrm>
            <a:off x="7995138" y="609746"/>
            <a:ext cx="3556782"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Text Placeholder 4">
            <a:extLst>
              <a:ext uri="{FF2B5EF4-FFF2-40B4-BE49-F238E27FC236}">
                <a16:creationId xmlns="" xmlns:a16="http://schemas.microsoft.com/office/drawing/2014/main" id="{500696E9-0EAC-4347-BE10-EFACC90C3806}"/>
              </a:ext>
            </a:extLst>
          </p:cNvPr>
          <p:cNvSpPr txBox="1">
            <a:spLocks/>
          </p:cNvSpPr>
          <p:nvPr/>
        </p:nvSpPr>
        <p:spPr>
          <a:xfrm>
            <a:off x="5604100" y="3254576"/>
            <a:ext cx="5516767" cy="2957466"/>
          </a:xfrm>
          <a:prstGeom prst="rect">
            <a:avLst/>
          </a:prstGeom>
        </p:spPr>
        <p:txBody>
          <a:bodyPr>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图存储与图处理</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1 – </a:t>
            </a:r>
            <a:r>
              <a:rPr kumimoji="0" lang="zh-CN" altLang="en-US"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寻路问题与图搜索算法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2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中心性算法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3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 社区发现算法</a:t>
            </a:r>
            <a:endParaRPr kumimoji="0" lang="en-AU"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4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图算法实践</a:t>
            </a:r>
            <a:endPar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auto" latinLnBrk="0" hangingPunct="1">
              <a:lnSpc>
                <a:spcPct val="90000"/>
              </a:lnSpc>
              <a:spcBef>
                <a:spcPts val="1000"/>
              </a:spcBef>
              <a:spcAft>
                <a:spcPts val="0"/>
              </a:spcAft>
              <a:buClr>
                <a:srgbClr val="DED8A4"/>
              </a:buClr>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pic>
        <p:nvPicPr>
          <p:cNvPr id="6" name="Picture Placeholder 5">
            <a:extLst>
              <a:ext uri="{FF2B5EF4-FFF2-40B4-BE49-F238E27FC236}">
                <a16:creationId xmlns="" xmlns:a16="http://schemas.microsoft.com/office/drawing/2014/main" id="{437AD904-0E25-4ED8-A48D-EEEC3A39FD04}"/>
              </a:ext>
            </a:extLst>
          </p:cNvPr>
          <p:cNvPicPr>
            <a:picLocks noGrp="1" noChangeAspect="1"/>
          </p:cNvPicPr>
          <p:nvPr>
            <p:ph type="pic" sz="quarter" idx="14"/>
          </p:nvPr>
        </p:nvPicPr>
        <p:blipFill>
          <a:blip r:embed="rId2"/>
          <a:srcRect l="1537" r="1537"/>
          <a:stretch>
            <a:fillRect/>
          </a:stretch>
        </p:blipFill>
        <p:spPr/>
      </p:pic>
      <p:sp>
        <p:nvSpPr>
          <p:cNvPr id="11" name="Rectangle 10">
            <a:extLst>
              <a:ext uri="{FF2B5EF4-FFF2-40B4-BE49-F238E27FC236}">
                <a16:creationId xmlns="" xmlns:a16="http://schemas.microsoft.com/office/drawing/2014/main" id="{706E7103-CC4D-4F71-8F66-4E4180EDD116}"/>
              </a:ext>
            </a:extLst>
          </p:cNvPr>
          <p:cNvSpPr/>
          <p:nvPr/>
        </p:nvSpPr>
        <p:spPr>
          <a:xfrm>
            <a:off x="11551920" y="148081"/>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37184080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668866" y="2562330"/>
            <a:ext cx="1679223" cy="513607"/>
          </a:xfrm>
        </p:spPr>
        <p:txBody>
          <a:bodyPr>
            <a:normAutofit/>
          </a:bodyPr>
          <a:lstStyle/>
          <a:p>
            <a:r>
              <a:rPr lang="zh-CN" altLang="en-US" sz="3200" dirty="0">
                <a:latin typeface="黑体" panose="02010609060101010101" pitchFamily="49" charset="-122"/>
                <a:ea typeface="黑体" panose="02010609060101010101" pitchFamily="49" charset="-122"/>
              </a:rPr>
              <a:t>寻路</a:t>
            </a:r>
            <a:endParaRPr lang="ru-RU" sz="3200" dirty="0">
              <a:latin typeface="黑体" panose="02010609060101010101" pitchFamily="49" charset="-122"/>
              <a:ea typeface="黑体" panose="02010609060101010101" pitchFamily="49" charset="-122"/>
            </a:endParaRPr>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406400" y="3715853"/>
            <a:ext cx="4415165" cy="2541720"/>
          </a:xfrm>
        </p:spPr>
        <p:txBody>
          <a:bodyPr>
            <a:normAutofit fontScale="85000" lnSpcReduction="20000"/>
          </a:bodyPr>
          <a:lstStyle/>
          <a:p>
            <a:pPr>
              <a:lnSpc>
                <a:spcPct val="150000"/>
              </a:lnSpc>
            </a:pPr>
            <a:r>
              <a:rPr lang="zh-CN" altLang="zh-CN" sz="2400" dirty="0"/>
              <a:t>寻路算法建立在图搜索算法之上，探索节点之间的路径，从一个节点开始遍历关系，直到到达目的地。这些算法用于通过图来识别最优路由、广泛应用于物流路径规划、最低成呼叫、</a:t>
            </a:r>
            <a:r>
              <a:rPr lang="en-AU" altLang="zh-CN" sz="2400" dirty="0"/>
              <a:t>IP</a:t>
            </a:r>
            <a:r>
              <a:rPr lang="zh-CN" altLang="zh-CN" sz="2400" dirty="0"/>
              <a:t>路由、游戏模拟等领域。</a:t>
            </a: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307362" y="864957"/>
            <a:ext cx="2730327" cy="602601"/>
          </a:xfrm>
        </p:spPr>
        <p:txBody>
          <a:bodyPr/>
          <a:lstStyle/>
          <a:p>
            <a:r>
              <a:rPr lang="zh-CN" altLang="zh-CN" sz="2800" dirty="0"/>
              <a:t>寻路算法包括：</a:t>
            </a:r>
            <a:endParaRPr lang="en-AU" altLang="zh-CN" sz="2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11856" y="1406829"/>
            <a:ext cx="28989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寻路和图搜索</a:t>
            </a:r>
            <a:endParaRPr kumimoji="0" lang="en-AU"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26E38EB7-E145-4C6E-9757-57A94BF76692}"/>
                  </a:ext>
                </a:extLst>
              </p:cNvPr>
              <p:cNvSpPr txBox="1"/>
              <p:nvPr/>
            </p:nvSpPr>
            <p:spPr>
              <a:xfrm>
                <a:off x="5238044" y="1787682"/>
                <a:ext cx="6654300" cy="3693319"/>
              </a:xfrm>
              <a:prstGeom prst="rect">
                <a:avLst/>
              </a:prstGeom>
              <a:noFill/>
              <a:ln>
                <a:solidFill>
                  <a:schemeClr val="tx2">
                    <a:lumMod val="75000"/>
                  </a:scheme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最短路径，通常关注两个算法</a:t>
                </a:r>
                <a14:m>
                  <m:oMath xmlns:m="http://schemas.openxmlformats.org/officeDocument/2006/math">
                    <m:sSup>
                      <m:sSupPr>
                        <m:ctrlPr>
                          <a:rPr kumimoji="0" lang="zh-CN" altLang="zh-CN" sz="2000" b="0" i="1" u="none" strike="noStrike" kern="1200" cap="none" spc="0" normalizeH="0" baseline="0" noProof="0">
                            <a:ln>
                              <a:noFill/>
                            </a:ln>
                            <a:solidFill>
                              <a:srgbClr val="006F83"/>
                            </a:solidFill>
                            <a:effectLst/>
                            <a:uLnTx/>
                            <a:uFillTx/>
                            <a:latin typeface="Cambria Math"/>
                            <a:ea typeface="+mn-ea"/>
                            <a:cs typeface="+mn-cs"/>
                          </a:rPr>
                        </m:ctrlPr>
                      </m:sSupPr>
                      <m:e>
                        <m:r>
                          <a:rPr kumimoji="0" lang="en-AU" altLang="zh-CN" sz="2000" b="0" i="1" u="none" strike="noStrike" kern="1200" cap="none" spc="0" normalizeH="0" baseline="0" noProof="0">
                            <a:ln>
                              <a:noFill/>
                            </a:ln>
                            <a:solidFill>
                              <a:srgbClr val="006F83"/>
                            </a:solidFill>
                            <a:effectLst/>
                            <a:uLnTx/>
                            <a:uFillTx/>
                            <a:latin typeface="Cambria Math"/>
                            <a:ea typeface="+mn-ea"/>
                            <a:cs typeface="+mn-cs"/>
                          </a:rPr>
                          <m:t>𝐴</m:t>
                        </m:r>
                      </m:e>
                      <m:sup>
                        <m:r>
                          <a:rPr kumimoji="0" lang="en-AU" altLang="zh-CN" sz="2000" b="0" i="1" u="none" strike="noStrike" kern="1200" cap="none" spc="0" normalizeH="0" baseline="0" noProof="0">
                            <a:ln>
                              <a:noFill/>
                            </a:ln>
                            <a:solidFill>
                              <a:srgbClr val="006F83"/>
                            </a:solidFill>
                            <a:effectLst/>
                            <a:uLnTx/>
                            <a:uFillTx/>
                            <a:latin typeface="Cambria Math"/>
                            <a:ea typeface="+mn-ea"/>
                            <a:cs typeface="+mn-cs"/>
                          </a:rPr>
                          <m:t>∗</m:t>
                        </m:r>
                      </m:sup>
                    </m:sSup>
                  </m:oMath>
                </a14:m>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和</a:t>
                </a:r>
                <a:r>
                  <a:rPr kumimoji="0" lang="en-AU" altLang="zh-CN" sz="2000" b="0" i="0" u="none" strike="noStrike" kern="1200" cap="none" spc="0" normalizeH="0" baseline="0" noProof="0" dirty="0">
                    <a:ln>
                      <a:noFill/>
                    </a:ln>
                    <a:solidFill>
                      <a:srgbClr val="006F83"/>
                    </a:solidFill>
                    <a:effectLst/>
                    <a:uLnTx/>
                    <a:uFillTx/>
                    <a:latin typeface="Times New Roman"/>
                    <a:ea typeface="+mn-ea"/>
                    <a:cs typeface="+mn-cs"/>
                  </a:rPr>
                  <a:t>Yen’s K-shortest path</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，分别对应于寻找最短路径与寻找两个节点之间的</a:t>
                </a:r>
                <a:r>
                  <a:rPr kumimoji="0" lang="en-AU" altLang="zh-CN" sz="2000" b="0" i="0" u="none" strike="noStrike" kern="1200" cap="none" spc="0" normalizeH="0" baseline="0" noProof="0" dirty="0">
                    <a:ln>
                      <a:noFill/>
                    </a:ln>
                    <a:solidFill>
                      <a:srgbClr val="006F83"/>
                    </a:solidFill>
                    <a:effectLst/>
                    <a:uLnTx/>
                    <a:uFillTx/>
                    <a:latin typeface="Times New Roman"/>
                    <a:ea typeface="+mn-ea"/>
                    <a:cs typeface="+mn-cs"/>
                  </a:rPr>
                  <a:t>k</a:t>
                </a: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条最短路径。</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所有成对的最短路径和单源最短路径：用于查找所有成对之间或者从所选节点到所有其它节点之间的最短路径。</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最小生成树：用于查找一个链接的树结构，该结构具有从所选节点访问所有节点的最小代价。</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zh-CN" sz="2000" b="0" i="0" u="none" strike="noStrike" kern="1200" cap="none" spc="0" normalizeH="0" baseline="0" noProof="0" dirty="0">
                    <a:ln>
                      <a:noFill/>
                    </a:ln>
                    <a:solidFill>
                      <a:srgbClr val="006F83"/>
                    </a:solidFill>
                    <a:effectLst/>
                    <a:uLnTx/>
                    <a:uFillTx/>
                    <a:latin typeface="Times New Roman"/>
                    <a:ea typeface="+mn-ea"/>
                    <a:cs typeface="+mn-cs"/>
                  </a:rPr>
                  <a:t>随机游走：在机器学习中是一种预处理和采样方法，通常利用基于最短路径的局部随机游走模型将数据点之间的距离转化为随机游走的转移概率，通过随机游走的转移概率构造相似矩阵，利用谱方法得到聚类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C8C41">
                      <a:lumMod val="75000"/>
                    </a:srgbClr>
                  </a:solidFill>
                  <a:effectLst/>
                  <a:uLnTx/>
                  <a:uFillTx/>
                  <a:latin typeface="Tahoma"/>
                  <a:ea typeface="+mn-ea"/>
                  <a:cs typeface="Courier New" panose="02070309020205020404" pitchFamily="49" charset="0"/>
                </a:endParaRPr>
              </a:p>
            </p:txBody>
          </p:sp>
        </mc:Choice>
        <mc:Fallback xmlns="">
          <p:sp>
            <p:nvSpPr>
              <p:cNvPr id="9" name="TextBox 8">
                <a:extLst>
                  <a:ext uri="{FF2B5EF4-FFF2-40B4-BE49-F238E27FC236}">
                    <a16:creationId xmlns="" xmlns:a16="http://schemas.microsoft.com/office/drawing/2014/main" id="{26E38EB7-E145-4C6E-9757-57A94BF76692}"/>
                  </a:ext>
                </a:extLst>
              </p:cNvPr>
              <p:cNvSpPr txBox="1">
                <a:spLocks noRot="1" noChangeAspect="1" noMove="1" noResize="1" noEditPoints="1" noAdjustHandles="1" noChangeArrowheads="1" noChangeShapeType="1" noTextEdit="1"/>
              </p:cNvSpPr>
              <p:nvPr/>
            </p:nvSpPr>
            <p:spPr>
              <a:xfrm>
                <a:off x="5238044" y="1787682"/>
                <a:ext cx="6654300" cy="3693319"/>
              </a:xfrm>
              <a:prstGeom prst="rect">
                <a:avLst/>
              </a:prstGeom>
              <a:blipFill rotWithShape="1">
                <a:blip r:embed="rId3"/>
                <a:stretch>
                  <a:fillRect l="-640" t="-987" r="-4570"/>
                </a:stretch>
              </a:blipFill>
              <a:ln>
                <a:solidFill>
                  <a:schemeClr val="tx2">
                    <a:lumMod val="75000"/>
                  </a:schemeClr>
                </a:solidFill>
              </a:ln>
            </p:spPr>
            <p:txBody>
              <a:bodyPr/>
              <a:lstStyle/>
              <a:p>
                <a:r>
                  <a:rPr lang="zh-CN" altLang="en-US">
                    <a:noFill/>
                  </a:rPr>
                  <a:t> </a:t>
                </a:r>
              </a:p>
            </p:txBody>
          </p:sp>
        </mc:Fallback>
      </mc:AlternateContent>
    </p:spTree>
    <p:extLst>
      <p:ext uri="{BB962C8B-B14F-4D97-AF65-F5344CB8AC3E}">
        <p14:creationId xmlns:p14="http://schemas.microsoft.com/office/powerpoint/2010/main" val="10716622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pic>
        <p:nvPicPr>
          <p:cNvPr id="14" name="图片 13" descr="C:\Users\huangfei\AppData\Local\Temp\WeChat Files\8704f487e58d39be2e815996d2d9a06.png"/>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p:spPr>
      </p:pic>
    </p:spTree>
    <p:extLst>
      <p:ext uri="{BB962C8B-B14F-4D97-AF65-F5344CB8AC3E}">
        <p14:creationId xmlns:p14="http://schemas.microsoft.com/office/powerpoint/2010/main" val="34539103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709058" y="2552281"/>
            <a:ext cx="1679223" cy="501078"/>
          </a:xfrm>
        </p:spPr>
        <p:txBody>
          <a:bodyPr/>
          <a:lstStyle/>
          <a:p>
            <a:r>
              <a:rPr lang="zh-CN" altLang="en-US" sz="2800" dirty="0">
                <a:latin typeface="黑体" panose="02010609060101010101" pitchFamily="49" charset="-122"/>
                <a:ea typeface="黑体" panose="02010609060101010101" pitchFamily="49" charset="-122"/>
              </a:rPr>
              <a:t>图搜索</a:t>
            </a:r>
            <a:endParaRPr lang="ru-RU" sz="2800" dirty="0">
              <a:latin typeface="黑体" panose="02010609060101010101" pitchFamily="49" charset="-122"/>
              <a:ea typeface="黑体" panose="02010609060101010101" pitchFamily="49" charset="-122"/>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307362" y="864957"/>
            <a:ext cx="2730327" cy="602601"/>
          </a:xfrm>
        </p:spPr>
        <p:txBody>
          <a:bodyPr/>
          <a:lstStyle/>
          <a:p>
            <a:r>
              <a:rPr lang="zh-CN" altLang="en-US" sz="2800" dirty="0"/>
              <a:t>图搜索算法</a:t>
            </a:r>
            <a:r>
              <a:rPr lang="zh-CN" altLang="zh-CN" sz="2800" dirty="0"/>
              <a:t>：</a:t>
            </a:r>
            <a:endParaRPr lang="en-AU" altLang="zh-CN" sz="2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11856" y="1521080"/>
            <a:ext cx="28989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寻路和图搜索</a:t>
            </a:r>
            <a:endParaRPr kumimoji="0" lang="en-AU"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403" y="2325508"/>
            <a:ext cx="8323597" cy="3515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406401" y="3896477"/>
            <a:ext cx="3462002" cy="1759258"/>
          </a:xfrm>
        </p:spPr>
        <p:txBody>
          <a:bodyPr>
            <a:normAutofit/>
          </a:bodyPr>
          <a:lstStyle/>
          <a:p>
            <a:pPr marL="342900" indent="-342900">
              <a:buFont typeface="Wingdings" panose="05000000000000000000" pitchFamily="2" charset="2"/>
              <a:buChar char="Ø"/>
            </a:pPr>
            <a:r>
              <a:rPr lang="zh-CN" altLang="en-US" sz="2400" dirty="0"/>
              <a:t>深度优先搜索</a:t>
            </a:r>
            <a:endParaRPr lang="en-US" altLang="zh-CN" sz="2400" dirty="0"/>
          </a:p>
          <a:p>
            <a:r>
              <a:rPr lang="en-US" altLang="zh-CN" sz="2400" dirty="0"/>
              <a:t>        Breadth First  Search</a:t>
            </a:r>
          </a:p>
          <a:p>
            <a:pPr marL="342900" indent="-342900">
              <a:buFont typeface="Wingdings" panose="05000000000000000000" pitchFamily="2" charset="2"/>
              <a:buChar char="Ø"/>
            </a:pPr>
            <a:r>
              <a:rPr lang="zh-CN" altLang="en-US" sz="2400" dirty="0"/>
              <a:t>广度优先搜索</a:t>
            </a:r>
            <a:endParaRPr lang="en-US" altLang="zh-CN" sz="2400" dirty="0"/>
          </a:p>
          <a:p>
            <a:r>
              <a:rPr lang="en-US" altLang="zh-CN" sz="2400" dirty="0"/>
              <a:t>        Depth First Search</a:t>
            </a:r>
            <a:endParaRPr lang="zh-CN" altLang="zh-CN" sz="2400" dirty="0"/>
          </a:p>
        </p:txBody>
      </p:sp>
    </p:spTree>
    <p:extLst>
      <p:ext uri="{BB962C8B-B14F-4D97-AF65-F5344CB8AC3E}">
        <p14:creationId xmlns:p14="http://schemas.microsoft.com/office/powerpoint/2010/main" val="42311913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668866" y="2359375"/>
            <a:ext cx="1679223" cy="660117"/>
          </a:xfrm>
        </p:spPr>
        <p:txBody>
          <a:bodyPr/>
          <a:lstStyle/>
          <a:p>
            <a:r>
              <a:rPr lang="zh-CN" altLang="en-US" sz="2800" dirty="0"/>
              <a:t>寻路</a:t>
            </a:r>
            <a:endParaRPr lang="ru-RU" sz="2800"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126738" y="864957"/>
            <a:ext cx="2730327" cy="602601"/>
          </a:xfrm>
        </p:spPr>
        <p:txBody>
          <a:bodyPr/>
          <a:lstStyle/>
          <a:p>
            <a:r>
              <a:rPr lang="zh-CN" altLang="en-US" sz="2800" dirty="0"/>
              <a:t>寻路算法</a:t>
            </a:r>
            <a:r>
              <a:rPr lang="zh-CN" altLang="zh-CN" sz="2800" dirty="0"/>
              <a:t>：</a:t>
            </a:r>
            <a:endParaRPr lang="en-AU" altLang="zh-CN" sz="2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11856" y="1474563"/>
            <a:ext cx="28989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寻路和图搜索</a:t>
            </a:r>
            <a:endParaRPr kumimoji="0" lang="en-AU"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4"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406401" y="3896477"/>
            <a:ext cx="3462002" cy="1759258"/>
          </a:xfrm>
        </p:spPr>
        <p:txBody>
          <a:bodyPr>
            <a:normAutofit/>
          </a:bodyPr>
          <a:lstStyle/>
          <a:p>
            <a:pPr marL="342900" indent="-342900">
              <a:buFont typeface="Wingdings" panose="05000000000000000000" pitchFamily="2" charset="2"/>
              <a:buChar char="Ø"/>
            </a:pPr>
            <a:r>
              <a:rPr lang="zh-CN" altLang="en-US" sz="2400" dirty="0"/>
              <a:t>深度优先搜索</a:t>
            </a:r>
            <a:endParaRPr lang="en-US" altLang="zh-CN" sz="2400" dirty="0"/>
          </a:p>
          <a:p>
            <a:r>
              <a:rPr lang="en-US" altLang="zh-CN" sz="2400" dirty="0"/>
              <a:t>        Breadth First  Search</a:t>
            </a:r>
          </a:p>
          <a:p>
            <a:pPr marL="342900" indent="-342900">
              <a:buFont typeface="Wingdings" panose="05000000000000000000" pitchFamily="2" charset="2"/>
              <a:buChar char="Ø"/>
            </a:pPr>
            <a:r>
              <a:rPr lang="zh-CN" altLang="en-US" sz="2400" dirty="0"/>
              <a:t>广度优先搜索</a:t>
            </a:r>
            <a:endParaRPr lang="en-US" altLang="zh-CN" sz="2400" dirty="0"/>
          </a:p>
          <a:p>
            <a:r>
              <a:rPr lang="en-US" altLang="zh-CN" sz="2400" dirty="0"/>
              <a:t>        Depth First Search</a:t>
            </a:r>
            <a:endParaRPr lang="zh-CN" altLang="zh-CN" sz="2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1663543"/>
            <a:ext cx="8432800" cy="475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7213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668866" y="2359375"/>
            <a:ext cx="3033890" cy="660117"/>
          </a:xfrm>
        </p:spPr>
        <p:txBody>
          <a:bodyPr>
            <a:normAutofit/>
          </a:bodyPr>
          <a:lstStyle/>
          <a:p>
            <a:r>
              <a:rPr lang="zh-CN" altLang="en-US" sz="2800" dirty="0"/>
              <a:t>寻路－随机游走</a:t>
            </a:r>
            <a:endParaRPr lang="ru-RU" sz="2800"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307362" y="808512"/>
            <a:ext cx="2910949" cy="602601"/>
          </a:xfrm>
        </p:spPr>
        <p:txBody>
          <a:bodyPr/>
          <a:lstStyle/>
          <a:p>
            <a:r>
              <a:rPr lang="zh-CN" altLang="en-US" sz="2800" dirty="0"/>
              <a:t>随机游走算法</a:t>
            </a:r>
            <a:r>
              <a:rPr lang="zh-CN" altLang="zh-CN" sz="2800" dirty="0"/>
              <a:t>：</a:t>
            </a:r>
            <a:endParaRPr lang="en-AU" altLang="zh-CN" sz="2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11856" y="1474563"/>
            <a:ext cx="28989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寻路和图搜索</a:t>
            </a:r>
            <a:endParaRPr kumimoji="0" lang="en-AU"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4"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248354" y="3657600"/>
            <a:ext cx="3556001" cy="2878667"/>
          </a:xfrm>
        </p:spPr>
        <p:txBody>
          <a:bodyPr>
            <a:normAutofit fontScale="85000" lnSpcReduction="20000"/>
          </a:bodyPr>
          <a:lstStyle/>
          <a:p>
            <a:pPr lvl="0">
              <a:lnSpc>
                <a:spcPct val="150000"/>
              </a:lnSpc>
            </a:pPr>
            <a:r>
              <a:rPr lang="zh-CN" altLang="zh-CN" sz="2400" dirty="0"/>
              <a:t>在机器学习中是一种预处理和采样方法，通常利用基于最短路径的局部随机游走模型将数据点之间的距离转化为随机游走的转移概率，通过随机游走的转移概率构造相似矩阵，利用谱方法得到聚类结果。</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087" y="2212623"/>
            <a:ext cx="8319911" cy="2938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02115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668866" y="2359375"/>
            <a:ext cx="3033890" cy="660117"/>
          </a:xfrm>
        </p:spPr>
        <p:txBody>
          <a:bodyPr>
            <a:normAutofit/>
          </a:bodyPr>
          <a:lstStyle/>
          <a:p>
            <a:r>
              <a:rPr lang="zh-CN" altLang="en-US" sz="2800" dirty="0"/>
              <a:t>寻路－随机游走</a:t>
            </a:r>
            <a:endParaRPr lang="ru-RU" sz="2800"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104159" y="594021"/>
            <a:ext cx="3768905" cy="602601"/>
          </a:xfrm>
        </p:spPr>
        <p:txBody>
          <a:bodyPr/>
          <a:lstStyle/>
          <a:p>
            <a:r>
              <a:rPr lang="zh-CN" altLang="en-US" sz="2800" dirty="0"/>
              <a:t>欧拉图与哈密尔顿图</a:t>
            </a:r>
            <a:r>
              <a:rPr lang="zh-CN" altLang="zh-CN" sz="2800" dirty="0"/>
              <a:t>：</a:t>
            </a:r>
            <a:endParaRPr lang="en-AU" altLang="zh-CN" sz="2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11856" y="1474563"/>
            <a:ext cx="28989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寻路和图搜索</a:t>
            </a:r>
            <a:endParaRPr kumimoji="0" lang="en-AU" sz="28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4"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248354" y="3657600"/>
            <a:ext cx="3556001" cy="2878667"/>
          </a:xfrm>
        </p:spPr>
        <p:txBody>
          <a:bodyPr>
            <a:normAutofit fontScale="77500" lnSpcReduction="20000"/>
          </a:bodyPr>
          <a:lstStyle/>
          <a:p>
            <a:pPr lvl="0">
              <a:lnSpc>
                <a:spcPct val="160000"/>
              </a:lnSpc>
            </a:pPr>
            <a:r>
              <a:rPr lang="zh-CN" altLang="zh-CN" sz="2400" dirty="0"/>
              <a:t>在机器学习中是一种预处理和采样方法，通常利用基于最短路径的局部随机游走模型将数据点之间的距离转化为随机游走的转移概率，通过随机游走的转移概率构造相似矩阵，利用谱方法得到聚类结果。</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800" y="1651285"/>
            <a:ext cx="8316518" cy="4083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6168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a:xfrm>
            <a:off x="6079060" y="1729211"/>
            <a:ext cx="4839419" cy="616999"/>
          </a:xfrm>
        </p:spPr>
        <p:txBody>
          <a:bodyPr/>
          <a:lstStyle/>
          <a:p>
            <a:r>
              <a:rPr lang="zh-CN" altLang="en-US" dirty="0"/>
              <a:t>知识图谱与图数据库</a:t>
            </a:r>
            <a:endParaRPr lang="ru-RU" dirty="0"/>
          </a:p>
        </p:txBody>
      </p:sp>
      <p:sp>
        <p:nvSpPr>
          <p:cNvPr id="9" name="TextBox 8">
            <a:extLst>
              <a:ext uri="{FF2B5EF4-FFF2-40B4-BE49-F238E27FC236}">
                <a16:creationId xmlns="" xmlns:a16="http://schemas.microsoft.com/office/drawing/2014/main" id="{061681CA-C999-4551-9081-7BDE6332DD65}"/>
              </a:ext>
            </a:extLst>
          </p:cNvPr>
          <p:cNvSpPr txBox="1"/>
          <p:nvPr/>
        </p:nvSpPr>
        <p:spPr>
          <a:xfrm>
            <a:off x="7995138" y="609746"/>
            <a:ext cx="3556782"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Text Placeholder 4">
            <a:extLst>
              <a:ext uri="{FF2B5EF4-FFF2-40B4-BE49-F238E27FC236}">
                <a16:creationId xmlns="" xmlns:a16="http://schemas.microsoft.com/office/drawing/2014/main" id="{500696E9-0EAC-4347-BE10-EFACC90C3806}"/>
              </a:ext>
            </a:extLst>
          </p:cNvPr>
          <p:cNvSpPr txBox="1">
            <a:spLocks/>
          </p:cNvSpPr>
          <p:nvPr/>
        </p:nvSpPr>
        <p:spPr>
          <a:xfrm>
            <a:off x="5604100" y="3254576"/>
            <a:ext cx="5516767" cy="2957466"/>
          </a:xfrm>
          <a:prstGeom prst="rect">
            <a:avLst/>
          </a:prstGeom>
        </p:spPr>
        <p:txBody>
          <a:bodyPr>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图存储与图处理</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1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寻路问题与图搜索算法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2 – </a:t>
            </a:r>
            <a:r>
              <a:rPr kumimoji="0" lang="zh-CN" altLang="en-US"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中心性算法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3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 社区发现算法</a:t>
            </a:r>
            <a:endParaRPr kumimoji="0" lang="en-AU"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4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图算法实践</a:t>
            </a:r>
            <a:endPar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auto" latinLnBrk="0" hangingPunct="1">
              <a:lnSpc>
                <a:spcPct val="90000"/>
              </a:lnSpc>
              <a:spcBef>
                <a:spcPts val="1000"/>
              </a:spcBef>
              <a:spcAft>
                <a:spcPts val="0"/>
              </a:spcAft>
              <a:buClr>
                <a:srgbClr val="DED8A4"/>
              </a:buClr>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pic>
        <p:nvPicPr>
          <p:cNvPr id="6" name="Picture Placeholder 5">
            <a:extLst>
              <a:ext uri="{FF2B5EF4-FFF2-40B4-BE49-F238E27FC236}">
                <a16:creationId xmlns="" xmlns:a16="http://schemas.microsoft.com/office/drawing/2014/main" id="{437AD904-0E25-4ED8-A48D-EEEC3A39FD04}"/>
              </a:ext>
            </a:extLst>
          </p:cNvPr>
          <p:cNvPicPr>
            <a:picLocks noGrp="1" noChangeAspect="1"/>
          </p:cNvPicPr>
          <p:nvPr>
            <p:ph type="pic" sz="quarter" idx="14"/>
          </p:nvPr>
        </p:nvPicPr>
        <p:blipFill>
          <a:blip r:embed="rId2"/>
          <a:srcRect l="1537" r="1537"/>
          <a:stretch>
            <a:fillRect/>
          </a:stretch>
        </p:blipFill>
        <p:spPr/>
      </p:pic>
      <p:sp>
        <p:nvSpPr>
          <p:cNvPr id="11" name="Rectangle 10">
            <a:extLst>
              <a:ext uri="{FF2B5EF4-FFF2-40B4-BE49-F238E27FC236}">
                <a16:creationId xmlns="" xmlns:a16="http://schemas.microsoft.com/office/drawing/2014/main" id="{706E7103-CC4D-4F71-8F66-4E4180EDD116}"/>
              </a:ext>
            </a:extLst>
          </p:cNvPr>
          <p:cNvSpPr/>
          <p:nvPr/>
        </p:nvSpPr>
        <p:spPr>
          <a:xfrm>
            <a:off x="11551920" y="148081"/>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2806100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4 – </a:t>
            </a:r>
            <a:r>
              <a:rPr lang="zh-CN" altLang="en-US" dirty="0"/>
              <a:t>单一起点最短路径</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从单一起点出发，计算到达其他所有节点的最短路径的方法。</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084888" cy="2118127"/>
          </a:xfrm>
        </p:spPr>
        <p:txBody>
          <a:bodyPr/>
          <a:lstStyle/>
          <a:p>
            <a:r>
              <a:rPr lang="zh-CN" altLang="en-US" sz="2000" dirty="0">
                <a:latin typeface="Microsoft YaHei" panose="020B0503020204020204" pitchFamily="34" charset="-122"/>
                <a:ea typeface="Microsoft YaHei" panose="020B0503020204020204" pitchFamily="34" charset="-122"/>
              </a:rPr>
              <a:t>       单一起点的最短路径算法过程</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差异步进</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AU" altLang="zh-CN" sz="2000" dirty="0">
              <a:latin typeface="Microsoft YaHei" panose="020B0503020204020204" pitchFamily="34" charset="-122"/>
              <a:ea typeface="Microsoft YaHei" panose="020B0503020204020204" pitchFamily="34" charset="-122"/>
            </a:endParaRPr>
          </a:p>
          <a:p>
            <a:pPr marL="914400" lvl="1" indent="-457200" algn="l">
              <a:buClr>
                <a:srgbClr val="0070C0"/>
              </a:buClr>
              <a:buFont typeface="+mj-lt"/>
              <a:buAutoNum type="arabicPeriod"/>
            </a:pPr>
            <a:r>
              <a:rPr lang="zh-CN" altLang="en-US" sz="1800" b="0" dirty="0">
                <a:solidFill>
                  <a:schemeClr val="tx2"/>
                </a:solidFill>
                <a:latin typeface="Microsoft YaHei" panose="020B0503020204020204" pitchFamily="34" charset="-122"/>
                <a:ea typeface="Microsoft YaHei" panose="020B0503020204020204" pitchFamily="34" charset="-122"/>
              </a:rPr>
              <a:t>以起始节点为根节点；</a:t>
            </a:r>
            <a:endParaRPr lang="en-AU" altLang="zh-CN" sz="1800" b="0" dirty="0">
              <a:solidFill>
                <a:schemeClr val="tx2"/>
              </a:solidFill>
              <a:latin typeface="Microsoft YaHei" panose="020B0503020204020204" pitchFamily="34" charset="-122"/>
              <a:ea typeface="Microsoft YaHei" panose="020B0503020204020204" pitchFamily="34" charset="-122"/>
            </a:endParaRPr>
          </a:p>
          <a:p>
            <a:pPr marL="914400" lvl="1" indent="-457200" algn="l">
              <a:buClr>
                <a:srgbClr val="0070C0"/>
              </a:buClr>
              <a:buFont typeface="+mj-lt"/>
              <a:buAutoNum type="arabicPeriod"/>
            </a:pPr>
            <a:r>
              <a:rPr lang="zh-CN" altLang="en-US" sz="1800" b="0" dirty="0">
                <a:solidFill>
                  <a:schemeClr val="tx2"/>
                </a:solidFill>
                <a:latin typeface="Microsoft YaHei" panose="020B0503020204020204" pitchFamily="34" charset="-122"/>
                <a:ea typeface="Microsoft YaHei" panose="020B0503020204020204" pitchFamily="34" charset="-122"/>
              </a:rPr>
              <a:t>计算从该节点出发的、沿着最小边能够直接到达的其他节点，将找到的节点和边加入树；</a:t>
            </a:r>
            <a:endParaRPr lang="en-AU" altLang="zh-CN" sz="1800" b="0" dirty="0">
              <a:solidFill>
                <a:schemeClr val="tx2"/>
              </a:solidFill>
              <a:latin typeface="Microsoft YaHei" panose="020B0503020204020204" pitchFamily="34" charset="-122"/>
              <a:ea typeface="Microsoft YaHei" panose="020B0503020204020204" pitchFamily="34" charset="-122"/>
            </a:endParaRPr>
          </a:p>
          <a:p>
            <a:pPr marL="914400" lvl="1" indent="-457200" algn="l">
              <a:buClr>
                <a:srgbClr val="0070C0"/>
              </a:buClr>
              <a:buFont typeface="+mj-lt"/>
              <a:buAutoNum type="arabicPeriod"/>
            </a:pPr>
            <a:r>
              <a:rPr lang="zh-CN" altLang="en-US" sz="1800" b="0" dirty="0">
                <a:solidFill>
                  <a:schemeClr val="tx2"/>
                </a:solidFill>
                <a:latin typeface="Microsoft YaHei" panose="020B0503020204020204" pitchFamily="34" charset="-122"/>
                <a:ea typeface="Microsoft YaHei" panose="020B0503020204020204" pitchFamily="34" charset="-122"/>
              </a:rPr>
              <a:t>计算从根节点出发、到达还没有在树上的节点的最短路径，将可以到达的节点和边加入树；</a:t>
            </a:r>
            <a:endParaRPr lang="en-AU" altLang="zh-CN" sz="1800" b="0" dirty="0">
              <a:solidFill>
                <a:schemeClr val="tx2"/>
              </a:solidFill>
              <a:latin typeface="Microsoft YaHei" panose="020B0503020204020204" pitchFamily="34" charset="-122"/>
              <a:ea typeface="Microsoft YaHei" panose="020B0503020204020204" pitchFamily="34" charset="-122"/>
            </a:endParaRPr>
          </a:p>
          <a:p>
            <a:pPr marL="914400" lvl="1" indent="-457200" algn="l">
              <a:buClr>
                <a:srgbClr val="0070C0"/>
              </a:buClr>
              <a:buFont typeface="+mj-lt"/>
              <a:buAutoNum type="arabicPeriod"/>
            </a:pPr>
            <a:r>
              <a:rPr lang="zh-CN" altLang="en-US" sz="1800" b="0" dirty="0">
                <a:solidFill>
                  <a:schemeClr val="tx2"/>
                </a:solidFill>
                <a:latin typeface="Microsoft YaHei" panose="020B0503020204020204" pitchFamily="34" charset="-122"/>
                <a:ea typeface="Microsoft YaHei" panose="020B0503020204020204" pitchFamily="34" charset="-122"/>
              </a:rPr>
              <a:t>当所有节点都包含在树中时，过程终止。</a:t>
            </a:r>
            <a:endParaRPr lang="en-AU" altLang="zh-CN" sz="1800" b="0" dirty="0">
              <a:solidFill>
                <a:schemeClr val="tx2"/>
              </a:solidFill>
              <a:latin typeface="Microsoft YaHei" panose="020B0503020204020204" pitchFamily="34" charset="-122"/>
              <a:ea typeface="Microsoft YaHei" panose="020B0503020204020204" pitchFamily="34" charset="-122"/>
            </a:endParaRPr>
          </a:p>
          <a:p>
            <a:pPr marL="914400" lvl="1" indent="-457200" algn="l">
              <a:buFont typeface="+mj-lt"/>
              <a:buAutoNum type="arabicPeriod"/>
            </a:pPr>
            <a:endParaRPr lang="en-AU" altLang="zh-CN" sz="1600" dirty="0">
              <a:latin typeface="Microsoft YaHei" panose="020B0503020204020204" pitchFamily="34" charset="-122"/>
              <a:ea typeface="Microsoft YaHei" panose="020B0503020204020204" pitchFamily="34" charset="-122"/>
            </a:endParaRPr>
          </a:p>
          <a:p>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3" name="Picture 2">
            <a:extLst>
              <a:ext uri="{FF2B5EF4-FFF2-40B4-BE49-F238E27FC236}">
                <a16:creationId xmlns="" xmlns:a16="http://schemas.microsoft.com/office/drawing/2014/main" id="{7E2E0310-65B9-4A1C-A713-3886C551E5EB}"/>
              </a:ext>
            </a:extLst>
          </p:cNvPr>
          <p:cNvPicPr>
            <a:picLocks noChangeAspect="1"/>
          </p:cNvPicPr>
          <p:nvPr/>
        </p:nvPicPr>
        <p:blipFill>
          <a:blip r:embed="rId3"/>
          <a:stretch>
            <a:fillRect/>
          </a:stretch>
        </p:blipFill>
        <p:spPr>
          <a:xfrm>
            <a:off x="4407108" y="3911201"/>
            <a:ext cx="7532638" cy="2267349"/>
          </a:xfrm>
          <a:prstGeom prst="rect">
            <a:avLst/>
          </a:prstGeom>
        </p:spPr>
      </p:pic>
    </p:spTree>
    <p:extLst>
      <p:ext uri="{BB962C8B-B14F-4D97-AF65-F5344CB8AC3E}">
        <p14:creationId xmlns:p14="http://schemas.microsoft.com/office/powerpoint/2010/main" val="53472744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009777" y="1036974"/>
            <a:ext cx="6557331" cy="742397"/>
          </a:xfrm>
        </p:spPr>
        <p:txBody>
          <a:bodyPr/>
          <a:lstStyle/>
          <a:p>
            <a:r>
              <a:rPr lang="zh-CN" altLang="en-US" sz="2000" b="1" i="1" dirty="0">
                <a:solidFill>
                  <a:schemeClr val="tx1"/>
                </a:solidFill>
              </a:rPr>
              <a:t>中心性算法用于理解图中特定节点的角色，以及这些角色对网络产生的影响。</a:t>
            </a:r>
            <a:endParaRPr lang="en-AU" altLang="zh-CN" sz="2000" b="1" i="1" dirty="0">
              <a:solidFill>
                <a:schemeClr val="tx1"/>
              </a:solidFill>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348070" y="1451470"/>
            <a:ext cx="370784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度值：</a:t>
            </a:r>
            <a:r>
              <a:rPr kumimoji="0" lang="zh-CN" altLang="en-US" sz="2000" b="1" i="1" u="none" strike="noStrike" kern="1200" cap="none" spc="0" normalizeH="0" baseline="0" noProof="0" dirty="0">
                <a:ln>
                  <a:noFill/>
                </a:ln>
                <a:solidFill>
                  <a:srgbClr val="006F83"/>
                </a:solidFill>
                <a:effectLst/>
                <a:uLnTx/>
                <a:uFillTx/>
                <a:latin typeface="Times New Roman"/>
                <a:ea typeface="+mn-ea"/>
                <a:cs typeface="+mn-cs"/>
              </a:rPr>
              <a:t>哪个节点有更高的连接数？</a:t>
            </a:r>
            <a:endParaRPr kumimoji="0" lang="en-AU" sz="20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0" name="TextBox 9">
            <a:extLst>
              <a:ext uri="{FF2B5EF4-FFF2-40B4-BE49-F238E27FC236}">
                <a16:creationId xmlns="" xmlns:a16="http://schemas.microsoft.com/office/drawing/2014/main" id="{3FDCFA09-238E-40FB-AED3-6BAD59EABE40}"/>
              </a:ext>
            </a:extLst>
          </p:cNvPr>
          <p:cNvSpPr txBox="1"/>
          <p:nvPr/>
        </p:nvSpPr>
        <p:spPr>
          <a:xfrm>
            <a:off x="319606" y="2377566"/>
            <a:ext cx="370784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间接：</a:t>
            </a:r>
            <a:r>
              <a:rPr kumimoji="0" lang="zh-CN" altLang="en-US" sz="2000" b="1" i="1" u="none" strike="noStrike" kern="1200" cap="none" spc="0" normalizeH="0" baseline="0" noProof="0" dirty="0">
                <a:ln>
                  <a:noFill/>
                </a:ln>
                <a:solidFill>
                  <a:srgbClr val="006F83"/>
                </a:solidFill>
                <a:effectLst/>
                <a:uLnTx/>
                <a:uFillTx/>
                <a:latin typeface="Times New Roman"/>
                <a:ea typeface="+mn-ea"/>
                <a:cs typeface="+mn-cs"/>
              </a:rPr>
              <a:t>哪个节点对节点之间的流量有最强的控制力？</a:t>
            </a:r>
            <a:endParaRPr kumimoji="0" lang="en-AU" sz="20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5" name="TextBox 14">
            <a:extLst>
              <a:ext uri="{FF2B5EF4-FFF2-40B4-BE49-F238E27FC236}">
                <a16:creationId xmlns="" xmlns:a16="http://schemas.microsoft.com/office/drawing/2014/main" id="{3FDCFA09-238E-40FB-AED3-6BAD59EABE40}"/>
              </a:ext>
            </a:extLst>
          </p:cNvPr>
          <p:cNvSpPr txBox="1"/>
          <p:nvPr/>
        </p:nvSpPr>
        <p:spPr>
          <a:xfrm>
            <a:off x="321286" y="3816110"/>
            <a:ext cx="358389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紧密度：</a:t>
            </a:r>
            <a:r>
              <a:rPr kumimoji="0" lang="zh-CN" altLang="en-US" sz="2000" b="1" i="1" u="none" strike="noStrike" kern="1200" cap="none" spc="0" normalizeH="0" baseline="0" noProof="0" dirty="0">
                <a:ln>
                  <a:noFill/>
                </a:ln>
                <a:solidFill>
                  <a:srgbClr val="006F83"/>
                </a:solidFill>
                <a:effectLst/>
                <a:uLnTx/>
                <a:uFillTx/>
                <a:latin typeface="Times New Roman"/>
                <a:ea typeface="+mn-ea"/>
                <a:cs typeface="+mn-cs"/>
              </a:rPr>
              <a:t>哪个节点能最方便的到达子图的其它节点？</a:t>
            </a:r>
            <a:endParaRPr kumimoji="0" lang="en-AU" sz="20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6" name="TextBox 15">
            <a:extLst>
              <a:ext uri="{FF2B5EF4-FFF2-40B4-BE49-F238E27FC236}">
                <a16:creationId xmlns="" xmlns:a16="http://schemas.microsoft.com/office/drawing/2014/main" id="{3FDCFA09-238E-40FB-AED3-6BAD59EABE40}"/>
              </a:ext>
            </a:extLst>
          </p:cNvPr>
          <p:cNvSpPr txBox="1"/>
          <p:nvPr/>
        </p:nvSpPr>
        <p:spPr>
          <a:xfrm>
            <a:off x="292822" y="5174270"/>
            <a:ext cx="358389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引用数：</a:t>
            </a:r>
            <a:r>
              <a:rPr kumimoji="0" lang="zh-CN" altLang="en-US" sz="2000" b="1" i="1" u="none" strike="noStrike" kern="1200" cap="none" spc="0" normalizeH="0" baseline="0" noProof="0" dirty="0">
                <a:ln>
                  <a:noFill/>
                </a:ln>
                <a:solidFill>
                  <a:srgbClr val="006F83"/>
                </a:solidFill>
                <a:effectLst/>
                <a:uLnTx/>
                <a:uFillTx/>
                <a:latin typeface="Times New Roman"/>
                <a:ea typeface="+mn-ea"/>
                <a:cs typeface="+mn-cs"/>
              </a:rPr>
              <a:t>哪个节点被引用的次数或权重之和最多？</a:t>
            </a:r>
            <a:endParaRPr kumimoji="0" lang="en-AU" sz="2000" b="1" i="1"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762" y="1665345"/>
            <a:ext cx="8182132" cy="406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29725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817966" y="253659"/>
            <a:ext cx="4401178" cy="576240"/>
          </a:xfrm>
        </p:spPr>
        <p:txBody>
          <a:bodyPr/>
          <a:lstStyle/>
          <a:p>
            <a:r>
              <a:rPr lang="en-US" altLang="zh-CN" sz="2800" dirty="0"/>
              <a:t>Spark</a:t>
            </a:r>
            <a:r>
              <a:rPr lang="zh-CN" altLang="en-US" sz="2800" dirty="0"/>
              <a:t>与</a:t>
            </a:r>
            <a:r>
              <a:rPr lang="en-US" altLang="zh-CN" sz="2800" dirty="0"/>
              <a:t>Neo4j</a:t>
            </a:r>
            <a:r>
              <a:rPr lang="zh-CN" altLang="en-US" sz="2800" dirty="0"/>
              <a:t>的算法比较</a:t>
            </a:r>
            <a:endParaRPr lang="en-AU" altLang="zh-CN" sz="2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449728" y="357914"/>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5367"/>
            <a:ext cx="12192000" cy="5742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89582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214534" y="924734"/>
            <a:ext cx="4491490" cy="1079918"/>
          </a:xfrm>
        </p:spPr>
        <p:txBody>
          <a:bodyPr/>
          <a:lstStyle/>
          <a:p>
            <a:r>
              <a:rPr lang="en-US" altLang="zh-CN" sz="2400" b="1" dirty="0">
                <a:solidFill>
                  <a:srgbClr val="006F83"/>
                </a:solidFill>
                <a:latin typeface="Microsoft YaHei" panose="020B0503020204020204" pitchFamily="34" charset="-122"/>
                <a:ea typeface="Microsoft YaHei" panose="020B0503020204020204" pitchFamily="34" charset="-122"/>
              </a:rPr>
              <a:t>Spark</a:t>
            </a:r>
            <a:r>
              <a:rPr lang="zh-CN" altLang="en-US" sz="2400" b="1" dirty="0">
                <a:solidFill>
                  <a:srgbClr val="006F83"/>
                </a:solidFill>
                <a:latin typeface="Microsoft YaHei" panose="020B0503020204020204" pitchFamily="34" charset="-122"/>
                <a:ea typeface="Microsoft YaHei" panose="020B0503020204020204" pitchFamily="34" charset="-122"/>
              </a:rPr>
              <a:t>数据导入</a:t>
            </a:r>
            <a:r>
              <a:rPr lang="zh-CN" altLang="en-US" sz="2400" dirty="0"/>
              <a:t>：</a:t>
            </a:r>
            <a:r>
              <a:rPr lang="zh-CN" altLang="en-US" sz="2000" b="1" i="1" dirty="0">
                <a:solidFill>
                  <a:schemeClr val="tx1"/>
                </a:solidFill>
              </a:rPr>
              <a:t>首先从</a:t>
            </a:r>
            <a:r>
              <a:rPr lang="en-US" altLang="zh-CN" sz="2000" b="1" i="1" dirty="0">
                <a:solidFill>
                  <a:schemeClr val="tx1"/>
                </a:solidFill>
              </a:rPr>
              <a:t>Spark</a:t>
            </a:r>
            <a:r>
              <a:rPr lang="zh-CN" altLang="en-US" sz="2000" b="1" i="1" dirty="0">
                <a:solidFill>
                  <a:schemeClr val="tx1"/>
                </a:solidFill>
              </a:rPr>
              <a:t>中导入包括</a:t>
            </a:r>
            <a:r>
              <a:rPr lang="en-US" altLang="zh-CN" sz="2000" b="1" i="1" dirty="0" err="1">
                <a:solidFill>
                  <a:schemeClr val="tx1"/>
                </a:solidFill>
              </a:rPr>
              <a:t>GraphFrames</a:t>
            </a:r>
            <a:r>
              <a:rPr lang="zh-CN" altLang="en-US" sz="2000" b="1" i="1" dirty="0">
                <a:solidFill>
                  <a:schemeClr val="tx1"/>
                </a:solidFill>
              </a:rPr>
              <a:t>在内的必要模块包：</a:t>
            </a:r>
            <a:endParaRPr lang="en-AU" altLang="zh-CN" sz="2000" b="1" i="1" dirty="0">
              <a:solidFill>
                <a:schemeClr val="tx1"/>
              </a:solidFill>
            </a:endParaRPr>
          </a:p>
          <a:p>
            <a:endParaRPr lang="en-AU" altLang="zh-CN" sz="2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449728" y="256313"/>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6"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58337" y="3614000"/>
            <a:ext cx="3058996" cy="576240"/>
          </a:xfrm>
        </p:spPr>
        <p:txBody>
          <a:bodyPr/>
          <a:lstStyle/>
          <a:p>
            <a:r>
              <a:rPr lang="en-US" altLang="zh-CN" sz="2400" b="1" dirty="0">
                <a:solidFill>
                  <a:srgbClr val="006F83"/>
                </a:solidFill>
                <a:latin typeface="Microsoft YaHei" panose="020B0503020204020204" pitchFamily="34" charset="-122"/>
                <a:ea typeface="Microsoft YaHei" panose="020B0503020204020204" pitchFamily="34" charset="-122"/>
              </a:rPr>
              <a:t>Neo4j</a:t>
            </a:r>
            <a:r>
              <a:rPr lang="zh-CN" altLang="en-US" sz="2400" b="1" dirty="0">
                <a:solidFill>
                  <a:srgbClr val="006F83"/>
                </a:solidFill>
                <a:latin typeface="Microsoft YaHei" panose="020B0503020204020204" pitchFamily="34" charset="-122"/>
                <a:ea typeface="Microsoft YaHei" panose="020B0503020204020204" pitchFamily="34" charset="-122"/>
              </a:rPr>
              <a:t>数据导入</a:t>
            </a:r>
            <a:r>
              <a:rPr lang="zh-CN" altLang="en-US" sz="2400" dirty="0"/>
              <a:t>：</a:t>
            </a:r>
            <a:endParaRPr lang="en-AU" altLang="zh-CN" sz="2400" dirty="0">
              <a:latin typeface="Microsoft YaHei" panose="020B0503020204020204" pitchFamily="34" charset="-122"/>
              <a:ea typeface="Microsoft YaHei" panose="020B0503020204020204" pitchFamily="34" charset="-122"/>
            </a:endParaRPr>
          </a:p>
        </p:txBody>
      </p:sp>
      <p:sp>
        <p:nvSpPr>
          <p:cNvPr id="7"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133574" y="501989"/>
            <a:ext cx="5918248" cy="581748"/>
          </a:xfrm>
        </p:spPr>
        <p:txBody>
          <a:bodyPr/>
          <a:lstStyle/>
          <a:p>
            <a:r>
              <a:rPr lang="zh-CN" altLang="en-US" sz="2400" b="1" i="1" dirty="0">
                <a:solidFill>
                  <a:schemeClr val="tx1"/>
                </a:solidFill>
              </a:rPr>
              <a:t>其次创建</a:t>
            </a:r>
            <a:r>
              <a:rPr lang="en-US" altLang="zh-CN" sz="2400" b="1" i="1" dirty="0" err="1">
                <a:solidFill>
                  <a:schemeClr val="tx1"/>
                </a:solidFill>
              </a:rPr>
              <a:t>GraphFrames</a:t>
            </a:r>
            <a:r>
              <a:rPr lang="zh-CN" altLang="en-US" sz="2400" b="1" i="1" dirty="0">
                <a:solidFill>
                  <a:schemeClr val="tx1"/>
                </a:solidFill>
              </a:rPr>
              <a:t>读取文件中的数据：</a:t>
            </a:r>
            <a:endParaRPr lang="en-AU" altLang="zh-CN" sz="2400" b="1" i="1" dirty="0">
              <a:solidFill>
                <a:schemeClr val="tx1"/>
              </a:solidFill>
            </a:endParaRPr>
          </a:p>
        </p:txBody>
      </p:sp>
      <p:sp>
        <p:nvSpPr>
          <p:cNvPr id="9"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83645" y="2121953"/>
            <a:ext cx="4426993" cy="1022015"/>
          </a:xfrm>
        </p:spPr>
        <p:txBody>
          <a:bodyPr/>
          <a:lstStyle/>
          <a:p>
            <a:r>
              <a:rPr lang="en-US" altLang="zh-CN" sz="2000" b="1" dirty="0"/>
              <a:t>from </a:t>
            </a:r>
            <a:r>
              <a:rPr lang="en-US" altLang="zh-CN" sz="2000" b="1" dirty="0" err="1"/>
              <a:t>graphframes</a:t>
            </a:r>
            <a:r>
              <a:rPr lang="en-US" altLang="zh-CN" sz="2000" b="1" dirty="0"/>
              <a:t> </a:t>
            </a:r>
            <a:r>
              <a:rPr lang="en-US" altLang="zh-CN" sz="2000" dirty="0"/>
              <a:t>import *</a:t>
            </a:r>
          </a:p>
          <a:p>
            <a:r>
              <a:rPr lang="en-US" altLang="zh-CN" sz="2000" b="1" dirty="0"/>
              <a:t>from </a:t>
            </a:r>
            <a:r>
              <a:rPr lang="en-US" altLang="zh-CN" sz="2000" b="1" dirty="0" err="1"/>
              <a:t>pyspark</a:t>
            </a:r>
            <a:r>
              <a:rPr lang="en-US" altLang="zh-CN" sz="2000" b="1" dirty="0"/>
              <a:t> import </a:t>
            </a:r>
            <a:r>
              <a:rPr lang="en-US" altLang="zh-CN" sz="2000" dirty="0" err="1"/>
              <a:t>SparkContext</a:t>
            </a:r>
            <a:endParaRPr lang="en-AU" altLang="zh-CN" sz="2000" dirty="0">
              <a:latin typeface="Microsoft YaHei" panose="020B0503020204020204" pitchFamily="34" charset="-122"/>
              <a:ea typeface="Microsoft YaHei" panose="020B0503020204020204" pitchFamily="34" charset="-122"/>
            </a:endParaRPr>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147734" y="1156742"/>
            <a:ext cx="6671732" cy="1371972"/>
          </a:xfrm>
        </p:spPr>
        <p:txBody>
          <a:bodyPr/>
          <a:lstStyle/>
          <a:p>
            <a:r>
              <a:rPr lang="en-US" altLang="zh-CN" sz="2000" dirty="0"/>
              <a:t>v = spark.read.csv("data/social-nodes.csv",  header=True)</a:t>
            </a:r>
          </a:p>
          <a:p>
            <a:r>
              <a:rPr lang="en-US" altLang="zh-CN" sz="2000" dirty="0"/>
              <a:t>e = spark.read.csv("data/social-relationships.csv", header=True)</a:t>
            </a:r>
          </a:p>
          <a:p>
            <a:r>
              <a:rPr lang="en-US" altLang="zh-CN" sz="2000" dirty="0"/>
              <a:t>g = </a:t>
            </a:r>
            <a:r>
              <a:rPr lang="en-US" altLang="zh-CN" sz="2000" dirty="0" err="1"/>
              <a:t>GraphFrame</a:t>
            </a:r>
            <a:r>
              <a:rPr lang="en-US" altLang="zh-CN" sz="2000" dirty="0"/>
              <a:t>(v, e)</a:t>
            </a:r>
            <a:endParaRPr lang="en-US"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p:txBody>
      </p:sp>
      <p:sp>
        <p:nvSpPr>
          <p:cNvPr id="11"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62087" y="4193483"/>
            <a:ext cx="4758269" cy="2557273"/>
          </a:xfrm>
        </p:spPr>
        <p:txBody>
          <a:bodyPr/>
          <a:lstStyle/>
          <a:p>
            <a:r>
              <a:rPr lang="en-US" altLang="zh-CN" sz="2000" b="1" dirty="0"/>
              <a:t>WITH </a:t>
            </a:r>
            <a:r>
              <a:rPr lang="en-US" altLang="zh-CN" sz="2000" dirty="0"/>
              <a:t>"https://github.com/neo4j-graph-analytics/book/raw/master/data/" </a:t>
            </a:r>
            <a:r>
              <a:rPr lang="en-US" altLang="zh-CN" sz="2000" b="1" dirty="0"/>
              <a:t>AS </a:t>
            </a:r>
            <a:r>
              <a:rPr lang="en-US" altLang="zh-CN" sz="2000" dirty="0"/>
              <a:t>base</a:t>
            </a:r>
          </a:p>
          <a:p>
            <a:r>
              <a:rPr lang="en-US" altLang="zh-CN" sz="2000" b="1" dirty="0"/>
              <a:t>WITH </a:t>
            </a:r>
            <a:r>
              <a:rPr lang="en-US" altLang="zh-CN" sz="2000" dirty="0"/>
              <a:t>base + "social-nodes.csv" </a:t>
            </a:r>
            <a:r>
              <a:rPr lang="en-US" altLang="zh-CN" sz="2000" b="1" dirty="0"/>
              <a:t>AS </a:t>
            </a:r>
            <a:r>
              <a:rPr lang="en-US" altLang="zh-CN" sz="2000" dirty="0" err="1"/>
              <a:t>uri</a:t>
            </a:r>
            <a:endParaRPr lang="en-US" altLang="zh-CN" sz="2000" dirty="0"/>
          </a:p>
          <a:p>
            <a:r>
              <a:rPr lang="en-US" altLang="zh-CN" sz="2000" dirty="0"/>
              <a:t>LOAD CSV </a:t>
            </a:r>
          </a:p>
          <a:p>
            <a:r>
              <a:rPr lang="en-US" altLang="zh-CN" sz="2000" b="1" dirty="0"/>
              <a:t>WITH </a:t>
            </a:r>
            <a:r>
              <a:rPr lang="en-US" altLang="zh-CN" sz="2000" dirty="0"/>
              <a:t>HEADERS FROM </a:t>
            </a:r>
            <a:r>
              <a:rPr lang="en-US" altLang="zh-CN" sz="2000" dirty="0" err="1"/>
              <a:t>uri</a:t>
            </a:r>
            <a:r>
              <a:rPr lang="en-US" altLang="zh-CN" sz="2000" dirty="0"/>
              <a:t> </a:t>
            </a:r>
          </a:p>
          <a:p>
            <a:r>
              <a:rPr lang="en-US" altLang="zh-CN" sz="2000" b="1" dirty="0"/>
              <a:t>AS </a:t>
            </a:r>
            <a:r>
              <a:rPr lang="en-US" altLang="zh-CN" sz="2000" dirty="0"/>
              <a:t>row</a:t>
            </a:r>
          </a:p>
          <a:p>
            <a:r>
              <a:rPr lang="en-US" altLang="zh-CN" sz="2000" dirty="0"/>
              <a:t>MERGE (:User {id: row.id})</a:t>
            </a:r>
            <a:endParaRPr lang="en-AU" altLang="zh-CN" sz="2000" dirty="0">
              <a:latin typeface="Microsoft YaHei" panose="020B0503020204020204" pitchFamily="34" charset="-122"/>
              <a:ea typeface="Microsoft YaHei" panose="020B0503020204020204" pitchFamily="34" charset="-122"/>
            </a:endParaRPr>
          </a:p>
        </p:txBody>
      </p:sp>
      <p:sp>
        <p:nvSpPr>
          <p:cNvPr id="14"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195662" y="3329882"/>
            <a:ext cx="5743272" cy="581748"/>
          </a:xfrm>
        </p:spPr>
        <p:txBody>
          <a:bodyPr/>
          <a:lstStyle/>
          <a:p>
            <a:r>
              <a:rPr lang="zh-CN" altLang="en-US" sz="2400" b="1" i="1" dirty="0">
                <a:solidFill>
                  <a:schemeClr val="tx1"/>
                </a:solidFill>
              </a:rPr>
              <a:t>其次创建</a:t>
            </a:r>
            <a:r>
              <a:rPr lang="en-US" altLang="zh-CN" sz="2400" b="1" i="1" dirty="0" err="1">
                <a:solidFill>
                  <a:schemeClr val="tx1"/>
                </a:solidFill>
              </a:rPr>
              <a:t>GraphFrames</a:t>
            </a:r>
            <a:r>
              <a:rPr lang="zh-CN" altLang="en-US" sz="2400" b="1" i="1" dirty="0">
                <a:solidFill>
                  <a:schemeClr val="tx1"/>
                </a:solidFill>
              </a:rPr>
              <a:t>读取文件中的数据：</a:t>
            </a:r>
            <a:endParaRPr lang="en-AU" altLang="zh-CN" sz="2400" b="1" i="1" dirty="0">
              <a:solidFill>
                <a:schemeClr val="tx1"/>
              </a:solidFill>
            </a:endParaRPr>
          </a:p>
        </p:txBody>
      </p:sp>
      <p:sp>
        <p:nvSpPr>
          <p:cNvPr id="15"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164666" y="3883034"/>
            <a:ext cx="6191956" cy="2529058"/>
          </a:xfrm>
        </p:spPr>
        <p:txBody>
          <a:bodyPr/>
          <a:lstStyle/>
          <a:p>
            <a:r>
              <a:rPr lang="en-US" altLang="zh-CN" sz="2000" b="1" dirty="0"/>
              <a:t>WITH </a:t>
            </a:r>
            <a:r>
              <a:rPr lang="en-US" altLang="zh-CN" sz="2000" dirty="0"/>
              <a:t>"https://github.com/neo4j-graph-analytics/book/raw/master/data/" </a:t>
            </a:r>
            <a:r>
              <a:rPr lang="en-US" altLang="zh-CN" sz="2000" b="1" dirty="0"/>
              <a:t>AS </a:t>
            </a:r>
            <a:r>
              <a:rPr lang="en-US" altLang="zh-CN" sz="2000" dirty="0"/>
              <a:t>base</a:t>
            </a:r>
          </a:p>
          <a:p>
            <a:r>
              <a:rPr lang="en-US" altLang="zh-CN" sz="2000" b="1" dirty="0"/>
              <a:t>WITH </a:t>
            </a:r>
            <a:r>
              <a:rPr lang="en-US" altLang="zh-CN" sz="2000" dirty="0"/>
              <a:t>base + "social-relationships.csv" </a:t>
            </a:r>
            <a:r>
              <a:rPr lang="en-US" altLang="zh-CN" sz="2000" b="1" dirty="0"/>
              <a:t>AS </a:t>
            </a:r>
            <a:r>
              <a:rPr lang="en-US" altLang="zh-CN" sz="2000" dirty="0" err="1"/>
              <a:t>uri</a:t>
            </a:r>
            <a:endParaRPr lang="en-US" altLang="zh-CN" sz="2000" dirty="0"/>
          </a:p>
          <a:p>
            <a:r>
              <a:rPr lang="en-US" altLang="zh-CN" sz="2000" dirty="0"/>
              <a:t>LOAD CSV </a:t>
            </a:r>
            <a:r>
              <a:rPr lang="en-US" altLang="zh-CN" sz="2000" b="1" dirty="0"/>
              <a:t>WITH </a:t>
            </a:r>
            <a:r>
              <a:rPr lang="en-US" altLang="zh-CN" sz="2000" dirty="0"/>
              <a:t>HEADERS FROM </a:t>
            </a:r>
            <a:r>
              <a:rPr lang="en-US" altLang="zh-CN" sz="2000" dirty="0" err="1"/>
              <a:t>uri</a:t>
            </a:r>
            <a:r>
              <a:rPr lang="en-US" altLang="zh-CN" sz="2000" dirty="0"/>
              <a:t> </a:t>
            </a:r>
            <a:r>
              <a:rPr lang="en-US" altLang="zh-CN" sz="2000" b="1" dirty="0"/>
              <a:t>AS </a:t>
            </a:r>
            <a:r>
              <a:rPr lang="en-US" altLang="zh-CN" sz="2000" dirty="0"/>
              <a:t>row</a:t>
            </a:r>
          </a:p>
          <a:p>
            <a:r>
              <a:rPr lang="en-US" altLang="zh-CN" sz="2000" b="1" dirty="0"/>
              <a:t>MATCH </a:t>
            </a:r>
            <a:r>
              <a:rPr lang="en-US" altLang="zh-CN" sz="2000" dirty="0"/>
              <a:t>(</a:t>
            </a:r>
            <a:r>
              <a:rPr lang="en-US" altLang="zh-CN" sz="2000" dirty="0" err="1"/>
              <a:t>source:User</a:t>
            </a:r>
            <a:r>
              <a:rPr lang="en-US" altLang="zh-CN" sz="2000" dirty="0"/>
              <a:t> {id: </a:t>
            </a:r>
            <a:r>
              <a:rPr lang="en-US" altLang="zh-CN" sz="2000" dirty="0" err="1"/>
              <a:t>row.src</a:t>
            </a:r>
            <a:r>
              <a:rPr lang="en-US" altLang="zh-CN" sz="2000" dirty="0"/>
              <a:t>})</a:t>
            </a:r>
          </a:p>
          <a:p>
            <a:r>
              <a:rPr lang="en-US" altLang="zh-CN" sz="2000" b="1" dirty="0"/>
              <a:t>MATCH </a:t>
            </a:r>
            <a:r>
              <a:rPr lang="en-US" altLang="zh-CN" sz="2000" dirty="0"/>
              <a:t>(</a:t>
            </a:r>
            <a:r>
              <a:rPr lang="en-US" altLang="zh-CN" sz="2000" dirty="0" err="1"/>
              <a:t>destination:User</a:t>
            </a:r>
            <a:r>
              <a:rPr lang="en-US" altLang="zh-CN" sz="2000" dirty="0"/>
              <a:t> {id: </a:t>
            </a:r>
            <a:r>
              <a:rPr lang="en-US" altLang="zh-CN" sz="2000" dirty="0" err="1"/>
              <a:t>row.dst</a:t>
            </a:r>
            <a:r>
              <a:rPr lang="en-US" altLang="zh-CN" sz="2000" dirty="0"/>
              <a:t>})</a:t>
            </a:r>
          </a:p>
          <a:p>
            <a:r>
              <a:rPr lang="en-US" altLang="zh-CN" sz="2000" dirty="0"/>
              <a:t>MERGE (source)-[:FOLLOWS]-&gt;(destination)</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30267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225734" y="1766356"/>
            <a:ext cx="3646355" cy="1315527"/>
          </a:xfrm>
        </p:spPr>
        <p:txBody>
          <a:bodyPr/>
          <a:lstStyle/>
          <a:p>
            <a:r>
              <a:rPr lang="en-US" altLang="zh-CN" sz="2400" dirty="0" err="1"/>
              <a:t>total_degree</a:t>
            </a:r>
            <a:r>
              <a:rPr lang="en-US" altLang="zh-CN" sz="2400" dirty="0"/>
              <a:t> = </a:t>
            </a:r>
            <a:r>
              <a:rPr lang="en-US" altLang="zh-CN" sz="2400" dirty="0" err="1"/>
              <a:t>g.degrees</a:t>
            </a:r>
            <a:endParaRPr lang="en-US" altLang="zh-CN" sz="2400" dirty="0"/>
          </a:p>
          <a:p>
            <a:r>
              <a:rPr lang="en-US" altLang="zh-CN" sz="2400" dirty="0" err="1"/>
              <a:t>in_degree</a:t>
            </a:r>
            <a:r>
              <a:rPr lang="en-US" altLang="zh-CN" sz="2400" dirty="0"/>
              <a:t> = </a:t>
            </a:r>
            <a:r>
              <a:rPr lang="en-US" altLang="zh-CN" sz="2400" dirty="0" err="1"/>
              <a:t>g.inDegrees</a:t>
            </a:r>
            <a:endParaRPr lang="en-US" altLang="zh-CN" sz="2400" dirty="0"/>
          </a:p>
          <a:p>
            <a:r>
              <a:rPr lang="en-US" altLang="zh-CN" sz="2400" dirty="0" err="1"/>
              <a:t>out_degree</a:t>
            </a:r>
            <a:r>
              <a:rPr lang="en-US" altLang="zh-CN" sz="2400" dirty="0"/>
              <a:t> = </a:t>
            </a:r>
            <a:r>
              <a:rPr lang="en-US" altLang="zh-CN" sz="2400" dirty="0" err="1"/>
              <a:t>g.outDegrees</a:t>
            </a:r>
            <a:endParaRPr lang="en-US" altLang="zh-CN" sz="2400" dirty="0"/>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225734" y="996915"/>
            <a:ext cx="410394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度值中心性</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a:t>
            </a:r>
            <a:r>
              <a:rPr kumimoji="0" lang="zh-CN" altLang="en-US" sz="2000" b="1" i="1" u="none" strike="noStrike" kern="1200" cap="none" spc="0" normalizeH="0" baseline="0" noProof="0" dirty="0">
                <a:ln>
                  <a:noFill/>
                </a:ln>
                <a:solidFill>
                  <a:srgbClr val="006F83"/>
                </a:solidFill>
                <a:effectLst/>
                <a:uLnTx/>
                <a:uFillTx/>
                <a:latin typeface="Times New Roman"/>
                <a:ea typeface="+mn-ea"/>
                <a:cs typeface="+mn-cs"/>
              </a:rPr>
              <a:t>首先计算出总的入度和出度。</a:t>
            </a:r>
            <a:endParaRPr kumimoji="0" lang="en-AU" sz="20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5" name="TextBox 14">
            <a:extLst>
              <a:ext uri="{FF2B5EF4-FFF2-40B4-BE49-F238E27FC236}">
                <a16:creationId xmlns="" xmlns:a16="http://schemas.microsoft.com/office/drawing/2014/main" id="{3FDCFA09-238E-40FB-AED3-6BAD59EABE40}"/>
              </a:ext>
            </a:extLst>
          </p:cNvPr>
          <p:cNvSpPr txBox="1"/>
          <p:nvPr/>
        </p:nvSpPr>
        <p:spPr>
          <a:xfrm>
            <a:off x="198951" y="3824404"/>
            <a:ext cx="413072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Neo4j</a:t>
            </a:r>
            <a:r>
              <a:rPr kumimoji="0" lang="zh-CN" altLang="en-US" sz="24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度值中心</a:t>
            </a:r>
            <a:r>
              <a:rPr kumimoji="0" lang="zh-CN" altLang="en-US" sz="2400" b="1"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性</a:t>
            </a:r>
            <a:r>
              <a:rPr kumimoji="0" lang="zh-CN" altLang="en-US" sz="2400" b="0"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a:t>
            </a:r>
            <a:r>
              <a:rPr kumimoji="0" lang="zh-CN" altLang="en-US" sz="2000" b="1" i="1" u="none" strike="noStrike" kern="1200" cap="none" spc="0" normalizeH="0" baseline="0" noProof="0">
                <a:ln>
                  <a:noFill/>
                </a:ln>
                <a:solidFill>
                  <a:srgbClr val="006F83"/>
                </a:solidFill>
                <a:effectLst/>
                <a:uLnTx/>
                <a:uFillTx/>
                <a:latin typeface="Times New Roman"/>
                <a:ea typeface="+mn-ea"/>
                <a:cs typeface="+mn-cs"/>
              </a:rPr>
              <a:t>参见前面第十章。</a:t>
            </a:r>
            <a:endParaRPr kumimoji="0" lang="en-AU" sz="20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4623816" y="1800964"/>
            <a:ext cx="6726972" cy="2139642"/>
          </a:xfrm>
        </p:spPr>
        <p:txBody>
          <a:bodyPr/>
          <a:lstStyle/>
          <a:p>
            <a:r>
              <a:rPr lang="en-US" altLang="zh-CN" sz="2400" dirty="0"/>
              <a:t>(</a:t>
            </a:r>
            <a:r>
              <a:rPr lang="en-US" altLang="zh-CN" sz="2400" dirty="0" err="1"/>
              <a:t>total_degree.join</a:t>
            </a:r>
            <a:r>
              <a:rPr lang="en-US" altLang="zh-CN" sz="2400" dirty="0"/>
              <a:t>(</a:t>
            </a:r>
            <a:r>
              <a:rPr lang="en-US" altLang="zh-CN" sz="2400" dirty="0" err="1"/>
              <a:t>in_degree</a:t>
            </a:r>
            <a:r>
              <a:rPr lang="en-US" altLang="zh-CN" sz="2400" dirty="0"/>
              <a:t>, "id", how="left")</a:t>
            </a:r>
          </a:p>
          <a:p>
            <a:r>
              <a:rPr lang="en-US" altLang="zh-CN" sz="2400" dirty="0"/>
              <a:t>.join(</a:t>
            </a:r>
            <a:r>
              <a:rPr lang="en-US" altLang="zh-CN" sz="2400" dirty="0" err="1"/>
              <a:t>out_degree</a:t>
            </a:r>
            <a:r>
              <a:rPr lang="en-US" altLang="zh-CN" sz="2400" dirty="0"/>
              <a:t>, "id", how="left")</a:t>
            </a:r>
          </a:p>
          <a:p>
            <a:r>
              <a:rPr lang="en-US" altLang="zh-CN" sz="2400" dirty="0"/>
              <a:t>.</a:t>
            </a:r>
            <a:r>
              <a:rPr lang="en-US" altLang="zh-CN" sz="2400" dirty="0" err="1"/>
              <a:t>fillna</a:t>
            </a:r>
            <a:r>
              <a:rPr lang="en-US" altLang="zh-CN" sz="2400" dirty="0"/>
              <a:t>(0)</a:t>
            </a:r>
          </a:p>
          <a:p>
            <a:r>
              <a:rPr lang="en-US" altLang="zh-CN" sz="2400" dirty="0"/>
              <a:t>.sort("</a:t>
            </a:r>
            <a:r>
              <a:rPr lang="en-US" altLang="zh-CN" sz="2400" dirty="0" err="1"/>
              <a:t>inDegree</a:t>
            </a:r>
            <a:r>
              <a:rPr lang="en-US" altLang="zh-CN" sz="2400" dirty="0"/>
              <a:t>", ascending=False)</a:t>
            </a:r>
          </a:p>
          <a:p>
            <a:r>
              <a:rPr lang="en-US" altLang="zh-CN" sz="2400" dirty="0"/>
              <a:t>.show())</a:t>
            </a:r>
            <a:endParaRPr lang="en-AU" altLang="zh-CN" sz="24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 xmlns:a16="http://schemas.microsoft.com/office/drawing/2014/main" id="{3FDCFA09-238E-40FB-AED3-6BAD59EABE40}"/>
              </a:ext>
            </a:extLst>
          </p:cNvPr>
          <p:cNvSpPr txBox="1"/>
          <p:nvPr/>
        </p:nvSpPr>
        <p:spPr>
          <a:xfrm>
            <a:off x="4520620" y="935359"/>
            <a:ext cx="668341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006F83"/>
                </a:solidFill>
                <a:effectLst/>
                <a:uLnTx/>
                <a:uFillTx/>
                <a:latin typeface="Times New Roman"/>
                <a:ea typeface="+mn-ea"/>
                <a:cs typeface="+mn-cs"/>
              </a:rPr>
              <a:t>然后将这些</a:t>
            </a:r>
            <a:r>
              <a:rPr kumimoji="0" lang="en-US" altLang="zh-CN" sz="2400" b="1" i="1" u="none" strike="noStrike" kern="1200" cap="none" spc="0" normalizeH="0" baseline="0" noProof="0" dirty="0" err="1">
                <a:ln>
                  <a:noFill/>
                </a:ln>
                <a:solidFill>
                  <a:srgbClr val="006F83"/>
                </a:solidFill>
                <a:effectLst/>
                <a:uLnTx/>
                <a:uFillTx/>
                <a:latin typeface="Times New Roman"/>
                <a:ea typeface="+mn-ea"/>
                <a:cs typeface="+mn-cs"/>
              </a:rPr>
              <a:t>DataFrames</a:t>
            </a:r>
            <a:r>
              <a:rPr kumimoji="0" lang="zh-CN" altLang="en-US" sz="2400" b="1" i="1" u="none" strike="noStrike" kern="1200" cap="none" spc="0" normalizeH="0" baseline="0" noProof="0" dirty="0">
                <a:ln>
                  <a:noFill/>
                </a:ln>
                <a:solidFill>
                  <a:srgbClr val="006F83"/>
                </a:solidFill>
                <a:effectLst/>
                <a:uLnTx/>
                <a:uFillTx/>
                <a:latin typeface="Times New Roman"/>
                <a:ea typeface="+mn-ea"/>
                <a:cs typeface="+mn-cs"/>
              </a:rPr>
              <a:t>汇总到一起。如果节点间没有任何关体系，结果返回</a:t>
            </a:r>
            <a:r>
              <a:rPr kumimoji="0" lang="en-US" altLang="zh-CN" sz="2400" b="1" i="1" u="none" strike="noStrike" kern="1200" cap="none" spc="0" normalizeH="0" baseline="0" noProof="0" dirty="0">
                <a:ln>
                  <a:noFill/>
                </a:ln>
                <a:solidFill>
                  <a:srgbClr val="006F83"/>
                </a:solidFill>
                <a:effectLst/>
                <a:uLnTx/>
                <a:uFillTx/>
                <a:latin typeface="Times New Roman"/>
                <a:ea typeface="+mn-ea"/>
                <a:cs typeface="+mn-cs"/>
              </a:rPr>
              <a:t>0.</a:t>
            </a:r>
            <a:endParaRPr kumimoji="0" lang="en-AU" sz="2400" b="1" i="1" u="none" strike="noStrike" kern="1200" cap="none" spc="0" normalizeH="0" baseline="0" noProof="0" dirty="0">
              <a:ln>
                <a:noFill/>
              </a:ln>
              <a:solidFill>
                <a:srgbClr val="006F83"/>
              </a:solidFill>
              <a:effectLst/>
              <a:uLnTx/>
              <a:uFillTx/>
              <a:latin typeface="Times New Roman"/>
              <a:ea typeface="+mn-ea"/>
              <a:cs typeface="+mn-cs"/>
            </a:endParaRPr>
          </a:p>
        </p:txBody>
      </p:sp>
    </p:spTree>
    <p:extLst>
      <p:ext uri="{BB962C8B-B14F-4D97-AF65-F5344CB8AC3E}">
        <p14:creationId xmlns:p14="http://schemas.microsoft.com/office/powerpoint/2010/main" val="3146619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15568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155686" y="1026328"/>
            <a:ext cx="410489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1"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紧密度中</a:t>
            </a:r>
            <a:r>
              <a:rPr kumimoji="0" lang="zh-CN" altLang="en-US" sz="24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心性</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a:t>
            </a:r>
            <a:r>
              <a:rPr kumimoji="0" lang="zh-CN" altLang="en-US" sz="20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首先用</a:t>
            </a:r>
            <a:r>
              <a:rPr kumimoji="0" lang="en-US" altLang="zh-CN" sz="2000" b="0" i="0" u="none" strike="noStrike" kern="1200" cap="none" spc="0" normalizeH="0" baseline="0" noProof="0" dirty="0" err="1">
                <a:ln>
                  <a:noFill/>
                </a:ln>
                <a:solidFill>
                  <a:srgbClr val="006F83"/>
                </a:solidFill>
                <a:effectLst/>
                <a:uLnTx/>
                <a:uFillTx/>
                <a:latin typeface="Microsoft YaHei" panose="020B0503020204020204" pitchFamily="34" charset="-122"/>
                <a:ea typeface="Microsoft YaHei" panose="020B0503020204020204" pitchFamily="34" charset="-122"/>
                <a:cs typeface="+mn-cs"/>
              </a:rPr>
              <a:t>aggregateMessages</a:t>
            </a:r>
            <a:r>
              <a:rPr kumimoji="0" lang="zh-CN" altLang="en-US" sz="20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框架。</a:t>
            </a:r>
            <a:endParaRPr kumimoji="0" lang="en-AU" sz="20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4" name="TextBox 13">
            <a:extLst>
              <a:ext uri="{FF2B5EF4-FFF2-40B4-BE49-F238E27FC236}">
                <a16:creationId xmlns="" xmlns:a16="http://schemas.microsoft.com/office/drawing/2014/main" id="{3FDCFA09-238E-40FB-AED3-6BAD59EABE40}"/>
              </a:ext>
            </a:extLst>
          </p:cNvPr>
          <p:cNvSpPr txBox="1"/>
          <p:nvPr/>
        </p:nvSpPr>
        <p:spPr>
          <a:xfrm>
            <a:off x="4369896" y="543514"/>
            <a:ext cx="745018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from graphframes.lib import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AggregateMessages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as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from </a:t>
            </a:r>
            <a:r>
              <a:rPr kumimoji="0" lang="en-US" altLang="zh-CN" sz="2400" b="1" i="0" u="none" strike="noStrike" kern="1200" cap="none" spc="0" normalizeH="0" baseline="0" noProof="0" dirty="0" err="1">
                <a:ln>
                  <a:noFill/>
                </a:ln>
                <a:solidFill>
                  <a:srgbClr val="4D4D4D"/>
                </a:solidFill>
                <a:effectLst/>
                <a:uLnTx/>
                <a:uFillTx/>
                <a:latin typeface="Times New Roman"/>
                <a:ea typeface="+mn-ea"/>
                <a:cs typeface="+mn-cs"/>
              </a:rPr>
              <a:t>pyspark.sql</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 import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functions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as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from </a:t>
            </a:r>
            <a:r>
              <a:rPr kumimoji="0" lang="en-US" altLang="zh-CN" sz="2400" b="1" i="0" u="none" strike="noStrike" kern="1200" cap="none" spc="0" normalizeH="0" baseline="0" noProof="0" dirty="0" err="1">
                <a:ln>
                  <a:noFill/>
                </a:ln>
                <a:solidFill>
                  <a:srgbClr val="4D4D4D"/>
                </a:solidFill>
                <a:effectLst/>
                <a:uLnTx/>
                <a:uFillTx/>
                <a:latin typeface="Times New Roman"/>
                <a:ea typeface="+mn-ea"/>
                <a:cs typeface="+mn-cs"/>
              </a:rPr>
              <a:t>pyspark.sql.types</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 import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from operator import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itemgetter</a:t>
            </a:r>
            <a:endParaRPr kumimoji="0" lang="en-AU" sz="2400" b="1" i="1" u="none" strike="noStrike" kern="1200" cap="none" spc="0" normalizeH="0" baseline="0" noProof="0" dirty="0">
              <a:ln>
                <a:noFill/>
              </a:ln>
              <a:solidFill>
                <a:srgbClr val="4D4D4D"/>
              </a:solidFill>
              <a:effectLst/>
              <a:uLnTx/>
              <a:uFillTx/>
              <a:latin typeface="Times New Roman"/>
              <a:ea typeface="+mn-ea"/>
              <a:cs typeface="+mn-cs"/>
            </a:endParaRPr>
          </a:p>
        </p:txBody>
      </p:sp>
      <p:sp>
        <p:nvSpPr>
          <p:cNvPr id="17" name="TextBox 16">
            <a:extLst>
              <a:ext uri="{FF2B5EF4-FFF2-40B4-BE49-F238E27FC236}">
                <a16:creationId xmlns="" xmlns:a16="http://schemas.microsoft.com/office/drawing/2014/main" id="{3FDCFA09-238E-40FB-AED3-6BAD59EABE40}"/>
              </a:ext>
            </a:extLst>
          </p:cNvPr>
          <p:cNvSpPr txBox="1"/>
          <p:nvPr/>
        </p:nvSpPr>
        <p:spPr>
          <a:xfrm>
            <a:off x="4318380" y="2338657"/>
            <a:ext cx="47107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006F83"/>
                </a:solidFill>
                <a:effectLst/>
                <a:uLnTx/>
                <a:uFillTx/>
                <a:latin typeface="Times New Roman"/>
                <a:ea typeface="+mn-ea"/>
                <a:cs typeface="+mn-cs"/>
              </a:rPr>
              <a:t>然后自定义路径函数</a:t>
            </a:r>
            <a:endParaRPr kumimoji="0" lang="en-AU" sz="24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8" name="TextBox 17">
            <a:extLst>
              <a:ext uri="{FF2B5EF4-FFF2-40B4-BE49-F238E27FC236}">
                <a16:creationId xmlns="" xmlns:a16="http://schemas.microsoft.com/office/drawing/2014/main" id="{3FDCFA09-238E-40FB-AED3-6BAD59EABE40}"/>
              </a:ext>
            </a:extLst>
          </p:cNvPr>
          <p:cNvSpPr txBox="1"/>
          <p:nvPr/>
        </p:nvSpPr>
        <p:spPr>
          <a:xfrm>
            <a:off x="4369896" y="2854563"/>
            <a:ext cx="7666418"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4D4D4D"/>
                </a:solidFill>
                <a:effectLst/>
                <a:uLnTx/>
                <a:uFillTx/>
                <a:latin typeface="Times New Roman"/>
                <a:ea typeface="+mn-ea"/>
                <a:cs typeface="+mn-cs"/>
              </a:rPr>
              <a:t>def</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collect_paths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(paths):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return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F.collect_set</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(paths)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collect_paths_udf</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F.udf</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collect_paths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ArrayType</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StringType</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paths_type</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ArrayType</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StructType</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StructField</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("id",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StringType</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StructField</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("distance", </a:t>
            </a:r>
            <a:r>
              <a:rPr kumimoji="0" lang="en-US" altLang="zh-CN" sz="2400" b="1" i="0" u="none" strike="noStrike" kern="1200" cap="none" spc="0" normalizeH="0" baseline="0" noProof="0" dirty="0" err="1">
                <a:ln>
                  <a:noFill/>
                </a:ln>
                <a:solidFill>
                  <a:srgbClr val="4D4D4D"/>
                </a:solidFill>
                <a:effectLst/>
                <a:uLnTx/>
                <a:uFillTx/>
                <a:latin typeface="Times New Roman"/>
                <a:ea typeface="+mn-ea"/>
                <a:cs typeface="+mn-cs"/>
              </a:rPr>
              <a:t>def</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flatten(ids):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flat_list</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 [item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for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sublist</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in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ids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for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item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in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sublist</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return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list(</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dict</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(sorted(</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flat_list</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key=</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itemgetter</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(0))).items())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flatten_udf</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F.udf</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(flatten,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paths_type</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p>
        </p:txBody>
      </p:sp>
    </p:spTree>
    <p:extLst>
      <p:ext uri="{BB962C8B-B14F-4D97-AF65-F5344CB8AC3E}">
        <p14:creationId xmlns:p14="http://schemas.microsoft.com/office/powerpoint/2010/main" val="24413534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15568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204050" y="790658"/>
            <a:ext cx="410489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1"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紧密度中</a:t>
            </a:r>
            <a:r>
              <a:rPr kumimoji="0" lang="zh-CN" altLang="en-US" sz="24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心性</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a:t>
            </a:r>
            <a:r>
              <a:rPr kumimoji="0" lang="zh-CN" altLang="en-US" sz="20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首先用</a:t>
            </a:r>
            <a:r>
              <a:rPr kumimoji="0" lang="en-US" altLang="zh-CN" sz="2000" b="0" i="0" u="none" strike="noStrike" kern="1200" cap="none" spc="0" normalizeH="0" baseline="0" noProof="0" dirty="0" err="1">
                <a:ln>
                  <a:noFill/>
                </a:ln>
                <a:solidFill>
                  <a:srgbClr val="006F83"/>
                </a:solidFill>
                <a:effectLst/>
                <a:uLnTx/>
                <a:uFillTx/>
                <a:latin typeface="Microsoft YaHei" panose="020B0503020204020204" pitchFamily="34" charset="-122"/>
                <a:ea typeface="Microsoft YaHei" panose="020B0503020204020204" pitchFamily="34" charset="-122"/>
                <a:cs typeface="+mn-cs"/>
              </a:rPr>
              <a:t>aggregateMessages</a:t>
            </a:r>
            <a:r>
              <a:rPr kumimoji="0" lang="zh-CN" altLang="en-US" sz="20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框架。</a:t>
            </a:r>
            <a:endParaRPr kumimoji="0" lang="en-AU" sz="20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7" name="TextBox 16">
            <a:extLst>
              <a:ext uri="{FF2B5EF4-FFF2-40B4-BE49-F238E27FC236}">
                <a16:creationId xmlns="" xmlns:a16="http://schemas.microsoft.com/office/drawing/2014/main" id="{3FDCFA09-238E-40FB-AED3-6BAD59EABE40}"/>
              </a:ext>
            </a:extLst>
          </p:cNvPr>
          <p:cNvSpPr txBox="1"/>
          <p:nvPr/>
        </p:nvSpPr>
        <p:spPr>
          <a:xfrm>
            <a:off x="4549193" y="217785"/>
            <a:ext cx="47107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006F83"/>
                </a:solidFill>
                <a:effectLst/>
                <a:uLnTx/>
                <a:uFillTx/>
                <a:latin typeface="Times New Roman"/>
                <a:ea typeface="+mn-ea"/>
                <a:cs typeface="+mn-cs"/>
              </a:rPr>
              <a:t>然后自定义路径函数－继续</a:t>
            </a:r>
            <a:endParaRPr kumimoji="0" lang="en-AU" sz="24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8" name="TextBox 17">
            <a:extLst>
              <a:ext uri="{FF2B5EF4-FFF2-40B4-BE49-F238E27FC236}">
                <a16:creationId xmlns="" xmlns:a16="http://schemas.microsoft.com/office/drawing/2014/main" id="{3FDCFA09-238E-40FB-AED3-6BAD59EABE40}"/>
              </a:ext>
            </a:extLst>
          </p:cNvPr>
          <p:cNvSpPr txBox="1"/>
          <p:nvPr/>
        </p:nvSpPr>
        <p:spPr>
          <a:xfrm>
            <a:off x="4481849" y="810965"/>
            <a:ext cx="7456867"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4D4D4D"/>
                </a:solidFill>
                <a:effectLst/>
                <a:uLnTx/>
                <a:uFillTx/>
                <a:latin typeface="Times New Roman"/>
                <a:ea typeface="+mn-ea"/>
                <a:cs typeface="+mn-cs"/>
              </a:rPr>
              <a:t>def</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new_paths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(paths,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altLang="zh-CN" sz="2400" b="0" i="0" u="none" strike="noStrike" kern="1200" cap="none" spc="0" normalizeH="0" baseline="0" noProof="0" dirty="0">
                <a:ln>
                  <a:noFill/>
                </a:ln>
                <a:solidFill>
                  <a:srgbClr val="4D4D4D"/>
                </a:solidFill>
                <a:effectLst/>
                <a:uLnTx/>
                <a:uFillTx/>
                <a:latin typeface="Times New Roman"/>
                <a:ea typeface="+mn-ea"/>
                <a:cs typeface="+mn-cs"/>
              </a:rPr>
              <a:t>paths = [{"id": col1, "distance": col2 + 1} </a:t>
            </a:r>
            <a:r>
              <a:rPr kumimoji="0" lang="it-IT" altLang="zh-CN" sz="2400" b="1" i="0" u="none" strike="noStrike" kern="1200" cap="none" spc="0" normalizeH="0" baseline="0" noProof="0" dirty="0">
                <a:ln>
                  <a:noFill/>
                </a:ln>
                <a:solidFill>
                  <a:srgbClr val="4D4D4D"/>
                </a:solidFill>
                <a:effectLst/>
                <a:uLnTx/>
                <a:uFillTx/>
                <a:latin typeface="Times New Roman"/>
                <a:ea typeface="+mn-ea"/>
                <a:cs typeface="+mn-cs"/>
              </a:rPr>
              <a:t>for </a:t>
            </a:r>
            <a:r>
              <a:rPr kumimoji="0" lang="it-IT" altLang="zh-CN" sz="2400" b="0" i="0" u="none" strike="noStrike" kern="1200" cap="none" spc="0" normalizeH="0" baseline="0" noProof="0" dirty="0">
                <a:ln>
                  <a:noFill/>
                </a:ln>
                <a:solidFill>
                  <a:srgbClr val="4D4D4D"/>
                </a:solidFill>
                <a:effectLst/>
                <a:uLnTx/>
                <a:uFillTx/>
                <a:latin typeface="Times New Roman"/>
                <a:ea typeface="+mn-ea"/>
                <a:cs typeface="+mn-cs"/>
              </a:rPr>
              <a:t>col1,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col2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in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paths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if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col1 !=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paths.append</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({"id": id, "distance":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return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paths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new_paths_udf</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F.udf</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new_paths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paths_type</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4D4D4D"/>
                </a:solidFill>
                <a:effectLst/>
                <a:uLnTx/>
                <a:uFillTx/>
                <a:latin typeface="Times New Roman"/>
                <a:ea typeface="+mn-ea"/>
                <a:cs typeface="+mn-cs"/>
              </a:rPr>
              <a:t>def</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merge_paths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(ids,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new_ids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joined_ids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 ids +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new_ids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if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new_ids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else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merged_ids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 [(col1, col2)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for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col1, col2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in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joined_ids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if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col1 !=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best_ids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dict</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(sorted(</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merged_ids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key=</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itemgetter</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(1), reverse=True))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return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[{"id": col1, "distance": col2}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for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col1, col2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in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best_ids.items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merge_paths_udf</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F.udf</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merge_paths</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paths_type</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p>
        </p:txBody>
      </p:sp>
    </p:spTree>
    <p:extLst>
      <p:ext uri="{BB962C8B-B14F-4D97-AF65-F5344CB8AC3E}">
        <p14:creationId xmlns:p14="http://schemas.microsoft.com/office/powerpoint/2010/main" val="10516348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15568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204050" y="790658"/>
            <a:ext cx="410489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1"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紧密度中</a:t>
            </a:r>
            <a:r>
              <a:rPr kumimoji="0" lang="zh-CN" altLang="en-US" sz="24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心性</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a:t>
            </a:r>
            <a:r>
              <a:rPr kumimoji="0" lang="zh-CN" altLang="en-US" sz="20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首先用</a:t>
            </a:r>
            <a:r>
              <a:rPr kumimoji="0" lang="en-US" altLang="zh-CN" sz="2000" b="0" i="0" u="none" strike="noStrike" kern="1200" cap="none" spc="0" normalizeH="0" baseline="0" noProof="0" dirty="0" err="1">
                <a:ln>
                  <a:noFill/>
                </a:ln>
                <a:solidFill>
                  <a:srgbClr val="006F83"/>
                </a:solidFill>
                <a:effectLst/>
                <a:uLnTx/>
                <a:uFillTx/>
                <a:latin typeface="Microsoft YaHei" panose="020B0503020204020204" pitchFamily="34" charset="-122"/>
                <a:ea typeface="Microsoft YaHei" panose="020B0503020204020204" pitchFamily="34" charset="-122"/>
                <a:cs typeface="+mn-cs"/>
              </a:rPr>
              <a:t>aggregateMessages</a:t>
            </a:r>
            <a:r>
              <a:rPr kumimoji="0" lang="zh-CN" altLang="en-US" sz="20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框架。</a:t>
            </a:r>
            <a:endParaRPr kumimoji="0" lang="en-AU" sz="20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7" name="TextBox 16">
            <a:extLst>
              <a:ext uri="{FF2B5EF4-FFF2-40B4-BE49-F238E27FC236}">
                <a16:creationId xmlns="" xmlns:a16="http://schemas.microsoft.com/office/drawing/2014/main" id="{3FDCFA09-238E-40FB-AED3-6BAD59EABE40}"/>
              </a:ext>
            </a:extLst>
          </p:cNvPr>
          <p:cNvSpPr txBox="1"/>
          <p:nvPr/>
        </p:nvSpPr>
        <p:spPr>
          <a:xfrm>
            <a:off x="4398364" y="762030"/>
            <a:ext cx="47107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006F83"/>
                </a:solidFill>
                <a:effectLst/>
                <a:uLnTx/>
                <a:uFillTx/>
                <a:latin typeface="Times New Roman"/>
                <a:ea typeface="+mn-ea"/>
                <a:cs typeface="+mn-cs"/>
              </a:rPr>
              <a:t>然后</a:t>
            </a:r>
            <a:r>
              <a:rPr kumimoji="0" lang="zh-CN" altLang="en-US" sz="2400" b="1" i="1" u="none" strike="noStrike" kern="1200" cap="none" spc="0" normalizeH="0" baseline="0" noProof="0">
                <a:ln>
                  <a:noFill/>
                </a:ln>
                <a:solidFill>
                  <a:srgbClr val="006F83"/>
                </a:solidFill>
                <a:effectLst/>
                <a:uLnTx/>
                <a:uFillTx/>
                <a:latin typeface="Times New Roman"/>
                <a:ea typeface="+mn-ea"/>
                <a:cs typeface="+mn-cs"/>
              </a:rPr>
              <a:t>计算紧密度－</a:t>
            </a:r>
            <a:r>
              <a:rPr kumimoji="0" lang="zh-CN" altLang="en-US" sz="2400" b="1" i="1" u="none" strike="noStrike" kern="1200" cap="none" spc="0" normalizeH="0" baseline="0" noProof="0" dirty="0">
                <a:ln>
                  <a:noFill/>
                </a:ln>
                <a:solidFill>
                  <a:srgbClr val="006F83"/>
                </a:solidFill>
                <a:effectLst/>
                <a:uLnTx/>
                <a:uFillTx/>
                <a:latin typeface="Times New Roman"/>
                <a:ea typeface="+mn-ea"/>
                <a:cs typeface="+mn-cs"/>
              </a:rPr>
              <a:t>继续</a:t>
            </a:r>
            <a:endParaRPr kumimoji="0" lang="en-AU" sz="24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4398364" y="1230673"/>
            <a:ext cx="7424431" cy="2803752"/>
          </a:xfrm>
        </p:spPr>
        <p:txBody>
          <a:bodyPr/>
          <a:lstStyle/>
          <a:p>
            <a:r>
              <a:rPr lang="en-US" altLang="zh-CN" sz="2400" b="1" dirty="0" err="1"/>
              <a:t>def</a:t>
            </a:r>
            <a:r>
              <a:rPr lang="en-US" altLang="zh-CN" sz="2400" b="1" dirty="0"/>
              <a:t> </a:t>
            </a:r>
            <a:r>
              <a:rPr lang="en-US" altLang="zh-CN" sz="2400" dirty="0" err="1"/>
              <a:t>calculate_closeness</a:t>
            </a:r>
            <a:r>
              <a:rPr lang="en-US" altLang="zh-CN" sz="2400" dirty="0"/>
              <a:t>(ids):</a:t>
            </a:r>
          </a:p>
          <a:p>
            <a:r>
              <a:rPr lang="en-US" altLang="zh-CN" sz="2400" dirty="0"/>
              <a:t>nodes = </a:t>
            </a:r>
            <a:r>
              <a:rPr lang="en-US" altLang="zh-CN" sz="2400" dirty="0" err="1"/>
              <a:t>len</a:t>
            </a:r>
            <a:r>
              <a:rPr lang="en-US" altLang="zh-CN" sz="2400" dirty="0"/>
              <a:t>(ids)</a:t>
            </a:r>
          </a:p>
          <a:p>
            <a:r>
              <a:rPr lang="it-IT" altLang="zh-CN" sz="2400" dirty="0"/>
              <a:t>total_distance = sum([col2 </a:t>
            </a:r>
            <a:r>
              <a:rPr lang="it-IT" altLang="zh-CN" sz="2400" b="1" dirty="0"/>
              <a:t>for </a:t>
            </a:r>
            <a:r>
              <a:rPr lang="it-IT" altLang="zh-CN" sz="2400" dirty="0"/>
              <a:t>col1, col2 </a:t>
            </a:r>
            <a:r>
              <a:rPr lang="it-IT" altLang="zh-CN" sz="2400" b="1" dirty="0"/>
              <a:t>in </a:t>
            </a:r>
            <a:r>
              <a:rPr lang="it-IT" altLang="zh-CN" sz="2400" dirty="0"/>
              <a:t>ids])</a:t>
            </a:r>
          </a:p>
          <a:p>
            <a:r>
              <a:rPr lang="en-US" altLang="zh-CN" sz="2400" b="1" dirty="0"/>
              <a:t>return </a:t>
            </a:r>
            <a:r>
              <a:rPr lang="en-US" altLang="zh-CN" sz="2400" dirty="0"/>
              <a:t>0 </a:t>
            </a:r>
            <a:r>
              <a:rPr lang="en-US" altLang="zh-CN" sz="2400" b="1" dirty="0"/>
              <a:t>if </a:t>
            </a:r>
            <a:r>
              <a:rPr lang="en-US" altLang="zh-CN" sz="2400" dirty="0" err="1"/>
              <a:t>total_distance</a:t>
            </a:r>
            <a:r>
              <a:rPr lang="en-US" altLang="zh-CN" sz="2400" dirty="0"/>
              <a:t> == 0 </a:t>
            </a:r>
            <a:r>
              <a:rPr lang="en-US" altLang="zh-CN" sz="2400" b="1" dirty="0"/>
              <a:t>else </a:t>
            </a:r>
            <a:r>
              <a:rPr lang="en-US" altLang="zh-CN" sz="2400" dirty="0"/>
              <a:t>nodes * 1.0 / </a:t>
            </a:r>
            <a:r>
              <a:rPr lang="en-US" altLang="zh-CN" sz="2400" dirty="0" err="1"/>
              <a:t>total_distance</a:t>
            </a:r>
            <a:endParaRPr lang="en-US" altLang="zh-CN" sz="2400" dirty="0"/>
          </a:p>
          <a:p>
            <a:endParaRPr lang="en-US" altLang="zh-CN" sz="2400" dirty="0"/>
          </a:p>
          <a:p>
            <a:r>
              <a:rPr lang="en-US" altLang="zh-CN" sz="2400" dirty="0" err="1"/>
              <a:t>closeness_udf</a:t>
            </a:r>
            <a:r>
              <a:rPr lang="en-US" altLang="zh-CN" sz="2400" dirty="0"/>
              <a:t> = </a:t>
            </a:r>
            <a:r>
              <a:rPr lang="en-US" altLang="zh-CN" sz="2400" dirty="0" err="1"/>
              <a:t>F.udf</a:t>
            </a:r>
            <a:r>
              <a:rPr lang="en-US" altLang="zh-CN" sz="2400" dirty="0"/>
              <a:t>(</a:t>
            </a:r>
            <a:r>
              <a:rPr lang="en-US" altLang="zh-CN" sz="2400" dirty="0" err="1"/>
              <a:t>calculate_closeness</a:t>
            </a:r>
            <a:r>
              <a:rPr lang="en-US" altLang="zh-CN" sz="2400" dirty="0"/>
              <a:t>, </a:t>
            </a:r>
            <a:r>
              <a:rPr lang="en-US" altLang="zh-CN" sz="2400" dirty="0" err="1"/>
              <a:t>DoubleType</a:t>
            </a:r>
            <a:r>
              <a:rPr lang="en-US" altLang="zh-CN" sz="2400" dirty="0"/>
              <a:t>())</a:t>
            </a:r>
            <a:endParaRPr lang="en-AU"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17492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15568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7" name="TextBox 16">
            <a:extLst>
              <a:ext uri="{FF2B5EF4-FFF2-40B4-BE49-F238E27FC236}">
                <a16:creationId xmlns="" xmlns:a16="http://schemas.microsoft.com/office/drawing/2014/main" id="{3FDCFA09-238E-40FB-AED3-6BAD59EABE40}"/>
              </a:ext>
            </a:extLst>
          </p:cNvPr>
          <p:cNvSpPr txBox="1"/>
          <p:nvPr/>
        </p:nvSpPr>
        <p:spPr>
          <a:xfrm>
            <a:off x="4549193" y="140511"/>
            <a:ext cx="47107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dirty="0">
                <a:ln>
                  <a:noFill/>
                </a:ln>
                <a:solidFill>
                  <a:srgbClr val="006F83"/>
                </a:solidFill>
                <a:effectLst/>
                <a:uLnTx/>
                <a:uFillTx/>
                <a:latin typeface="Times New Roman"/>
                <a:ea typeface="+mn-ea"/>
                <a:cs typeface="+mn-cs"/>
              </a:rPr>
              <a:t>最后由主函数</a:t>
            </a:r>
            <a:r>
              <a:rPr kumimoji="0" lang="zh-CN" altLang="en-US" sz="2400" b="1" i="1" u="none" strike="noStrike" kern="1200" cap="none" spc="0" normalizeH="0" baseline="0" noProof="0">
                <a:ln>
                  <a:noFill/>
                </a:ln>
                <a:solidFill>
                  <a:srgbClr val="006F83"/>
                </a:solidFill>
                <a:effectLst/>
                <a:uLnTx/>
                <a:uFillTx/>
                <a:latin typeface="Times New Roman"/>
                <a:ea typeface="+mn-ea"/>
                <a:cs typeface="+mn-cs"/>
              </a:rPr>
              <a:t>计算紧密度</a:t>
            </a:r>
            <a:endParaRPr kumimoji="0" lang="en-AU" sz="2400" b="1" i="1"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24" y="621821"/>
            <a:ext cx="10778477" cy="6236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2450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15568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7" name="TextBox 16">
            <a:extLst>
              <a:ext uri="{FF2B5EF4-FFF2-40B4-BE49-F238E27FC236}">
                <a16:creationId xmlns="" xmlns:a16="http://schemas.microsoft.com/office/drawing/2014/main" id="{3FDCFA09-238E-40FB-AED3-6BAD59EABE40}"/>
              </a:ext>
            </a:extLst>
          </p:cNvPr>
          <p:cNvSpPr txBox="1"/>
          <p:nvPr/>
        </p:nvSpPr>
        <p:spPr>
          <a:xfrm>
            <a:off x="4360466" y="913251"/>
            <a:ext cx="697294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CALL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algo.closeness.stream</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("User", "FOLLOWS")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YIELD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nodeId</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centrality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RETURN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algo.getNodeById</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nodeId</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).id, centrality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ORDER BY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centrality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DESC</a:t>
            </a:r>
            <a:endParaRPr kumimoji="0" lang="en-AU" sz="2400" b="1" i="1" u="none" strike="noStrike" kern="1200" cap="none" spc="0" normalizeH="0" baseline="0" noProof="0" dirty="0">
              <a:ln>
                <a:noFill/>
              </a:ln>
              <a:solidFill>
                <a:srgbClr val="4D4D4D"/>
              </a:solidFill>
              <a:effectLst/>
              <a:uLnTx/>
              <a:uFillTx/>
              <a:latin typeface="Times New Roman"/>
              <a:ea typeface="+mn-ea"/>
              <a:cs typeface="+mn-cs"/>
            </a:endParaRPr>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58336" y="857894"/>
            <a:ext cx="3653809" cy="576240"/>
          </a:xfrm>
        </p:spPr>
        <p:txBody>
          <a:bodyPr/>
          <a:lstStyle/>
          <a:p>
            <a:r>
              <a:rPr lang="en-US" altLang="zh-CN" sz="2800" b="1">
                <a:solidFill>
                  <a:srgbClr val="006F83"/>
                </a:solidFill>
                <a:latin typeface="Microsoft YaHei" panose="020B0503020204020204" pitchFamily="34" charset="-122"/>
                <a:ea typeface="Microsoft YaHei" panose="020B0503020204020204" pitchFamily="34" charset="-122"/>
              </a:rPr>
              <a:t>Neo4j</a:t>
            </a:r>
            <a:r>
              <a:rPr lang="zh-CN" altLang="en-US" sz="2800" b="1">
                <a:solidFill>
                  <a:srgbClr val="006F83"/>
                </a:solidFill>
                <a:latin typeface="Microsoft YaHei" panose="020B0503020204020204" pitchFamily="34" charset="-122"/>
                <a:ea typeface="Microsoft YaHei" panose="020B0503020204020204" pitchFamily="34" charset="-122"/>
              </a:rPr>
              <a:t>紧密度中</a:t>
            </a:r>
            <a:r>
              <a:rPr lang="zh-CN" altLang="en-US" sz="2800" b="1" dirty="0">
                <a:solidFill>
                  <a:srgbClr val="006F83"/>
                </a:solidFill>
                <a:latin typeface="Microsoft YaHei" panose="020B0503020204020204" pitchFamily="34" charset="-122"/>
                <a:ea typeface="Microsoft YaHei" panose="020B0503020204020204" pitchFamily="34" charset="-122"/>
              </a:rPr>
              <a:t>心性</a:t>
            </a:r>
            <a:endParaRPr lang="en-AU" altLang="zh-CN" sz="2800" dirty="0">
              <a:latin typeface="Microsoft YaHei" panose="020B0503020204020204" pitchFamily="34" charset="-122"/>
              <a:ea typeface="Microsoft YaHei" panose="020B0503020204020204" pitchFamily="34" charset="-122"/>
            </a:endParaRPr>
          </a:p>
        </p:txBody>
      </p:sp>
      <p:sp>
        <p:nvSpPr>
          <p:cNvPr id="14"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56188" y="3702005"/>
            <a:ext cx="3653809" cy="576240"/>
          </a:xfrm>
        </p:spPr>
        <p:txBody>
          <a:bodyPr/>
          <a:lstStyle/>
          <a:p>
            <a:r>
              <a:rPr lang="en-US" altLang="zh-CN" sz="2800" b="1" dirty="0">
                <a:solidFill>
                  <a:srgbClr val="006F83"/>
                </a:solidFill>
                <a:latin typeface="Microsoft YaHei" panose="020B0503020204020204" pitchFamily="34" charset="-122"/>
                <a:ea typeface="Microsoft YaHei" panose="020B0503020204020204" pitchFamily="34" charset="-122"/>
              </a:rPr>
              <a:t>Neo4j</a:t>
            </a:r>
            <a:r>
              <a:rPr lang="zh-CN" altLang="en-US" sz="2800" b="1" dirty="0">
                <a:solidFill>
                  <a:srgbClr val="006F83"/>
                </a:solidFill>
                <a:latin typeface="Microsoft YaHei" panose="020B0503020204020204" pitchFamily="34" charset="-122"/>
                <a:ea typeface="Microsoft YaHei" panose="020B0503020204020204" pitchFamily="34" charset="-122"/>
              </a:rPr>
              <a:t>和谐性中心性</a:t>
            </a:r>
            <a:endParaRPr lang="en-US" altLang="zh-CN" sz="2800" b="1" dirty="0">
              <a:solidFill>
                <a:srgbClr val="006F83"/>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 xmlns:a16="http://schemas.microsoft.com/office/drawing/2014/main" id="{3FDCFA09-238E-40FB-AED3-6BAD59EABE40}"/>
              </a:ext>
            </a:extLst>
          </p:cNvPr>
          <p:cNvSpPr txBox="1"/>
          <p:nvPr/>
        </p:nvSpPr>
        <p:spPr>
          <a:xfrm>
            <a:off x="4296070" y="3396750"/>
            <a:ext cx="684415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CALL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algo.closeness.harmonic.stream</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("User", "FOLLOWS")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YIELD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nodeId</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 centrality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RETURN </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algo.getNodeById</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a:t>
            </a:r>
            <a:r>
              <a:rPr kumimoji="0" lang="en-US" altLang="zh-CN" sz="2400" b="0" i="0" u="none" strike="noStrike" kern="1200" cap="none" spc="0" normalizeH="0" baseline="0" noProof="0" dirty="0" err="1">
                <a:ln>
                  <a:noFill/>
                </a:ln>
                <a:solidFill>
                  <a:srgbClr val="4D4D4D"/>
                </a:solidFill>
                <a:effectLst/>
                <a:uLnTx/>
                <a:uFillTx/>
                <a:latin typeface="Times New Roman"/>
                <a:ea typeface="+mn-ea"/>
                <a:cs typeface="+mn-cs"/>
              </a:rPr>
              <a:t>nodeId</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).id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AS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user, centrality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ORDER BY </a:t>
            </a:r>
            <a:r>
              <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rPr>
              <a:t>centrality </a:t>
            </a:r>
            <a:r>
              <a:rPr kumimoji="0" lang="en-US" altLang="zh-CN" sz="2400" b="1" i="0" u="none" strike="noStrike" kern="1200" cap="none" spc="0" normalizeH="0" baseline="0" noProof="0" dirty="0">
                <a:ln>
                  <a:noFill/>
                </a:ln>
                <a:solidFill>
                  <a:srgbClr val="4D4D4D"/>
                </a:solidFill>
                <a:effectLst/>
                <a:uLnTx/>
                <a:uFillTx/>
                <a:latin typeface="Times New Roman"/>
                <a:ea typeface="+mn-ea"/>
                <a:cs typeface="+mn-cs"/>
              </a:rPr>
              <a:t>DESC</a:t>
            </a:r>
            <a:endParaRPr kumimoji="0" lang="en-US" altLang="zh-CN" sz="2400" b="0" i="0" u="none" strike="noStrike" kern="1200" cap="none" spc="0" normalizeH="0" baseline="0" noProof="0" dirty="0">
              <a:ln>
                <a:noFill/>
              </a:ln>
              <a:solidFill>
                <a:srgbClr val="4D4D4D"/>
              </a:solidFill>
              <a:effectLst/>
              <a:uLnTx/>
              <a:uFillTx/>
              <a:latin typeface="Times New Roman"/>
              <a:ea typeface="+mn-ea"/>
              <a:cs typeface="+mn-cs"/>
            </a:endParaRPr>
          </a:p>
        </p:txBody>
      </p:sp>
    </p:spTree>
    <p:extLst>
      <p:ext uri="{BB962C8B-B14F-4D97-AF65-F5344CB8AC3E}">
        <p14:creationId xmlns:p14="http://schemas.microsoft.com/office/powerpoint/2010/main" val="3632266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4126169" y="1591325"/>
            <a:ext cx="7108927" cy="2246579"/>
          </a:xfrm>
        </p:spPr>
        <p:txBody>
          <a:bodyPr/>
          <a:lstStyle/>
          <a:p>
            <a:r>
              <a:rPr lang="en-US" altLang="zh-CN" sz="2400" dirty="0"/>
              <a:t>CALL </a:t>
            </a:r>
            <a:r>
              <a:rPr lang="en-US" altLang="zh-CN" sz="2400" dirty="0" err="1"/>
              <a:t>algo.betweenness.stream</a:t>
            </a:r>
            <a:r>
              <a:rPr lang="en-US" altLang="zh-CN" sz="2400" dirty="0"/>
              <a:t>("User", "FOLLOWS")</a:t>
            </a:r>
          </a:p>
          <a:p>
            <a:r>
              <a:rPr lang="en-US" altLang="zh-CN" sz="2400" dirty="0"/>
              <a:t>YIELD </a:t>
            </a:r>
            <a:r>
              <a:rPr lang="en-US" altLang="zh-CN" sz="2400" dirty="0" err="1"/>
              <a:t>nodeId</a:t>
            </a:r>
            <a:r>
              <a:rPr lang="en-US" altLang="zh-CN" sz="2400" dirty="0"/>
              <a:t>, centrality</a:t>
            </a:r>
          </a:p>
          <a:p>
            <a:r>
              <a:rPr lang="en-US" altLang="zh-CN" sz="2400" b="1" dirty="0"/>
              <a:t>RETURN </a:t>
            </a:r>
            <a:r>
              <a:rPr lang="en-US" altLang="zh-CN" sz="2400" dirty="0" err="1"/>
              <a:t>algo.getNodeById</a:t>
            </a:r>
            <a:r>
              <a:rPr lang="en-US" altLang="zh-CN" sz="2400" dirty="0"/>
              <a:t>(</a:t>
            </a:r>
            <a:r>
              <a:rPr lang="en-US" altLang="zh-CN" sz="2400" dirty="0" err="1"/>
              <a:t>nodeId</a:t>
            </a:r>
            <a:r>
              <a:rPr lang="en-US" altLang="zh-CN" sz="2400" dirty="0"/>
              <a:t>).id </a:t>
            </a:r>
            <a:r>
              <a:rPr lang="en-US" altLang="zh-CN" sz="2400" b="1" dirty="0"/>
              <a:t>AS </a:t>
            </a:r>
            <a:r>
              <a:rPr lang="en-US" altLang="zh-CN" sz="2400" dirty="0"/>
              <a:t>user, centrality</a:t>
            </a:r>
          </a:p>
          <a:p>
            <a:r>
              <a:rPr lang="en-US" altLang="zh-CN" sz="2400" b="1" dirty="0"/>
              <a:t>ORDER BY </a:t>
            </a:r>
            <a:r>
              <a:rPr lang="en-US" altLang="zh-CN" sz="2400" dirty="0"/>
              <a:t>centrality </a:t>
            </a:r>
            <a:r>
              <a:rPr lang="en-US" altLang="zh-CN" sz="2400" b="1" dirty="0"/>
              <a:t>DESC</a:t>
            </a:r>
            <a:endParaRPr lang="en-AU" altLang="zh-CN" sz="2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5" name="TextBox 14">
            <a:extLst>
              <a:ext uri="{FF2B5EF4-FFF2-40B4-BE49-F238E27FC236}">
                <a16:creationId xmlns="" xmlns:a16="http://schemas.microsoft.com/office/drawing/2014/main" id="{3FDCFA09-238E-40FB-AED3-6BAD59EABE40}"/>
              </a:ext>
            </a:extLst>
          </p:cNvPr>
          <p:cNvSpPr txBox="1"/>
          <p:nvPr/>
        </p:nvSpPr>
        <p:spPr>
          <a:xfrm>
            <a:off x="165412" y="836283"/>
            <a:ext cx="413072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Neo4j</a:t>
            </a:r>
            <a:r>
              <a:rPr kumimoji="0" lang="zh-CN" altLang="en-US" sz="2800" b="1" i="0" u="none" strike="noStrike" kern="1200" cap="none" spc="0" normalizeH="0" baseline="0" noProof="0">
                <a:ln>
                  <a:noFill/>
                </a:ln>
                <a:solidFill>
                  <a:srgbClr val="006F83"/>
                </a:solidFill>
                <a:effectLst/>
                <a:uLnTx/>
                <a:uFillTx/>
                <a:latin typeface="Microsoft YaHei" panose="020B0503020204020204" pitchFamily="34" charset="-122"/>
                <a:ea typeface="Microsoft YaHei" panose="020B0503020204020204" pitchFamily="34" charset="-122"/>
                <a:cs typeface="+mn-cs"/>
              </a:rPr>
              <a:t>间接中</a:t>
            </a:r>
            <a:r>
              <a:rPr kumimoji="0" lang="zh-CN" altLang="en-US" sz="28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心性：</a:t>
            </a:r>
            <a:endParaRPr kumimoji="0" lang="en-AU" sz="24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4513904" y="782917"/>
            <a:ext cx="63334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1" u="none" strike="noStrike" kern="1200" cap="none" spc="0" normalizeH="0" baseline="0" noProof="0">
                <a:ln>
                  <a:noFill/>
                </a:ln>
                <a:solidFill>
                  <a:srgbClr val="006F83"/>
                </a:solidFill>
                <a:effectLst/>
                <a:uLnTx/>
                <a:uFillTx/>
                <a:latin typeface="Times New Roman"/>
                <a:ea typeface="+mn-ea"/>
                <a:cs typeface="+mn-cs"/>
              </a:rPr>
              <a:t>间接中</a:t>
            </a:r>
            <a:r>
              <a:rPr kumimoji="0" lang="zh-CN" altLang="en-US" sz="2400" b="1" i="1" u="none" strike="noStrike" kern="1200" cap="none" spc="0" normalizeH="0" baseline="0" noProof="0" dirty="0">
                <a:ln>
                  <a:noFill/>
                </a:ln>
                <a:solidFill>
                  <a:srgbClr val="006F83"/>
                </a:solidFill>
                <a:effectLst/>
                <a:uLnTx/>
                <a:uFillTx/>
                <a:latin typeface="Times New Roman"/>
                <a:ea typeface="+mn-ea"/>
                <a:cs typeface="+mn-cs"/>
              </a:rPr>
              <a:t>心性可用来寻找瓶颈、控制点和漏洞</a:t>
            </a:r>
            <a:endParaRPr kumimoji="0" lang="en-AU" sz="2400" b="1" i="1" u="none" strike="noStrike" kern="1200" cap="none" spc="0" normalizeH="0" baseline="0" noProof="0" dirty="0">
              <a:ln>
                <a:noFill/>
              </a:ln>
              <a:solidFill>
                <a:srgbClr val="006F83"/>
              </a:solidFill>
              <a:effectLst/>
              <a:uLnTx/>
              <a:uFillTx/>
              <a:latin typeface="Times New Roman"/>
              <a:ea typeface="+mn-ea"/>
              <a:cs typeface="+mn-cs"/>
            </a:endParaRPr>
          </a:p>
        </p:txBody>
      </p:sp>
    </p:spTree>
    <p:extLst>
      <p:ext uri="{BB962C8B-B14F-4D97-AF65-F5344CB8AC3E}">
        <p14:creationId xmlns:p14="http://schemas.microsoft.com/office/powerpoint/2010/main" val="2666058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p:txBody>
          <a:bodyPr/>
          <a:lstStyle/>
          <a:p>
            <a:r>
              <a:rPr lang="zh-CN" altLang="en-US" dirty="0"/>
              <a:t>实战环节：单一起点最短路径</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lstStyle/>
          <a:p>
            <a:r>
              <a:rPr lang="zh-CN" altLang="en-US" i="0" dirty="0">
                <a:latin typeface="Microsoft YaHei" panose="020B0503020204020204" pitchFamily="34" charset="-122"/>
                <a:ea typeface="Microsoft YaHei" panose="020B0503020204020204" pitchFamily="34" charset="-122"/>
              </a:rPr>
              <a:t>搜索单一起点的最短路径</a:t>
            </a:r>
            <a:endParaRPr lang="ru-RU"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1800" dirty="0">
                <a:latin typeface="Microsoft YaHei" panose="020B0503020204020204" pitchFamily="34" charset="-122"/>
                <a:ea typeface="Microsoft YaHei" panose="020B0503020204020204" pitchFamily="34" charset="-122"/>
              </a:rPr>
              <a:t>跳转次数</a:t>
            </a: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基于距离的最短路径</a:t>
            </a: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基于成本的最短路径</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US"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492990"/>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p>
          <a:p>
            <a:pPr algn="ctr"/>
            <a:endParaRPr lang="en-US" sz="2800" dirty="0">
              <a:latin typeface="Britannic Bold" panose="020B0903060703020204" pitchFamily="34" charset="0"/>
            </a:endParaRPr>
          </a:p>
          <a:p>
            <a:pPr algn="ctr"/>
            <a:endParaRPr lang="en-AU" sz="2800" dirty="0">
              <a:latin typeface="Britannic Bold" panose="020B0903060703020204" pitchFamily="34" charset="0"/>
            </a:endParaRPr>
          </a:p>
        </p:txBody>
      </p:sp>
    </p:spTree>
    <p:extLst>
      <p:ext uri="{BB962C8B-B14F-4D97-AF65-F5344CB8AC3E}">
        <p14:creationId xmlns:p14="http://schemas.microsoft.com/office/powerpoint/2010/main" val="261363398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a:xfrm>
            <a:off x="6079060" y="1729211"/>
            <a:ext cx="4839419" cy="616999"/>
          </a:xfrm>
        </p:spPr>
        <p:txBody>
          <a:bodyPr/>
          <a:lstStyle/>
          <a:p>
            <a:r>
              <a:rPr lang="zh-CN" altLang="en-US" dirty="0"/>
              <a:t>知识图谱与图数据库</a:t>
            </a:r>
            <a:endParaRPr lang="ru-RU" dirty="0"/>
          </a:p>
        </p:txBody>
      </p:sp>
      <p:sp>
        <p:nvSpPr>
          <p:cNvPr id="9" name="TextBox 8">
            <a:extLst>
              <a:ext uri="{FF2B5EF4-FFF2-40B4-BE49-F238E27FC236}">
                <a16:creationId xmlns="" xmlns:a16="http://schemas.microsoft.com/office/drawing/2014/main" id="{061681CA-C999-4551-9081-7BDE6332DD65}"/>
              </a:ext>
            </a:extLst>
          </p:cNvPr>
          <p:cNvSpPr txBox="1"/>
          <p:nvPr/>
        </p:nvSpPr>
        <p:spPr>
          <a:xfrm>
            <a:off x="7995138" y="609746"/>
            <a:ext cx="3556782"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Text Placeholder 4">
            <a:extLst>
              <a:ext uri="{FF2B5EF4-FFF2-40B4-BE49-F238E27FC236}">
                <a16:creationId xmlns="" xmlns:a16="http://schemas.microsoft.com/office/drawing/2014/main" id="{500696E9-0EAC-4347-BE10-EFACC90C3806}"/>
              </a:ext>
            </a:extLst>
          </p:cNvPr>
          <p:cNvSpPr txBox="1">
            <a:spLocks/>
          </p:cNvSpPr>
          <p:nvPr/>
        </p:nvSpPr>
        <p:spPr>
          <a:xfrm>
            <a:off x="5604100" y="3254576"/>
            <a:ext cx="5516767" cy="2957466"/>
          </a:xfrm>
          <a:prstGeom prst="rect">
            <a:avLst/>
          </a:prstGeom>
        </p:spPr>
        <p:txBody>
          <a:bodyPr>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图存储与图处理</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1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寻路问题与图搜索算法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2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中心性算法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3 –</a:t>
            </a:r>
            <a:r>
              <a:rPr kumimoji="0" lang="zh-CN" altLang="en-US"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 社区发现算法</a:t>
            </a:r>
            <a:endParaRPr kumimoji="0" lang="en-AU" altLang="zh-CN"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endParaRP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4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图算法实践</a:t>
            </a:r>
            <a:endPar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auto" latinLnBrk="0" hangingPunct="1">
              <a:lnSpc>
                <a:spcPct val="90000"/>
              </a:lnSpc>
              <a:spcBef>
                <a:spcPts val="1000"/>
              </a:spcBef>
              <a:spcAft>
                <a:spcPts val="0"/>
              </a:spcAft>
              <a:buClr>
                <a:srgbClr val="DED8A4"/>
              </a:buClr>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pic>
        <p:nvPicPr>
          <p:cNvPr id="6" name="Picture Placeholder 5">
            <a:extLst>
              <a:ext uri="{FF2B5EF4-FFF2-40B4-BE49-F238E27FC236}">
                <a16:creationId xmlns="" xmlns:a16="http://schemas.microsoft.com/office/drawing/2014/main" id="{437AD904-0E25-4ED8-A48D-EEEC3A39FD04}"/>
              </a:ext>
            </a:extLst>
          </p:cNvPr>
          <p:cNvPicPr>
            <a:picLocks noGrp="1" noChangeAspect="1"/>
          </p:cNvPicPr>
          <p:nvPr>
            <p:ph type="pic" sz="quarter" idx="14"/>
          </p:nvPr>
        </p:nvPicPr>
        <p:blipFill>
          <a:blip r:embed="rId2"/>
          <a:srcRect l="1537" r="1537"/>
          <a:stretch>
            <a:fillRect/>
          </a:stretch>
        </p:blipFill>
        <p:spPr/>
      </p:pic>
      <p:sp>
        <p:nvSpPr>
          <p:cNvPr id="11" name="Rectangle 10">
            <a:extLst>
              <a:ext uri="{FF2B5EF4-FFF2-40B4-BE49-F238E27FC236}">
                <a16:creationId xmlns="" xmlns:a16="http://schemas.microsoft.com/office/drawing/2014/main" id="{706E7103-CC4D-4F71-8F66-4E4180EDD116}"/>
              </a:ext>
            </a:extLst>
          </p:cNvPr>
          <p:cNvSpPr/>
          <p:nvPr/>
        </p:nvSpPr>
        <p:spPr>
          <a:xfrm>
            <a:off x="11551920" y="148081"/>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480380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5" name="TextBox 14">
            <a:extLst>
              <a:ext uri="{FF2B5EF4-FFF2-40B4-BE49-F238E27FC236}">
                <a16:creationId xmlns="" xmlns:a16="http://schemas.microsoft.com/office/drawing/2014/main" id="{3FDCFA09-238E-40FB-AED3-6BAD59EABE40}"/>
              </a:ext>
            </a:extLst>
          </p:cNvPr>
          <p:cNvSpPr txBox="1"/>
          <p:nvPr/>
        </p:nvSpPr>
        <p:spPr>
          <a:xfrm>
            <a:off x="165412" y="836283"/>
            <a:ext cx="380128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总体关系密度的三角形计数和聚类系数</a:t>
            </a:r>
            <a:endParaRPr kumimoji="0" lang="en-AU"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sp>
        <p:nvSpPr>
          <p:cNvPr id="9" name="TextBox 8">
            <a:extLst>
              <a:ext uri="{FF2B5EF4-FFF2-40B4-BE49-F238E27FC236}">
                <a16:creationId xmlns="" xmlns:a16="http://schemas.microsoft.com/office/drawing/2014/main" id="{3FDCFA09-238E-40FB-AED3-6BAD59EABE40}"/>
              </a:ext>
            </a:extLst>
          </p:cNvPr>
          <p:cNvSpPr txBox="1"/>
          <p:nvPr/>
        </p:nvSpPr>
        <p:spPr>
          <a:xfrm>
            <a:off x="163264" y="3744789"/>
            <a:ext cx="38034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强连接组件和查找连接聚类的连接组件</a:t>
            </a:r>
            <a:endParaRPr kumimoji="0" lang="en-AU"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846" y="511119"/>
            <a:ext cx="4303786" cy="3043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 xmlns:a16="http://schemas.microsoft.com/office/drawing/2014/main" id="{3FDCFA09-238E-40FB-AED3-6BAD59EABE40}"/>
              </a:ext>
            </a:extLst>
          </p:cNvPr>
          <p:cNvSpPr txBox="1"/>
          <p:nvPr/>
        </p:nvSpPr>
        <p:spPr>
          <a:xfrm>
            <a:off x="5206019" y="39764"/>
            <a:ext cx="20705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度量算法</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654" y="3596760"/>
            <a:ext cx="4960644" cy="3261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a:extLst>
              <a:ext uri="{FF2B5EF4-FFF2-40B4-BE49-F238E27FC236}">
                <a16:creationId xmlns="" xmlns:a16="http://schemas.microsoft.com/office/drawing/2014/main" id="{3FDCFA09-238E-40FB-AED3-6BAD59EABE40}"/>
              </a:ext>
            </a:extLst>
          </p:cNvPr>
          <p:cNvSpPr txBox="1"/>
          <p:nvPr/>
        </p:nvSpPr>
        <p:spPr>
          <a:xfrm>
            <a:off x="9428183" y="2845238"/>
            <a:ext cx="17356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6F83"/>
                </a:solidFill>
                <a:effectLst/>
                <a:uLnTx/>
                <a:uFillTx/>
                <a:latin typeface="Times New Roman"/>
                <a:ea typeface="+mn-ea"/>
                <a:cs typeface="+mn-cs"/>
              </a:rPr>
              <a:t>组件算法</a:t>
            </a:r>
            <a:endParaRPr kumimoji="0" lang="en-AU" sz="2400" b="1" i="0" u="none" strike="noStrike" kern="1200" cap="none" spc="0" normalizeH="0" baseline="0" noProof="0" dirty="0">
              <a:ln>
                <a:noFill/>
              </a:ln>
              <a:solidFill>
                <a:srgbClr val="006F83"/>
              </a:solidFill>
              <a:effectLst/>
              <a:uLnTx/>
              <a:uFillTx/>
              <a:latin typeface="Times New Roman"/>
              <a:ea typeface="+mn-ea"/>
              <a:cs typeface="+mn-cs"/>
            </a:endParaRPr>
          </a:p>
        </p:txBody>
      </p:sp>
    </p:spTree>
    <p:extLst>
      <p:ext uri="{BB962C8B-B14F-4D97-AF65-F5344CB8AC3E}">
        <p14:creationId xmlns:p14="http://schemas.microsoft.com/office/powerpoint/2010/main" val="17934681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038592" y="142796"/>
            <a:ext cx="56379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基于节点标签的组推断标签传播</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 y="907151"/>
            <a:ext cx="12230732" cy="4437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146225" y="5591482"/>
            <a:ext cx="963339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F83"/>
                </a:solidFill>
                <a:effectLst/>
                <a:uLnTx/>
                <a:uFillTx/>
                <a:latin typeface="Times New Roman"/>
                <a:ea typeface="+mn-ea"/>
                <a:cs typeface="+mn-cs"/>
              </a:rPr>
              <a:t>将标签传播到邻居以发现聚类，在多轮迭代中，关系或节点的权重通常用于确定组中的标签“流行度”。</a:t>
            </a:r>
            <a:endParaRPr kumimoji="0" lang="en-AU" altLang="zh-CN" sz="2000" b="0" i="0" u="none" strike="noStrike" kern="1200" cap="none" spc="0" normalizeH="0" baseline="0" noProof="0" dirty="0">
              <a:ln>
                <a:noFill/>
              </a:ln>
              <a:solidFill>
                <a:srgbClr val="006F83"/>
              </a:solidFill>
              <a:effectLst/>
              <a:uLnTx/>
              <a:uFillTx/>
              <a:latin typeface="Times New Roman"/>
              <a:ea typeface="+mn-ea"/>
              <a:cs typeface="+mn-cs"/>
            </a:endParaRPr>
          </a:p>
        </p:txBody>
      </p:sp>
    </p:spTree>
    <p:extLst>
      <p:ext uri="{BB962C8B-B14F-4D97-AF65-F5344CB8AC3E}">
        <p14:creationId xmlns:p14="http://schemas.microsoft.com/office/powerpoint/2010/main" val="22024397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4" y="91280"/>
            <a:ext cx="37190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模块化算法</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2" name="矩形 1"/>
          <p:cNvSpPr/>
          <p:nvPr/>
        </p:nvSpPr>
        <p:spPr>
          <a:xfrm>
            <a:off x="2717464" y="6132400"/>
            <a:ext cx="709625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000" b="0" i="0" u="none" strike="noStrike" kern="1200" cap="none" spc="0" normalizeH="0" baseline="0" noProof="0" dirty="0">
                <a:ln>
                  <a:noFill/>
                </a:ln>
                <a:solidFill>
                  <a:srgbClr val="006F83"/>
                </a:solidFill>
                <a:effectLst/>
                <a:uLnTx/>
                <a:uFillTx/>
                <a:latin typeface="Times New Roman"/>
                <a:ea typeface="+mn-ea"/>
                <a:cs typeface="+mn-cs"/>
              </a:rPr>
              <a:t>的模块化用于查看分组质量和层次结构。</a:t>
            </a:r>
            <a:endParaRPr kumimoji="0" lang="en-AU" altLang="zh-CN" sz="2000" b="0" i="0"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03" y="642433"/>
            <a:ext cx="11312369" cy="5489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56141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4" y="142796"/>
            <a:ext cx="51743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F83"/>
                </a:solidFill>
                <a:effectLst/>
                <a:uLnTx/>
                <a:uFillTx/>
                <a:latin typeface="Times New Roman"/>
                <a:ea typeface="+mn-ea"/>
                <a:cs typeface="+mn-cs"/>
              </a:rPr>
              <a:t>Apache 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的数三角形算法</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229807" y="784794"/>
            <a:ext cx="34921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的数据导入：</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275013" y="4932621"/>
            <a:ext cx="8448536" cy="1609850"/>
          </a:xfrm>
        </p:spPr>
        <p:txBody>
          <a:bodyPr/>
          <a:lstStyle/>
          <a:p>
            <a:r>
              <a:rPr lang="en-US" altLang="zh-CN" sz="2400" dirty="0"/>
              <a:t>result = </a:t>
            </a:r>
            <a:r>
              <a:rPr lang="en-US" altLang="zh-CN" sz="2400" dirty="0" err="1"/>
              <a:t>g.triangleCount</a:t>
            </a:r>
            <a:r>
              <a:rPr lang="en-US" altLang="zh-CN" sz="2400" dirty="0"/>
              <a:t>()</a:t>
            </a:r>
          </a:p>
          <a:p>
            <a:r>
              <a:rPr lang="en-US" altLang="zh-CN" sz="2400" dirty="0"/>
              <a:t>(</a:t>
            </a:r>
            <a:r>
              <a:rPr lang="en-US" altLang="zh-CN" sz="2400" dirty="0" err="1"/>
              <a:t>result.sort</a:t>
            </a:r>
            <a:r>
              <a:rPr lang="en-US" altLang="zh-CN" sz="2400" dirty="0"/>
              <a:t>("count", ascending=False)</a:t>
            </a:r>
          </a:p>
          <a:p>
            <a:r>
              <a:rPr lang="en-US" altLang="zh-CN" sz="2400" dirty="0"/>
              <a:t>.filter('count &gt; 0')</a:t>
            </a:r>
          </a:p>
          <a:p>
            <a:r>
              <a:rPr lang="en-US" altLang="zh-CN" sz="2400" dirty="0"/>
              <a:t>.show())</a:t>
            </a:r>
          </a:p>
          <a:p>
            <a:endParaRPr lang="en-US" altLang="zh-CN" sz="2400" dirty="0"/>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272863" y="1241444"/>
            <a:ext cx="9710669" cy="2942042"/>
          </a:xfrm>
        </p:spPr>
        <p:txBody>
          <a:bodyPr/>
          <a:lstStyle/>
          <a:p>
            <a:r>
              <a:rPr lang="en-US" altLang="zh-CN" sz="2400" b="1" dirty="0"/>
              <a:t>from </a:t>
            </a:r>
            <a:r>
              <a:rPr lang="en-US" altLang="zh-CN" sz="2400" b="1" dirty="0" err="1"/>
              <a:t>graphframes</a:t>
            </a:r>
            <a:r>
              <a:rPr lang="en-US" altLang="zh-CN" sz="2400" b="1" dirty="0"/>
              <a:t> import </a:t>
            </a:r>
            <a:r>
              <a:rPr lang="en-US" altLang="zh-CN" sz="2400" dirty="0"/>
              <a:t>*</a:t>
            </a:r>
          </a:p>
          <a:p>
            <a:r>
              <a:rPr lang="en-US" altLang="zh-CN" sz="2400" b="1" dirty="0" err="1"/>
              <a:t>def</a:t>
            </a:r>
            <a:r>
              <a:rPr lang="en-US" altLang="zh-CN" sz="2400" b="1" dirty="0"/>
              <a:t> </a:t>
            </a:r>
            <a:r>
              <a:rPr lang="en-US" altLang="zh-CN" sz="2400" dirty="0" err="1"/>
              <a:t>create_software_graph</a:t>
            </a:r>
            <a:r>
              <a:rPr lang="en-US" altLang="zh-CN" sz="2400" dirty="0"/>
              <a:t>():</a:t>
            </a:r>
          </a:p>
          <a:p>
            <a:r>
              <a:rPr lang="en-US" altLang="zh-CN" sz="2400" dirty="0"/>
              <a:t>       nodes = spark.read.csv("data/sw-nodes.csv", header=True)</a:t>
            </a:r>
          </a:p>
          <a:p>
            <a:r>
              <a:rPr lang="en-US" altLang="zh-CN" sz="2400" dirty="0"/>
              <a:t>       relationships = spark.read.csv("data/sw-relationships.csv", header=True)</a:t>
            </a:r>
          </a:p>
          <a:p>
            <a:r>
              <a:rPr lang="en-US" altLang="zh-CN" sz="2400" b="1" dirty="0"/>
              <a:t>       return </a:t>
            </a:r>
            <a:r>
              <a:rPr lang="en-US" altLang="zh-CN" sz="2400" dirty="0" err="1"/>
              <a:t>GraphFrame</a:t>
            </a:r>
            <a:r>
              <a:rPr lang="en-US" altLang="zh-CN" sz="2400" dirty="0"/>
              <a:t>(nodes, relationships)</a:t>
            </a:r>
          </a:p>
          <a:p>
            <a:endParaRPr lang="en-US" altLang="zh-CN" sz="2400" dirty="0"/>
          </a:p>
          <a:p>
            <a:r>
              <a:rPr lang="en-US" altLang="zh-CN" sz="2400" dirty="0"/>
              <a:t>g = </a:t>
            </a:r>
            <a:r>
              <a:rPr lang="en-US" altLang="zh-CN" sz="2400" dirty="0" err="1"/>
              <a:t>create_software_graph</a:t>
            </a:r>
            <a:r>
              <a:rPr lang="en-US" altLang="zh-CN" sz="2400" dirty="0"/>
              <a:t>()</a:t>
            </a:r>
          </a:p>
        </p:txBody>
      </p:sp>
      <p:sp>
        <p:nvSpPr>
          <p:cNvPr id="14" name="TextBox 13">
            <a:extLst>
              <a:ext uri="{FF2B5EF4-FFF2-40B4-BE49-F238E27FC236}">
                <a16:creationId xmlns="" xmlns:a16="http://schemas.microsoft.com/office/drawing/2014/main" id="{3FDCFA09-238E-40FB-AED3-6BAD59EABE40}"/>
              </a:ext>
            </a:extLst>
          </p:cNvPr>
          <p:cNvSpPr txBox="1"/>
          <p:nvPr/>
        </p:nvSpPr>
        <p:spPr>
          <a:xfrm>
            <a:off x="240538" y="4337250"/>
            <a:ext cx="34921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然后调用数三角形算法：</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Tree>
    <p:extLst>
      <p:ext uri="{BB962C8B-B14F-4D97-AF65-F5344CB8AC3E}">
        <p14:creationId xmlns:p14="http://schemas.microsoft.com/office/powerpoint/2010/main" val="88048171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4" y="142796"/>
            <a:ext cx="453040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Neo4j</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的数三角形算法</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229807" y="784794"/>
            <a:ext cx="34921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Neo4j</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的数据导入：</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3275957" y="3603148"/>
            <a:ext cx="7233203" cy="2923500"/>
          </a:xfrm>
        </p:spPr>
        <p:txBody>
          <a:bodyPr/>
          <a:lstStyle/>
          <a:p>
            <a:r>
              <a:rPr lang="en-US" altLang="zh-CN" sz="2400" b="1" dirty="0"/>
              <a:t>WITH </a:t>
            </a:r>
            <a:r>
              <a:rPr lang="en-US" altLang="zh-CN" sz="2400" dirty="0"/>
              <a:t>"https://github.com/neo4j-graph-analytics/book/raw/master/data/" </a:t>
            </a:r>
            <a:r>
              <a:rPr lang="en-US" altLang="zh-CN" sz="2400" b="1" dirty="0"/>
              <a:t>AS </a:t>
            </a:r>
            <a:r>
              <a:rPr lang="en-US" altLang="zh-CN" sz="2400" dirty="0"/>
              <a:t>base</a:t>
            </a:r>
          </a:p>
          <a:p>
            <a:r>
              <a:rPr lang="en-US" altLang="zh-CN" sz="2400" b="1" dirty="0"/>
              <a:t>WITH </a:t>
            </a:r>
            <a:r>
              <a:rPr lang="en-US" altLang="zh-CN" sz="2400" dirty="0"/>
              <a:t>base + "sw-relationships.csv" </a:t>
            </a:r>
            <a:r>
              <a:rPr lang="en-US" altLang="zh-CN" sz="2400" b="1" dirty="0"/>
              <a:t>AS </a:t>
            </a:r>
            <a:r>
              <a:rPr lang="en-US" altLang="zh-CN" sz="2400" dirty="0" err="1"/>
              <a:t>uri</a:t>
            </a:r>
            <a:endParaRPr lang="en-US" altLang="zh-CN" sz="2400" dirty="0"/>
          </a:p>
          <a:p>
            <a:r>
              <a:rPr lang="en-US" altLang="zh-CN" sz="2400" dirty="0"/>
              <a:t>LOAD CSV </a:t>
            </a:r>
            <a:r>
              <a:rPr lang="en-US" altLang="zh-CN" sz="2400" b="1" dirty="0"/>
              <a:t>WITH </a:t>
            </a:r>
            <a:r>
              <a:rPr lang="en-US" altLang="zh-CN" sz="2400" dirty="0"/>
              <a:t>HEADERS FROM </a:t>
            </a:r>
            <a:r>
              <a:rPr lang="en-US" altLang="zh-CN" sz="2400" dirty="0" err="1"/>
              <a:t>uri</a:t>
            </a:r>
            <a:r>
              <a:rPr lang="en-US" altLang="zh-CN" sz="2400" dirty="0"/>
              <a:t> </a:t>
            </a:r>
            <a:r>
              <a:rPr lang="en-US" altLang="zh-CN" sz="2400" b="1" dirty="0"/>
              <a:t>AS </a:t>
            </a:r>
            <a:r>
              <a:rPr lang="en-US" altLang="zh-CN" sz="2400" dirty="0"/>
              <a:t>row</a:t>
            </a:r>
          </a:p>
          <a:p>
            <a:r>
              <a:rPr lang="en-US" altLang="zh-CN" sz="2400" b="1" dirty="0"/>
              <a:t>MATCH </a:t>
            </a:r>
            <a:r>
              <a:rPr lang="en-US" altLang="zh-CN" sz="2400" dirty="0"/>
              <a:t>(</a:t>
            </a:r>
            <a:r>
              <a:rPr lang="en-US" altLang="zh-CN" sz="2400" dirty="0" err="1"/>
              <a:t>source:Library</a:t>
            </a:r>
            <a:r>
              <a:rPr lang="en-US" altLang="zh-CN" sz="2400" dirty="0"/>
              <a:t> {id: </a:t>
            </a:r>
            <a:r>
              <a:rPr lang="en-US" altLang="zh-CN" sz="2400" dirty="0" err="1"/>
              <a:t>row.src</a:t>
            </a:r>
            <a:r>
              <a:rPr lang="en-US" altLang="zh-CN" sz="2400" dirty="0"/>
              <a:t>})</a:t>
            </a:r>
          </a:p>
          <a:p>
            <a:r>
              <a:rPr lang="en-US" altLang="zh-CN" sz="2400" b="1" dirty="0"/>
              <a:t>MATCH </a:t>
            </a:r>
            <a:r>
              <a:rPr lang="en-US" altLang="zh-CN" sz="2400" dirty="0"/>
              <a:t>(</a:t>
            </a:r>
            <a:r>
              <a:rPr lang="en-US" altLang="zh-CN" sz="2400" dirty="0" err="1"/>
              <a:t>destination:Library</a:t>
            </a:r>
            <a:r>
              <a:rPr lang="en-US" altLang="zh-CN" sz="2400" dirty="0"/>
              <a:t> {id: </a:t>
            </a:r>
            <a:r>
              <a:rPr lang="en-US" altLang="zh-CN" sz="2400" dirty="0" err="1"/>
              <a:t>row.dst</a:t>
            </a:r>
            <a:r>
              <a:rPr lang="en-US" altLang="zh-CN" sz="2400" dirty="0"/>
              <a:t>})</a:t>
            </a:r>
          </a:p>
          <a:p>
            <a:r>
              <a:rPr lang="en-US" altLang="zh-CN" sz="2400" dirty="0"/>
              <a:t>MERGE (source)-[:DEPENDS_ON]-&gt;(destination)</a:t>
            </a:r>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272863" y="1241444"/>
            <a:ext cx="9710669" cy="2004032"/>
          </a:xfrm>
        </p:spPr>
        <p:txBody>
          <a:bodyPr/>
          <a:lstStyle/>
          <a:p>
            <a:r>
              <a:rPr lang="en-US" altLang="zh-CN" sz="2400" b="1" dirty="0"/>
              <a:t>WITH </a:t>
            </a:r>
            <a:r>
              <a:rPr lang="en-US" altLang="zh-CN" sz="2400" dirty="0"/>
              <a:t>"https://github.com/neo4j-graph-analytics/book/raw/master/data/" </a:t>
            </a:r>
            <a:r>
              <a:rPr lang="en-US" altLang="zh-CN" sz="2400" b="1" dirty="0"/>
              <a:t>AS </a:t>
            </a:r>
            <a:r>
              <a:rPr lang="en-US" altLang="zh-CN" sz="2400" dirty="0"/>
              <a:t>base</a:t>
            </a:r>
          </a:p>
          <a:p>
            <a:r>
              <a:rPr lang="en-US" altLang="zh-CN" sz="2400" b="1" dirty="0"/>
              <a:t>WITH </a:t>
            </a:r>
            <a:r>
              <a:rPr lang="en-US" altLang="zh-CN" sz="2400" dirty="0"/>
              <a:t>base + "sw-nodes.csv" </a:t>
            </a:r>
            <a:r>
              <a:rPr lang="en-US" altLang="zh-CN" sz="2400" b="1" dirty="0"/>
              <a:t>AS </a:t>
            </a:r>
            <a:r>
              <a:rPr lang="en-US" altLang="zh-CN" sz="2400" dirty="0" err="1"/>
              <a:t>uri</a:t>
            </a:r>
            <a:endParaRPr lang="en-US" altLang="zh-CN" sz="2400" dirty="0"/>
          </a:p>
          <a:p>
            <a:r>
              <a:rPr lang="en-US" altLang="zh-CN" sz="2400" dirty="0"/>
              <a:t>LOAD CSV </a:t>
            </a:r>
            <a:r>
              <a:rPr lang="en-US" altLang="zh-CN" sz="2400" b="1" dirty="0"/>
              <a:t>WITH </a:t>
            </a:r>
            <a:r>
              <a:rPr lang="en-US" altLang="zh-CN" sz="2400" dirty="0"/>
              <a:t>HEADERS FROM </a:t>
            </a:r>
            <a:r>
              <a:rPr lang="en-US" altLang="zh-CN" sz="2400" dirty="0" err="1"/>
              <a:t>uri</a:t>
            </a:r>
            <a:r>
              <a:rPr lang="en-US" altLang="zh-CN" sz="2400" dirty="0"/>
              <a:t> </a:t>
            </a:r>
            <a:r>
              <a:rPr lang="en-US" altLang="zh-CN" sz="2400" b="1" dirty="0"/>
              <a:t>AS </a:t>
            </a:r>
            <a:r>
              <a:rPr lang="en-US" altLang="zh-CN" sz="2400" dirty="0"/>
              <a:t>row</a:t>
            </a:r>
          </a:p>
          <a:p>
            <a:r>
              <a:rPr lang="en-US" altLang="zh-CN" sz="2400" dirty="0"/>
              <a:t>MERGE (:Library {id: row.id})</a:t>
            </a:r>
          </a:p>
        </p:txBody>
      </p:sp>
      <p:sp>
        <p:nvSpPr>
          <p:cNvPr id="14" name="TextBox 13">
            <a:extLst>
              <a:ext uri="{FF2B5EF4-FFF2-40B4-BE49-F238E27FC236}">
                <a16:creationId xmlns="" xmlns:a16="http://schemas.microsoft.com/office/drawing/2014/main" id="{3FDCFA09-238E-40FB-AED3-6BAD59EABE40}"/>
              </a:ext>
            </a:extLst>
          </p:cNvPr>
          <p:cNvSpPr txBox="1"/>
          <p:nvPr/>
        </p:nvSpPr>
        <p:spPr>
          <a:xfrm>
            <a:off x="240538" y="3590268"/>
            <a:ext cx="34921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然后导入关联关系：</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Tree>
    <p:extLst>
      <p:ext uri="{BB962C8B-B14F-4D97-AF65-F5344CB8AC3E}">
        <p14:creationId xmlns:p14="http://schemas.microsoft.com/office/powerpoint/2010/main" val="33930045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3" y="142796"/>
            <a:ext cx="453040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Neo4j</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的数三角形算法－续</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229807" y="784794"/>
            <a:ext cx="99414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获取三角形的数据流没法用</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实现，但可以使用</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Neo4j</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来实现。：</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272863" y="1241444"/>
            <a:ext cx="9710669" cy="2004032"/>
          </a:xfrm>
        </p:spPr>
        <p:txBody>
          <a:bodyPr/>
          <a:lstStyle/>
          <a:p>
            <a:r>
              <a:rPr lang="en-US" altLang="zh-CN" sz="2400" dirty="0"/>
              <a:t>CALL </a:t>
            </a:r>
            <a:r>
              <a:rPr lang="en-US" altLang="zh-CN" sz="2400" dirty="0" err="1"/>
              <a:t>algo.triangle.stream</a:t>
            </a:r>
            <a:r>
              <a:rPr lang="en-US" altLang="zh-CN" sz="2400" dirty="0"/>
              <a:t>("</a:t>
            </a:r>
            <a:r>
              <a:rPr lang="en-US" altLang="zh-CN" sz="2400" dirty="0" err="1"/>
              <a:t>Library","DEPENDS_ON</a:t>
            </a:r>
            <a:r>
              <a:rPr lang="en-US" altLang="zh-CN" sz="2400" dirty="0"/>
              <a:t>")</a:t>
            </a:r>
          </a:p>
          <a:p>
            <a:r>
              <a:rPr lang="en-US" altLang="zh-CN" sz="2400" dirty="0"/>
              <a:t>YIELD </a:t>
            </a:r>
            <a:r>
              <a:rPr lang="en-US" altLang="zh-CN" sz="2400" dirty="0" err="1"/>
              <a:t>nodeA</a:t>
            </a:r>
            <a:r>
              <a:rPr lang="en-US" altLang="zh-CN" sz="2400" dirty="0"/>
              <a:t>, </a:t>
            </a:r>
            <a:r>
              <a:rPr lang="en-US" altLang="zh-CN" sz="2400" dirty="0" err="1"/>
              <a:t>nodeB</a:t>
            </a:r>
            <a:r>
              <a:rPr lang="en-US" altLang="zh-CN" sz="2400" dirty="0"/>
              <a:t>, </a:t>
            </a:r>
            <a:r>
              <a:rPr lang="en-US" altLang="zh-CN" sz="2400" dirty="0" err="1"/>
              <a:t>nodeC</a:t>
            </a:r>
            <a:endParaRPr lang="en-US" altLang="zh-CN" sz="2400" dirty="0"/>
          </a:p>
          <a:p>
            <a:r>
              <a:rPr lang="en-US" altLang="zh-CN" sz="2400" b="1" dirty="0"/>
              <a:t>RETURN </a:t>
            </a:r>
            <a:r>
              <a:rPr lang="en-US" altLang="zh-CN" sz="2400" dirty="0" err="1"/>
              <a:t>algo.getNodeById</a:t>
            </a:r>
            <a:r>
              <a:rPr lang="en-US" altLang="zh-CN" sz="2400" dirty="0"/>
              <a:t>(</a:t>
            </a:r>
            <a:r>
              <a:rPr lang="en-US" altLang="zh-CN" sz="2400" dirty="0" err="1"/>
              <a:t>nodeA</a:t>
            </a:r>
            <a:r>
              <a:rPr lang="en-US" altLang="zh-CN" sz="2400" dirty="0"/>
              <a:t>).id </a:t>
            </a:r>
            <a:r>
              <a:rPr lang="en-US" altLang="zh-CN" sz="2400" b="1" dirty="0"/>
              <a:t>AS </a:t>
            </a:r>
            <a:r>
              <a:rPr lang="en-US" altLang="zh-CN" sz="2400" dirty="0" err="1"/>
              <a:t>nodeA</a:t>
            </a:r>
            <a:r>
              <a:rPr lang="en-US" altLang="zh-CN" sz="2400" dirty="0"/>
              <a:t>,</a:t>
            </a:r>
          </a:p>
          <a:p>
            <a:r>
              <a:rPr lang="zh-CN" altLang="en-US" sz="2400" dirty="0"/>
              <a:t>　　　　  </a:t>
            </a:r>
            <a:r>
              <a:rPr lang="en-US" altLang="zh-CN" sz="2400" dirty="0" err="1"/>
              <a:t>algo.getNodeById</a:t>
            </a:r>
            <a:r>
              <a:rPr lang="en-US" altLang="zh-CN" sz="2400" dirty="0"/>
              <a:t>(</a:t>
            </a:r>
            <a:r>
              <a:rPr lang="en-US" altLang="zh-CN" sz="2400" dirty="0" err="1"/>
              <a:t>nodeB</a:t>
            </a:r>
            <a:r>
              <a:rPr lang="en-US" altLang="zh-CN" sz="2400" dirty="0"/>
              <a:t>).id </a:t>
            </a:r>
            <a:r>
              <a:rPr lang="en-US" altLang="zh-CN" sz="2400" b="1" dirty="0"/>
              <a:t>AS </a:t>
            </a:r>
            <a:r>
              <a:rPr lang="en-US" altLang="zh-CN" sz="2400" dirty="0" err="1"/>
              <a:t>nodeB</a:t>
            </a:r>
            <a:r>
              <a:rPr lang="en-US" altLang="zh-CN" sz="2400" dirty="0"/>
              <a:t>,</a:t>
            </a:r>
          </a:p>
          <a:p>
            <a:r>
              <a:rPr lang="en-US" altLang="zh-CN" sz="2400" dirty="0"/>
              <a:t>                  </a:t>
            </a:r>
            <a:r>
              <a:rPr lang="en-US" altLang="zh-CN" sz="2400" dirty="0" err="1"/>
              <a:t>algo.getNodeById</a:t>
            </a:r>
            <a:r>
              <a:rPr lang="en-US" altLang="zh-CN" sz="2400" dirty="0"/>
              <a:t>(</a:t>
            </a:r>
            <a:r>
              <a:rPr lang="en-US" altLang="zh-CN" sz="2400" dirty="0" err="1"/>
              <a:t>nodeC</a:t>
            </a:r>
            <a:r>
              <a:rPr lang="en-US" altLang="zh-CN" sz="2400" dirty="0"/>
              <a:t>).id </a:t>
            </a:r>
            <a:r>
              <a:rPr lang="en-US" altLang="zh-CN" sz="2400" b="1" dirty="0"/>
              <a:t>AS </a:t>
            </a:r>
            <a:r>
              <a:rPr lang="en-US" altLang="zh-CN" sz="2400" dirty="0" err="1"/>
              <a:t>nodeC</a:t>
            </a:r>
            <a:endParaRPr lang="en-US" altLang="zh-CN" sz="2400" dirty="0"/>
          </a:p>
        </p:txBody>
      </p:sp>
    </p:spTree>
    <p:extLst>
      <p:ext uri="{BB962C8B-B14F-4D97-AF65-F5344CB8AC3E}">
        <p14:creationId xmlns:p14="http://schemas.microsoft.com/office/powerpoint/2010/main" val="38522606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42796"/>
            <a:ext cx="3697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的强连接组件</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229806" y="782989"/>
            <a:ext cx="77035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首先从</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和</a:t>
            </a:r>
            <a:r>
              <a:rPr kumimoji="0" lang="en-US" altLang="zh-CN" sz="2400" b="0" i="0" u="none" strike="noStrike" kern="1200" cap="none" spc="0" normalizeH="0" baseline="0" noProof="0" dirty="0" err="1">
                <a:ln>
                  <a:noFill/>
                </a:ln>
                <a:solidFill>
                  <a:srgbClr val="006F83"/>
                </a:solidFill>
                <a:effectLst/>
                <a:uLnTx/>
                <a:uFillTx/>
                <a:latin typeface="Microsoft YaHei" panose="020B0503020204020204" pitchFamily="34" charset="-122"/>
                <a:ea typeface="Microsoft YaHei" panose="020B0503020204020204" pitchFamily="34" charset="-122"/>
                <a:cs typeface="+mn-cs"/>
              </a:rPr>
              <a:t>GraphFrames</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包中导入我们需要的包：</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3275957" y="4208461"/>
            <a:ext cx="7233203" cy="2179466"/>
          </a:xfrm>
        </p:spPr>
        <p:txBody>
          <a:bodyPr/>
          <a:lstStyle/>
          <a:p>
            <a:r>
              <a:rPr lang="en-US" altLang="zh-CN" sz="2400" dirty="0"/>
              <a:t>result = </a:t>
            </a:r>
            <a:r>
              <a:rPr lang="en-US" altLang="zh-CN" sz="2400" dirty="0" err="1"/>
              <a:t>g.stronglyConnectedComponents</a:t>
            </a:r>
            <a:r>
              <a:rPr lang="en-US" altLang="zh-CN" sz="2400" dirty="0"/>
              <a:t>(</a:t>
            </a:r>
            <a:r>
              <a:rPr lang="en-US" altLang="zh-CN" sz="2400" dirty="0" err="1"/>
              <a:t>maxIter</a:t>
            </a:r>
            <a:r>
              <a:rPr lang="en-US" altLang="zh-CN" sz="2400" dirty="0"/>
              <a:t>=10)</a:t>
            </a:r>
          </a:p>
          <a:p>
            <a:r>
              <a:rPr lang="en-US" altLang="zh-CN" sz="2400" dirty="0"/>
              <a:t>(</a:t>
            </a:r>
            <a:r>
              <a:rPr lang="en-US" altLang="zh-CN" sz="2400" dirty="0" err="1"/>
              <a:t>result.sort</a:t>
            </a:r>
            <a:r>
              <a:rPr lang="en-US" altLang="zh-CN" sz="2400" dirty="0"/>
              <a:t>("component")</a:t>
            </a:r>
          </a:p>
          <a:p>
            <a:r>
              <a:rPr lang="en-US" altLang="zh-CN" sz="2400" dirty="0"/>
              <a:t>.</a:t>
            </a:r>
            <a:r>
              <a:rPr lang="en-US" altLang="zh-CN" sz="2400" dirty="0" err="1"/>
              <a:t>groupby</a:t>
            </a:r>
            <a:r>
              <a:rPr lang="en-US" altLang="zh-CN" sz="2400" dirty="0"/>
              <a:t>("component")</a:t>
            </a:r>
          </a:p>
          <a:p>
            <a:r>
              <a:rPr lang="en-US" altLang="zh-CN" sz="2400" dirty="0"/>
              <a:t>.</a:t>
            </a:r>
            <a:r>
              <a:rPr lang="en-US" altLang="zh-CN" sz="2400" dirty="0" err="1"/>
              <a:t>agg</a:t>
            </a:r>
            <a:r>
              <a:rPr lang="en-US" altLang="zh-CN" sz="2400" dirty="0"/>
              <a:t>(</a:t>
            </a:r>
            <a:r>
              <a:rPr lang="en-US" altLang="zh-CN" sz="2400" dirty="0" err="1"/>
              <a:t>F.collect_list</a:t>
            </a:r>
            <a:r>
              <a:rPr lang="en-US" altLang="zh-CN" sz="2400" dirty="0"/>
              <a:t>("id").alias("libraries"))</a:t>
            </a:r>
          </a:p>
          <a:p>
            <a:r>
              <a:rPr lang="en-US" altLang="zh-CN" sz="2400" dirty="0"/>
              <a:t>.show(truncate=False))</a:t>
            </a:r>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350139" y="1360565"/>
            <a:ext cx="7291588" cy="1102511"/>
          </a:xfrm>
        </p:spPr>
        <p:txBody>
          <a:bodyPr/>
          <a:lstStyle/>
          <a:p>
            <a:r>
              <a:rPr lang="en-US" altLang="zh-CN" sz="2400" b="1" dirty="0"/>
              <a:t>from </a:t>
            </a:r>
            <a:r>
              <a:rPr lang="en-US" altLang="zh-CN" sz="2400" b="1" dirty="0" err="1"/>
              <a:t>graphframes</a:t>
            </a:r>
            <a:r>
              <a:rPr lang="en-US" altLang="zh-CN" sz="2400" b="1" dirty="0"/>
              <a:t> import </a:t>
            </a:r>
            <a:r>
              <a:rPr lang="en-US" altLang="zh-CN" sz="2400" dirty="0"/>
              <a:t>*</a:t>
            </a:r>
          </a:p>
          <a:p>
            <a:r>
              <a:rPr lang="en-US" altLang="zh-CN" sz="2400" b="1" dirty="0"/>
              <a:t>from </a:t>
            </a:r>
            <a:r>
              <a:rPr lang="en-US" altLang="zh-CN" sz="2400" b="1" dirty="0" err="1"/>
              <a:t>pyspark.sql</a:t>
            </a:r>
            <a:r>
              <a:rPr lang="en-US" altLang="zh-CN" sz="2400" b="1" dirty="0"/>
              <a:t> import </a:t>
            </a:r>
            <a:r>
              <a:rPr lang="en-US" altLang="zh-CN" sz="2400" dirty="0"/>
              <a:t>functions </a:t>
            </a:r>
            <a:r>
              <a:rPr lang="en-US" altLang="zh-CN" sz="2400" b="1" dirty="0"/>
              <a:t>as </a:t>
            </a:r>
            <a:r>
              <a:rPr lang="en-US" altLang="zh-CN" sz="2400" dirty="0"/>
              <a:t>F</a:t>
            </a:r>
          </a:p>
        </p:txBody>
      </p:sp>
      <p:sp>
        <p:nvSpPr>
          <p:cNvPr id="14" name="TextBox 13">
            <a:extLst>
              <a:ext uri="{FF2B5EF4-FFF2-40B4-BE49-F238E27FC236}">
                <a16:creationId xmlns="" xmlns:a16="http://schemas.microsoft.com/office/drawing/2014/main" id="{3FDCFA09-238E-40FB-AED3-6BAD59EABE40}"/>
              </a:ext>
            </a:extLst>
          </p:cNvPr>
          <p:cNvSpPr txBox="1"/>
          <p:nvPr/>
        </p:nvSpPr>
        <p:spPr>
          <a:xfrm>
            <a:off x="240538" y="3641784"/>
            <a:ext cx="41972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然后调用强连接组件函数：</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Tree>
    <p:extLst>
      <p:ext uri="{BB962C8B-B14F-4D97-AF65-F5344CB8AC3E}">
        <p14:creationId xmlns:p14="http://schemas.microsoft.com/office/powerpoint/2010/main" val="30269733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42796"/>
            <a:ext cx="3697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Neo4j</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的强连接组件</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268443" y="782989"/>
            <a:ext cx="42079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执行以下查询来调用算法：</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363018" y="1257533"/>
            <a:ext cx="7291588" cy="1923548"/>
          </a:xfrm>
        </p:spPr>
        <p:txBody>
          <a:bodyPr/>
          <a:lstStyle/>
          <a:p>
            <a:r>
              <a:rPr lang="en-US" altLang="zh-CN" sz="2400" dirty="0"/>
              <a:t>CALL </a:t>
            </a:r>
            <a:r>
              <a:rPr lang="en-US" altLang="zh-CN" sz="2400" dirty="0" err="1"/>
              <a:t>algo.scc.stream</a:t>
            </a:r>
            <a:r>
              <a:rPr lang="en-US" altLang="zh-CN" sz="2400" dirty="0"/>
              <a:t>("Library", "DEPENDS_ON")</a:t>
            </a:r>
          </a:p>
          <a:p>
            <a:r>
              <a:rPr lang="en-US" altLang="zh-CN" sz="2400" dirty="0"/>
              <a:t>YIELD </a:t>
            </a:r>
            <a:r>
              <a:rPr lang="en-US" altLang="zh-CN" sz="2400" dirty="0" err="1"/>
              <a:t>nodeId</a:t>
            </a:r>
            <a:r>
              <a:rPr lang="en-US" altLang="zh-CN" sz="2400" dirty="0"/>
              <a:t>, partition</a:t>
            </a:r>
          </a:p>
          <a:p>
            <a:r>
              <a:rPr lang="en-US" altLang="zh-CN" sz="2400" b="1" dirty="0"/>
              <a:t>RETURN </a:t>
            </a:r>
            <a:r>
              <a:rPr lang="en-US" altLang="zh-CN" sz="2400" dirty="0"/>
              <a:t>partition, collect(</a:t>
            </a:r>
            <a:r>
              <a:rPr lang="en-US" altLang="zh-CN" sz="2400" dirty="0" err="1"/>
              <a:t>algo.getNodeById</a:t>
            </a:r>
            <a:r>
              <a:rPr lang="en-US" altLang="zh-CN" sz="2400" dirty="0"/>
              <a:t>(</a:t>
            </a:r>
            <a:r>
              <a:rPr lang="en-US" altLang="zh-CN" sz="2400" dirty="0" err="1"/>
              <a:t>nodeId</a:t>
            </a:r>
            <a:r>
              <a:rPr lang="en-US" altLang="zh-CN" sz="2400" dirty="0"/>
              <a:t>)) </a:t>
            </a:r>
            <a:r>
              <a:rPr lang="en-US" altLang="zh-CN" sz="2400" b="1" dirty="0"/>
              <a:t>AS </a:t>
            </a:r>
            <a:r>
              <a:rPr lang="en-US" altLang="zh-CN" sz="2400" dirty="0"/>
              <a:t>libraries</a:t>
            </a:r>
          </a:p>
          <a:p>
            <a:r>
              <a:rPr lang="en-US" altLang="zh-CN" sz="2400" b="1" dirty="0"/>
              <a:t>ORDER BY </a:t>
            </a:r>
            <a:r>
              <a:rPr lang="en-US" altLang="zh-CN" sz="2400" dirty="0"/>
              <a:t>size(libraries) </a:t>
            </a:r>
            <a:r>
              <a:rPr lang="en-US" altLang="zh-CN" sz="2400" b="1" dirty="0"/>
              <a:t>DESC</a:t>
            </a:r>
            <a:endParaRPr lang="en-US" altLang="zh-CN" sz="2400" dirty="0"/>
          </a:p>
        </p:txBody>
      </p:sp>
    </p:spTree>
    <p:extLst>
      <p:ext uri="{BB962C8B-B14F-4D97-AF65-F5344CB8AC3E}">
        <p14:creationId xmlns:p14="http://schemas.microsoft.com/office/powerpoint/2010/main" val="3138944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42796"/>
            <a:ext cx="3697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的连接组件</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229806" y="782989"/>
            <a:ext cx="77035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首先从</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和</a:t>
            </a:r>
            <a:r>
              <a:rPr kumimoji="0" lang="en-US" altLang="zh-CN" sz="2400" b="0" i="0" u="none" strike="noStrike" kern="1200" cap="none" spc="0" normalizeH="0" baseline="0" noProof="0" dirty="0" err="1">
                <a:ln>
                  <a:noFill/>
                </a:ln>
                <a:solidFill>
                  <a:srgbClr val="006F83"/>
                </a:solidFill>
                <a:effectLst/>
                <a:uLnTx/>
                <a:uFillTx/>
                <a:latin typeface="Microsoft YaHei" panose="020B0503020204020204" pitchFamily="34" charset="-122"/>
                <a:ea typeface="Microsoft YaHei" panose="020B0503020204020204" pitchFamily="34" charset="-122"/>
                <a:cs typeface="+mn-cs"/>
              </a:rPr>
              <a:t>GraphFrames</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包中导入我们需要的包：</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3275957" y="4208461"/>
            <a:ext cx="7233203" cy="2179466"/>
          </a:xfrm>
        </p:spPr>
        <p:txBody>
          <a:bodyPr/>
          <a:lstStyle/>
          <a:p>
            <a:r>
              <a:rPr lang="en-US" altLang="zh-CN" sz="2400" dirty="0"/>
              <a:t>result = </a:t>
            </a:r>
            <a:r>
              <a:rPr lang="en-US" altLang="zh-CN" sz="2400" dirty="0" err="1"/>
              <a:t>g.connectedComponents</a:t>
            </a:r>
            <a:r>
              <a:rPr lang="en-US" altLang="zh-CN" sz="2400" dirty="0"/>
              <a:t>()</a:t>
            </a:r>
          </a:p>
          <a:p>
            <a:r>
              <a:rPr lang="en-US" altLang="zh-CN" sz="2400" dirty="0"/>
              <a:t>(</a:t>
            </a:r>
            <a:r>
              <a:rPr lang="en-US" altLang="zh-CN" sz="2400" dirty="0" err="1"/>
              <a:t>result.sort</a:t>
            </a:r>
            <a:r>
              <a:rPr lang="en-US" altLang="zh-CN" sz="2400" dirty="0"/>
              <a:t>("component")</a:t>
            </a:r>
          </a:p>
          <a:p>
            <a:r>
              <a:rPr lang="en-US" altLang="zh-CN" sz="2400" dirty="0"/>
              <a:t>.</a:t>
            </a:r>
            <a:r>
              <a:rPr lang="en-US" altLang="zh-CN" sz="2400" dirty="0" err="1"/>
              <a:t>groupby</a:t>
            </a:r>
            <a:r>
              <a:rPr lang="en-US" altLang="zh-CN" sz="2400" dirty="0"/>
              <a:t>("component")</a:t>
            </a:r>
          </a:p>
          <a:p>
            <a:r>
              <a:rPr lang="en-US" altLang="zh-CN" sz="2400" dirty="0"/>
              <a:t>.</a:t>
            </a:r>
            <a:r>
              <a:rPr lang="en-US" altLang="zh-CN" sz="2400" dirty="0" err="1"/>
              <a:t>agg</a:t>
            </a:r>
            <a:r>
              <a:rPr lang="en-US" altLang="zh-CN" sz="2400" dirty="0"/>
              <a:t>(</a:t>
            </a:r>
            <a:r>
              <a:rPr lang="en-US" altLang="zh-CN" sz="2400" dirty="0" err="1"/>
              <a:t>F.collect_list</a:t>
            </a:r>
            <a:r>
              <a:rPr lang="en-US" altLang="zh-CN" sz="2400" dirty="0"/>
              <a:t>("id").alias("libraries"))</a:t>
            </a:r>
          </a:p>
          <a:p>
            <a:r>
              <a:rPr lang="en-US" altLang="zh-CN" sz="2400" dirty="0"/>
              <a:t>.show(truncate=False))</a:t>
            </a:r>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350139" y="1437840"/>
            <a:ext cx="7291588" cy="597023"/>
          </a:xfrm>
        </p:spPr>
        <p:txBody>
          <a:bodyPr/>
          <a:lstStyle/>
          <a:p>
            <a:r>
              <a:rPr lang="en-US" altLang="zh-CN" sz="2400" b="1" dirty="0"/>
              <a:t>from </a:t>
            </a:r>
            <a:r>
              <a:rPr lang="en-US" altLang="zh-CN" sz="2400" b="1" dirty="0" err="1"/>
              <a:t>pyspark.sql</a:t>
            </a:r>
            <a:r>
              <a:rPr lang="en-US" altLang="zh-CN" sz="2400" b="1" dirty="0"/>
              <a:t> import </a:t>
            </a:r>
            <a:r>
              <a:rPr lang="en-US" altLang="zh-CN" sz="2400" dirty="0"/>
              <a:t>functions </a:t>
            </a:r>
            <a:r>
              <a:rPr lang="en-US" altLang="zh-CN" sz="2400" b="1" dirty="0"/>
              <a:t>as </a:t>
            </a:r>
            <a:r>
              <a:rPr lang="en-US" altLang="zh-CN" sz="2400" dirty="0"/>
              <a:t>F</a:t>
            </a:r>
          </a:p>
        </p:txBody>
      </p:sp>
      <p:sp>
        <p:nvSpPr>
          <p:cNvPr id="14" name="TextBox 13">
            <a:extLst>
              <a:ext uri="{FF2B5EF4-FFF2-40B4-BE49-F238E27FC236}">
                <a16:creationId xmlns="" xmlns:a16="http://schemas.microsoft.com/office/drawing/2014/main" id="{3FDCFA09-238E-40FB-AED3-6BAD59EABE40}"/>
              </a:ext>
            </a:extLst>
          </p:cNvPr>
          <p:cNvSpPr txBox="1"/>
          <p:nvPr/>
        </p:nvSpPr>
        <p:spPr>
          <a:xfrm>
            <a:off x="240538" y="3641784"/>
            <a:ext cx="41972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然后调用连接组件函数：</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Tree>
    <p:extLst>
      <p:ext uri="{BB962C8B-B14F-4D97-AF65-F5344CB8AC3E}">
        <p14:creationId xmlns:p14="http://schemas.microsoft.com/office/powerpoint/2010/main" val="2522489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1 – </a:t>
            </a:r>
            <a:r>
              <a:rPr lang="zh-CN" altLang="en-US" dirty="0"/>
              <a:t>什么是路径搜索算法？</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126302" cy="1844288"/>
          </a:xfrm>
        </p:spPr>
        <p:txBody>
          <a:bodyPr>
            <a:normAutofit/>
          </a:bodyPr>
          <a:lstStyle/>
          <a:p>
            <a:r>
              <a:rPr lang="zh-CN" altLang="en-US" dirty="0"/>
              <a:t>路径搜索过程实现对图中节点和关系的遍历。遍历的规则可以根据需要灵活地设置。</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67325" y="1423609"/>
            <a:ext cx="6084888" cy="2118127"/>
          </a:xfrm>
        </p:spPr>
        <p:txBody>
          <a:bodyPr/>
          <a:lstStyle/>
          <a:p>
            <a:r>
              <a:rPr lang="en-US" sz="1800" dirty="0">
                <a:latin typeface="Microsoft YaHei" panose="020B0503020204020204" pitchFamily="34" charset="-122"/>
                <a:ea typeface="Microsoft YaHei" panose="020B0503020204020204" pitchFamily="34" charset="-122"/>
              </a:rPr>
              <a:t>       Cypher</a:t>
            </a:r>
            <a:r>
              <a:rPr lang="zh-CN" altLang="en-US" sz="1800" dirty="0">
                <a:latin typeface="Microsoft YaHei" panose="020B0503020204020204" pitchFamily="34" charset="-122"/>
                <a:ea typeface="Microsoft YaHei" panose="020B0503020204020204" pitchFamily="34" charset="-122"/>
              </a:rPr>
              <a:t>是声明型查询语言。如果需要对遍历过程有</a:t>
            </a:r>
            <a:r>
              <a:rPr lang="zh-CN" altLang="en-US" sz="1800" dirty="0">
                <a:solidFill>
                  <a:srgbClr val="C00000"/>
                </a:solidFill>
                <a:latin typeface="Microsoft YaHei" panose="020B0503020204020204" pitchFamily="34" charset="-122"/>
                <a:ea typeface="Microsoft YaHei" panose="020B0503020204020204" pitchFamily="34" charset="-122"/>
              </a:rPr>
              <a:t>更加</a:t>
            </a:r>
            <a:r>
              <a:rPr lang="zh-CN" altLang="en-US" sz="1800" dirty="0">
                <a:latin typeface="Microsoft YaHei" panose="020B0503020204020204" pitchFamily="34" charset="-122"/>
                <a:ea typeface="Microsoft YaHei" panose="020B0503020204020204" pitchFamily="34" charset="-122"/>
              </a:rPr>
              <a:t>细粒度的控制、或者实现</a:t>
            </a:r>
            <a:r>
              <a:rPr lang="zh-CN" altLang="en-US" sz="1800" dirty="0">
                <a:solidFill>
                  <a:srgbClr val="C00000"/>
                </a:solidFill>
                <a:latin typeface="Microsoft YaHei" panose="020B0503020204020204" pitchFamily="34" charset="-122"/>
                <a:ea typeface="Microsoft YaHei" panose="020B0503020204020204" pitchFamily="34" charset="-122"/>
              </a:rPr>
              <a:t>复杂</a:t>
            </a:r>
            <a:r>
              <a:rPr lang="zh-CN" altLang="en-US" sz="1800" dirty="0">
                <a:latin typeface="Microsoft YaHei" panose="020B0503020204020204" pitchFamily="34" charset="-122"/>
                <a:ea typeface="Microsoft YaHei" panose="020B0503020204020204" pitchFamily="34" charset="-122"/>
              </a:rPr>
              <a:t>的遍历规则，例如根据属性计算遍历成本，那么可以使用路径搜索过程。</a:t>
            </a:r>
            <a:endParaRPr lang="en-AU" altLang="zh-CN" sz="1800" dirty="0">
              <a:latin typeface="Microsoft YaHei" panose="020B0503020204020204" pitchFamily="34" charset="-122"/>
              <a:ea typeface="Microsoft YaHei" panose="020B0503020204020204" pitchFamily="34" charset="-122"/>
            </a:endParaRPr>
          </a:p>
          <a:p>
            <a:endParaRPr lang="en-AU"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在</a:t>
            </a:r>
            <a:r>
              <a:rPr lang="en-AU" altLang="zh-CN" sz="1800" dirty="0">
                <a:latin typeface="Microsoft YaHei" panose="020B0503020204020204" pitchFamily="34" charset="-122"/>
                <a:ea typeface="Microsoft YaHei" panose="020B0503020204020204" pitchFamily="34" charset="-122"/>
              </a:rPr>
              <a:t>ALGO</a:t>
            </a:r>
            <a:r>
              <a:rPr lang="zh-CN" altLang="en-US" sz="1800" dirty="0">
                <a:latin typeface="Microsoft YaHei" panose="020B0503020204020204" pitchFamily="34" charset="-122"/>
                <a:ea typeface="Microsoft YaHei" panose="020B0503020204020204" pitchFamily="34" charset="-122"/>
              </a:rPr>
              <a:t>扩展包中，有以下与路径搜索相关的过程：</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最小权重的生成树 </a:t>
            </a:r>
            <a:r>
              <a:rPr lang="en-US" sz="1800" dirty="0">
                <a:latin typeface="Microsoft YaHei" panose="020B0503020204020204" pitchFamily="34" charset="-122"/>
                <a:ea typeface="Microsoft YaHei" panose="020B0503020204020204" pitchFamily="34" charset="-122"/>
              </a:rPr>
              <a:t>(</a:t>
            </a:r>
            <a:r>
              <a:rPr lang="en-US" sz="1800" dirty="0" err="1">
                <a:latin typeface="Microsoft YaHei" panose="020B0503020204020204" pitchFamily="34" charset="-122"/>
                <a:ea typeface="Microsoft YaHei" panose="020B0503020204020204" pitchFamily="34" charset="-122"/>
              </a:rPr>
              <a:t>algo.mst</a:t>
            </a:r>
            <a:r>
              <a:rPr lang="en-US"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最短路径 </a:t>
            </a:r>
            <a:r>
              <a:rPr lang="en-US" sz="1800" dirty="0">
                <a:latin typeface="Microsoft YaHei" panose="020B0503020204020204" pitchFamily="34" charset="-122"/>
                <a:ea typeface="Microsoft YaHei" panose="020B0503020204020204" pitchFamily="34" charset="-122"/>
              </a:rPr>
              <a:t>(</a:t>
            </a:r>
            <a:r>
              <a:rPr lang="en-US" sz="1800" dirty="0" err="1">
                <a:latin typeface="Microsoft YaHei" panose="020B0503020204020204" pitchFamily="34" charset="-122"/>
                <a:ea typeface="Microsoft YaHei" panose="020B0503020204020204" pitchFamily="34" charset="-122"/>
              </a:rPr>
              <a:t>algo.shortestPath</a:t>
            </a:r>
            <a:r>
              <a:rPr lang="en-US"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单一起点最短路径 </a:t>
            </a:r>
            <a:r>
              <a:rPr lang="en-US" sz="1800" dirty="0">
                <a:latin typeface="Microsoft YaHei" panose="020B0503020204020204" pitchFamily="34" charset="-122"/>
                <a:ea typeface="Microsoft YaHei" panose="020B0503020204020204" pitchFamily="34" charset="-122"/>
              </a:rPr>
              <a:t>(</a:t>
            </a:r>
            <a:r>
              <a:rPr lang="en-US" sz="1800" dirty="0" err="1">
                <a:latin typeface="Microsoft YaHei" panose="020B0503020204020204" pitchFamily="34" charset="-122"/>
                <a:ea typeface="Microsoft YaHei" panose="020B0503020204020204" pitchFamily="34" charset="-122"/>
              </a:rPr>
              <a:t>algo.shortestPath</a:t>
            </a:r>
            <a:r>
              <a:rPr lang="en-US" altLang="zh-CN" sz="1800" dirty="0" err="1">
                <a:latin typeface="Microsoft YaHei" panose="020B0503020204020204" pitchFamily="34" charset="-122"/>
                <a:ea typeface="Microsoft YaHei" panose="020B0503020204020204" pitchFamily="34" charset="-122"/>
              </a:rPr>
              <a:t>s</a:t>
            </a:r>
            <a:r>
              <a:rPr lang="en-US"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全图最短路径 </a:t>
            </a:r>
            <a:r>
              <a:rPr lang="en-US" sz="1800" dirty="0">
                <a:latin typeface="Microsoft YaHei" panose="020B0503020204020204" pitchFamily="34" charset="-122"/>
                <a:ea typeface="Microsoft YaHei" panose="020B0503020204020204" pitchFamily="34" charset="-122"/>
              </a:rPr>
              <a:t>(</a:t>
            </a:r>
            <a:r>
              <a:rPr lang="en-US" sz="1800" dirty="0" err="1">
                <a:latin typeface="Microsoft YaHei" panose="020B0503020204020204" pitchFamily="34" charset="-122"/>
                <a:ea typeface="Microsoft YaHei" panose="020B0503020204020204" pitchFamily="34" charset="-122"/>
              </a:rPr>
              <a:t>algo.allShortestPaths</a:t>
            </a:r>
            <a:r>
              <a:rPr lang="en-US"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en-US" sz="1800" dirty="0">
                <a:latin typeface="Microsoft YaHei" panose="020B0503020204020204" pitchFamily="34" charset="-122"/>
                <a:ea typeface="Microsoft YaHei" panose="020B0503020204020204" pitchFamily="34" charset="-122"/>
              </a:rPr>
              <a:t>A*</a:t>
            </a:r>
            <a:r>
              <a:rPr lang="zh-CN" altLang="en-US" sz="1800" dirty="0">
                <a:latin typeface="Microsoft YaHei" panose="020B0503020204020204" pitchFamily="34" charset="-122"/>
                <a:ea typeface="Microsoft YaHei" panose="020B0503020204020204" pitchFamily="34" charset="-122"/>
              </a:rPr>
              <a:t>最短路径</a:t>
            </a:r>
            <a:r>
              <a:rPr lang="en-US" sz="1800" dirty="0">
                <a:latin typeface="Microsoft YaHei" panose="020B0503020204020204" pitchFamily="34" charset="-122"/>
                <a:ea typeface="Microsoft YaHei" panose="020B0503020204020204" pitchFamily="34" charset="-122"/>
              </a:rPr>
              <a:t> (</a:t>
            </a:r>
            <a:r>
              <a:rPr lang="en-US" sz="1800" dirty="0" err="1">
                <a:latin typeface="Microsoft YaHei" panose="020B0503020204020204" pitchFamily="34" charset="-122"/>
                <a:ea typeface="Microsoft YaHei" panose="020B0503020204020204" pitchFamily="34" charset="-122"/>
              </a:rPr>
              <a:t>algo.shortestPath.astar</a:t>
            </a:r>
            <a:r>
              <a:rPr lang="en-US"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en-US" sz="1800" dirty="0">
                <a:latin typeface="Microsoft YaHei" panose="020B0503020204020204" pitchFamily="34" charset="-122"/>
                <a:ea typeface="Microsoft YaHei" panose="020B0503020204020204" pitchFamily="34" charset="-122"/>
              </a:rPr>
              <a:t>Yen's K</a:t>
            </a:r>
            <a:r>
              <a:rPr lang="zh-CN" altLang="en-US" sz="1800" dirty="0">
                <a:latin typeface="Microsoft YaHei" panose="020B0503020204020204" pitchFamily="34" charset="-122"/>
                <a:ea typeface="Microsoft YaHei" panose="020B0503020204020204" pitchFamily="34" charset="-122"/>
              </a:rPr>
              <a:t>条最短路径</a:t>
            </a:r>
            <a:r>
              <a:rPr lang="en-US" sz="1800" dirty="0">
                <a:latin typeface="Microsoft YaHei" panose="020B0503020204020204" pitchFamily="34" charset="-122"/>
                <a:ea typeface="Microsoft YaHei" panose="020B0503020204020204" pitchFamily="34" charset="-122"/>
              </a:rPr>
              <a:t> (</a:t>
            </a:r>
            <a:r>
              <a:rPr lang="en-US" sz="1800" dirty="0" err="1">
                <a:latin typeface="Microsoft YaHei" panose="020B0503020204020204" pitchFamily="34" charset="-122"/>
                <a:ea typeface="Microsoft YaHei" panose="020B0503020204020204" pitchFamily="34" charset="-122"/>
              </a:rPr>
              <a:t>algo.kShortestPaths</a:t>
            </a:r>
            <a:r>
              <a:rPr lang="en-US"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随机游走 </a:t>
            </a:r>
            <a:r>
              <a:rPr lang="en-US" sz="1800" dirty="0">
                <a:latin typeface="Microsoft YaHei" panose="020B0503020204020204" pitchFamily="34" charset="-122"/>
                <a:ea typeface="Microsoft YaHei" panose="020B0503020204020204" pitchFamily="34" charset="-122"/>
              </a:rPr>
              <a:t>(</a:t>
            </a:r>
            <a:r>
              <a:rPr lang="en-US" sz="1800" dirty="0" err="1">
                <a:latin typeface="Microsoft YaHei" panose="020B0503020204020204" pitchFamily="34" charset="-122"/>
                <a:ea typeface="Microsoft YaHei" panose="020B0503020204020204" pitchFamily="34" charset="-122"/>
              </a:rPr>
              <a:t>algo.randomWalk</a:t>
            </a:r>
            <a:r>
              <a:rPr lang="en-US" sz="1800" dirty="0">
                <a:latin typeface="Microsoft YaHei" panose="020B0503020204020204" pitchFamily="34" charset="-122"/>
                <a:ea typeface="Microsoft YaHei" panose="020B0503020204020204" pitchFamily="34" charset="-122"/>
              </a:rPr>
              <a:t>)</a:t>
            </a:r>
          </a:p>
          <a:p>
            <a:endParaRPr lang="en-US" sz="1800" dirty="0">
              <a:latin typeface="Microsoft YaHei" panose="020B0503020204020204" pitchFamily="34" charset="-122"/>
              <a:ea typeface="Microsoft YaHei" panose="020B0503020204020204" pitchFamily="34" charset="-122"/>
            </a:endParaRPr>
          </a:p>
          <a:p>
            <a:endParaRPr lang="ru-RU" sz="16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2338458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873760" y="1318300"/>
            <a:ext cx="10444480" cy="2062103"/>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计算从一个城市出发，到达所有其他城市的最短路径</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基于跳转次数</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使用</a:t>
            </a:r>
            <a:r>
              <a:rPr lang="en-AU" sz="1600" dirty="0">
                <a:latin typeface="Courier New" panose="02070309020205020404" pitchFamily="49" charset="0"/>
                <a:cs typeface="Courier New" panose="02070309020205020404" pitchFamily="49" charset="0"/>
              </a:rPr>
              <a:t>Cypher</a:t>
            </a:r>
          </a:p>
          <a:p>
            <a:r>
              <a:rPr lang="en-AU" sz="1600" dirty="0">
                <a:latin typeface="Courier New" panose="02070309020205020404" pitchFamily="49" charset="0"/>
                <a:cs typeface="Courier New" panose="02070309020205020404" pitchFamily="49" charset="0"/>
              </a:rPr>
              <a:t>MATCH (n:</a:t>
            </a:r>
            <a:r>
              <a:rPr lang="zh-CN" altLang="en-US" sz="1600" dirty="0">
                <a:latin typeface="Courier New" panose="02070309020205020404" pitchFamily="49" charset="0"/>
                <a:cs typeface="Courier New" panose="02070309020205020404" pitchFamily="49" charset="0"/>
              </a:rPr>
              <a:t>城市 </a:t>
            </a:r>
            <a:r>
              <a:rPr lang="en-US" altLang="zh-CN" sz="1600" dirty="0">
                <a:latin typeface="Courier New" panose="02070309020205020404" pitchFamily="49" charset="0"/>
                <a:cs typeface="Courier New" panose="02070309020205020404" pitchFamily="49" charset="0"/>
              </a:rPr>
              <a:t>{</a:t>
            </a:r>
            <a:r>
              <a:rPr lang="en-AU"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北京</a:t>
            </a:r>
            <a:r>
              <a:rPr lang="en-US" altLang="zh-CN" sz="1600" dirty="0">
                <a:latin typeface="Courier New" panose="02070309020205020404" pitchFamily="49" charset="0"/>
                <a:cs typeface="Courier New" panose="02070309020205020404" pitchFamily="49" charset="0"/>
              </a:rPr>
              <a:t>'})</a:t>
            </a:r>
          </a:p>
          <a:p>
            <a:r>
              <a:rPr lang="en-AU" sz="1600" dirty="0">
                <a:latin typeface="Courier New" panose="02070309020205020404" pitchFamily="49" charset="0"/>
                <a:cs typeface="Courier New" panose="02070309020205020404" pitchFamily="49" charset="0"/>
              </a:rPr>
              <a:t>MATCH (m:</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 </a:t>
            </a:r>
            <a:r>
              <a:rPr lang="en-AU" sz="1600" dirty="0">
                <a:latin typeface="Courier New" panose="02070309020205020404" pitchFamily="49" charset="0"/>
                <a:cs typeface="Courier New" panose="02070309020205020404" pitchFamily="49" charset="0"/>
              </a:rPr>
              <a:t>WHERE id(m) &lt;&gt; id(n)</a:t>
            </a:r>
          </a:p>
          <a:p>
            <a:r>
              <a:rPr lang="en-AU" sz="1600" dirty="0">
                <a:latin typeface="Courier New" panose="02070309020205020404" pitchFamily="49" charset="0"/>
                <a:cs typeface="Courier New" panose="02070309020205020404" pitchFamily="49" charset="0"/>
              </a:rPr>
              <a:t>MATCH path = </a:t>
            </a:r>
            <a:r>
              <a:rPr lang="en-AU" sz="1600" dirty="0" err="1">
                <a:latin typeface="Courier New" panose="02070309020205020404" pitchFamily="49" charset="0"/>
                <a:cs typeface="Courier New" panose="02070309020205020404" pitchFamily="49" charset="0"/>
              </a:rPr>
              <a:t>shortestPath</a:t>
            </a:r>
            <a:r>
              <a:rPr lang="en-AU" sz="1600" dirty="0">
                <a:latin typeface="Courier New" panose="02070309020205020404" pitchFamily="49" charset="0"/>
                <a:cs typeface="Courier New" panose="02070309020205020404" pitchFamily="49" charset="0"/>
              </a:rPr>
              <a:t>((n) -[*]- (m))</a:t>
            </a:r>
          </a:p>
          <a:p>
            <a:r>
              <a:rPr lang="en-AU" sz="1600" dirty="0">
                <a:latin typeface="Courier New" panose="02070309020205020404" pitchFamily="49" charset="0"/>
                <a:cs typeface="Courier New" panose="02070309020205020404" pitchFamily="49" charset="0"/>
              </a:rPr>
              <a:t>WITH filter(x IN nodes(path) WHERE NOT x:</a:t>
            </a:r>
            <a:r>
              <a:rPr lang="zh-CN" altLang="en-US" sz="1600" dirty="0">
                <a:latin typeface="Courier New" panose="02070309020205020404" pitchFamily="49" charset="0"/>
                <a:cs typeface="Courier New" panose="02070309020205020404" pitchFamily="49" charset="0"/>
              </a:rPr>
              <a:t>铁路站点 </a:t>
            </a:r>
            <a:r>
              <a:rPr lang="en-AU" sz="1600" dirty="0">
                <a:latin typeface="Courier New" panose="02070309020205020404" pitchFamily="49" charset="0"/>
                <a:cs typeface="Courier New" panose="02070309020205020404" pitchFamily="49" charset="0"/>
              </a:rPr>
              <a:t>AND NOT x:</a:t>
            </a:r>
            <a:r>
              <a:rPr lang="zh-CN" altLang="en-US" sz="1600" dirty="0">
                <a:latin typeface="Courier New" panose="02070309020205020404" pitchFamily="49" charset="0"/>
                <a:cs typeface="Courier New" panose="02070309020205020404" pitchFamily="49" charset="0"/>
              </a:rPr>
              <a:t>公路站点</a:t>
            </a:r>
            <a:r>
              <a:rPr lang="en-US" altLang="zh-CN" sz="1600" dirty="0">
                <a:latin typeface="Courier New" panose="02070309020205020404" pitchFamily="49" charset="0"/>
                <a:cs typeface="Courier New" panose="02070309020205020404" pitchFamily="49" charset="0"/>
              </a:rPr>
              <a:t>) </a:t>
            </a:r>
            <a:r>
              <a:rPr lang="en-AU" sz="1600" dirty="0">
                <a:latin typeface="Courier New" panose="02070309020205020404" pitchFamily="49" charset="0"/>
                <a:cs typeface="Courier New" panose="02070309020205020404" pitchFamily="49" charset="0"/>
              </a:rPr>
              <a:t>AS cities</a:t>
            </a:r>
          </a:p>
          <a:p>
            <a:r>
              <a:rPr lang="en-AU" sz="1600" dirty="0">
                <a:latin typeface="Courier New" panose="02070309020205020404" pitchFamily="49" charset="0"/>
                <a:cs typeface="Courier New" panose="02070309020205020404" pitchFamily="49" charset="0"/>
              </a:rPr>
              <a:t>RETURN DISTINCT extract(n IN cities | n.name) AS route</a:t>
            </a:r>
          </a:p>
        </p:txBody>
      </p:sp>
      <p:sp>
        <p:nvSpPr>
          <p:cNvPr id="11" name="TextBox 10">
            <a:extLst>
              <a:ext uri="{FF2B5EF4-FFF2-40B4-BE49-F238E27FC236}">
                <a16:creationId xmlns="" xmlns:a16="http://schemas.microsoft.com/office/drawing/2014/main" id="{8ACD3AED-CA28-45B6-9A01-B92EF7FA61FB}"/>
              </a:ext>
            </a:extLst>
          </p:cNvPr>
          <p:cNvSpPr txBox="1"/>
          <p:nvPr/>
        </p:nvSpPr>
        <p:spPr>
          <a:xfrm>
            <a:off x="873760" y="3669289"/>
            <a:ext cx="10444480" cy="255454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计算从一个城市出发，到达所有其他城市的最短路径</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基于成本</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使用</a:t>
            </a:r>
            <a:r>
              <a:rPr lang="en-US" altLang="zh-CN" sz="1600" dirty="0">
                <a:latin typeface="Courier New" panose="02070309020205020404" pitchFamily="49" charset="0"/>
                <a:cs typeface="Courier New" panose="02070309020205020404" pitchFamily="49" charset="0"/>
              </a:rPr>
              <a:t>ALGO</a:t>
            </a:r>
          </a:p>
          <a:p>
            <a:r>
              <a:rPr lang="en-US" altLang="zh-CN" sz="1600" dirty="0">
                <a:latin typeface="Courier New" panose="02070309020205020404" pitchFamily="49" charset="0"/>
                <a:cs typeface="Courier New" panose="02070309020205020404" pitchFamily="49" charset="0"/>
              </a:rPr>
              <a:t>MATCH (n:</a:t>
            </a:r>
            <a:r>
              <a:rPr lang="zh-CN" altLang="en-US" sz="1600" dirty="0">
                <a:latin typeface="Courier New" panose="02070309020205020404" pitchFamily="49" charset="0"/>
                <a:cs typeface="Courier New" panose="02070309020205020404" pitchFamily="49" charset="0"/>
              </a:rPr>
              <a:t>城市 </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北京</a:t>
            </a:r>
            <a:r>
              <a:rPr lang="en-US" altLang="zh-CN" sz="1600" dirty="0">
                <a:latin typeface="Courier New" panose="02070309020205020404" pitchFamily="49" charset="0"/>
                <a:cs typeface="Courier New" panose="02070309020205020404" pitchFamily="49" charset="0"/>
              </a:rPr>
              <a:t>'})</a:t>
            </a:r>
          </a:p>
          <a:p>
            <a:r>
              <a:rPr lang="en-US" altLang="zh-CN" sz="1600" dirty="0">
                <a:latin typeface="Courier New" panose="02070309020205020404" pitchFamily="49" charset="0"/>
                <a:cs typeface="Courier New" panose="02070309020205020404" pitchFamily="49" charset="0"/>
              </a:rPr>
              <a:t>CALL </a:t>
            </a:r>
            <a:r>
              <a:rPr lang="en-US" altLang="zh-CN" sz="1600" b="1" dirty="0" err="1">
                <a:solidFill>
                  <a:srgbClr val="00B050"/>
                </a:solidFill>
                <a:latin typeface="Courier New" panose="02070309020205020404" pitchFamily="49" charset="0"/>
                <a:cs typeface="Courier New" panose="02070309020205020404" pitchFamily="49" charset="0"/>
              </a:rPr>
              <a:t>algo.shortestPath.deltaStepping.stream</a:t>
            </a:r>
            <a:r>
              <a:rPr lang="en-US" altLang="zh-CN" sz="1600" dirty="0">
                <a:latin typeface="Courier New" panose="02070309020205020404" pitchFamily="49" charset="0"/>
                <a:cs typeface="Courier New" panose="02070309020205020404" pitchFamily="49" charset="0"/>
              </a:rPr>
              <a:t>(n, 'cost',1.0)</a:t>
            </a:r>
          </a:p>
          <a:p>
            <a:r>
              <a:rPr lang="en-US" altLang="zh-CN" sz="1600" dirty="0">
                <a:latin typeface="Courier New" panose="02070309020205020404" pitchFamily="49" charset="0"/>
                <a:cs typeface="Courier New" panose="02070309020205020404" pitchFamily="49" charset="0"/>
              </a:rPr>
              <a:t>YIELD </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 distance</a:t>
            </a:r>
          </a:p>
          <a:p>
            <a:r>
              <a:rPr lang="en-US" altLang="zh-CN" sz="1600" dirty="0">
                <a:latin typeface="Courier New" panose="02070309020205020404" pitchFamily="49" charset="0"/>
                <a:cs typeface="Courier New" panose="02070309020205020404" pitchFamily="49" charset="0"/>
              </a:rPr>
              <a:t>WITH </a:t>
            </a:r>
            <a:r>
              <a:rPr lang="en-US" altLang="zh-CN" sz="1600" dirty="0" err="1">
                <a:latin typeface="Courier New" panose="02070309020205020404" pitchFamily="49" charset="0"/>
                <a:cs typeface="Courier New" panose="02070309020205020404" pitchFamily="49" charset="0"/>
              </a:rPr>
              <a:t>algo.getNodeById</a:t>
            </a:r>
            <a:r>
              <a:rPr lang="en-US" altLang="zh-CN" sz="1600" dirty="0">
                <a:latin typeface="Courier New" panose="02070309020205020404" pitchFamily="49" charset="0"/>
                <a:cs typeface="Courier New" panose="02070309020205020404" pitchFamily="49" charset="0"/>
              </a:rPr>
              <a:t>(</a:t>
            </a:r>
            <a:r>
              <a:rPr lang="en-US" altLang="zh-CN" sz="1600" dirty="0" err="1">
                <a:latin typeface="Courier New" panose="02070309020205020404" pitchFamily="49" charset="0"/>
                <a:cs typeface="Courier New" panose="02070309020205020404" pitchFamily="49" charset="0"/>
              </a:rPr>
              <a:t>nodeId</a:t>
            </a:r>
            <a:r>
              <a:rPr lang="en-US" altLang="zh-CN" sz="1600" dirty="0">
                <a:latin typeface="Courier New" panose="02070309020205020404" pitchFamily="49" charset="0"/>
                <a:cs typeface="Courier New" panose="02070309020205020404" pitchFamily="49" charset="0"/>
              </a:rPr>
              <a:t>) AS destination, distance AS cost</a:t>
            </a:r>
          </a:p>
          <a:p>
            <a:r>
              <a:rPr lang="en-US" altLang="zh-CN" sz="1600" dirty="0">
                <a:latin typeface="Courier New" panose="02070309020205020404" pitchFamily="49" charset="0"/>
                <a:cs typeface="Courier New" panose="02070309020205020404" pitchFamily="49" charset="0"/>
              </a:rPr>
              <a:t>WHERE NOT destination:</a:t>
            </a:r>
            <a:r>
              <a:rPr lang="zh-CN" altLang="en-US" sz="1600" dirty="0">
                <a:latin typeface="Courier New" panose="02070309020205020404" pitchFamily="49" charset="0"/>
                <a:cs typeface="Courier New" panose="02070309020205020404" pitchFamily="49" charset="0"/>
              </a:rPr>
              <a:t>公路站点 </a:t>
            </a:r>
            <a:r>
              <a:rPr lang="en-US" altLang="zh-CN" sz="1600" dirty="0">
                <a:latin typeface="Courier New" panose="02070309020205020404" pitchFamily="49" charset="0"/>
                <a:cs typeface="Courier New" panose="02070309020205020404" pitchFamily="49" charset="0"/>
              </a:rPr>
              <a:t>AND NOT destination:</a:t>
            </a:r>
            <a:r>
              <a:rPr lang="zh-CN" altLang="en-US" sz="1600" dirty="0">
                <a:latin typeface="Courier New" panose="02070309020205020404" pitchFamily="49" charset="0"/>
                <a:cs typeface="Courier New" panose="02070309020205020404" pitchFamily="49" charset="0"/>
              </a:rPr>
              <a:t>铁路站点</a:t>
            </a:r>
          </a:p>
          <a:p>
            <a:r>
              <a:rPr lang="en-US" altLang="zh-CN" sz="1600" dirty="0">
                <a:latin typeface="Courier New" panose="02070309020205020404" pitchFamily="49" charset="0"/>
                <a:cs typeface="Courier New" panose="02070309020205020404" pitchFamily="49" charset="0"/>
              </a:rPr>
              <a:t>RETURN destination.name, cost</a:t>
            </a:r>
          </a:p>
          <a:p>
            <a:r>
              <a:rPr lang="en-US" altLang="zh-CN" sz="1600" dirty="0">
                <a:latin typeface="Courier New" panose="02070309020205020404" pitchFamily="49" charset="0"/>
                <a:cs typeface="Courier New" panose="02070309020205020404" pitchFamily="49" charset="0"/>
              </a:rPr>
              <a:t>ORDER BY cost</a:t>
            </a:r>
            <a:endParaRPr lang="en-AU" sz="1600" dirty="0">
              <a:latin typeface="Courier New" panose="02070309020205020404" pitchFamily="49" charset="0"/>
              <a:cs typeface="Courier New" panose="02070309020205020404" pitchFamily="49" charset="0"/>
            </a:endParaRPr>
          </a:p>
        </p:txBody>
      </p:sp>
      <p:sp>
        <p:nvSpPr>
          <p:cNvPr id="13" name="Oval 12">
            <a:extLst>
              <a:ext uri="{FF2B5EF4-FFF2-40B4-BE49-F238E27FC236}">
                <a16:creationId xmlns="" xmlns:a16="http://schemas.microsoft.com/office/drawing/2014/main" id="{80004304-7279-4C4F-9C46-FFE59A30FE6F}"/>
              </a:ext>
            </a:extLst>
          </p:cNvPr>
          <p:cNvSpPr/>
          <p:nvPr/>
        </p:nvSpPr>
        <p:spPr>
          <a:xfrm>
            <a:off x="624840" y="946983"/>
            <a:ext cx="584200" cy="518637"/>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9</a:t>
            </a:r>
            <a:endParaRPr lang="en-AU" sz="1600" b="1" dirty="0"/>
          </a:p>
        </p:txBody>
      </p:sp>
      <p:sp>
        <p:nvSpPr>
          <p:cNvPr id="14" name="Oval 13">
            <a:extLst>
              <a:ext uri="{FF2B5EF4-FFF2-40B4-BE49-F238E27FC236}">
                <a16:creationId xmlns="" xmlns:a16="http://schemas.microsoft.com/office/drawing/2014/main" id="{2EA9CB87-4E8B-4E6C-9941-93F7DBE26AC7}"/>
              </a:ext>
            </a:extLst>
          </p:cNvPr>
          <p:cNvSpPr/>
          <p:nvPr/>
        </p:nvSpPr>
        <p:spPr>
          <a:xfrm>
            <a:off x="624840" y="3427751"/>
            <a:ext cx="584200" cy="46166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10</a:t>
            </a:r>
            <a:endParaRPr lang="en-AU" b="1" dirty="0"/>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4405067"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实战环节：最短路径</a:t>
            </a:r>
            <a:endParaRPr lang="ru-RU" sz="3200" dirty="0"/>
          </a:p>
        </p:txBody>
      </p:sp>
    </p:spTree>
    <p:extLst>
      <p:ext uri="{BB962C8B-B14F-4D97-AF65-F5344CB8AC3E}">
        <p14:creationId xmlns:p14="http://schemas.microsoft.com/office/powerpoint/2010/main" val="342776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42796"/>
            <a:ext cx="3697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Neo4j</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的连接组件</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307080" y="782989"/>
            <a:ext cx="41306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执行以下查询来调用算法：</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0"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3797148" y="1309049"/>
            <a:ext cx="7806717" cy="1923548"/>
          </a:xfrm>
        </p:spPr>
        <p:txBody>
          <a:bodyPr/>
          <a:lstStyle/>
          <a:p>
            <a:r>
              <a:rPr lang="en-US" altLang="zh-CN" sz="2400" dirty="0"/>
              <a:t>CALL </a:t>
            </a:r>
            <a:r>
              <a:rPr lang="en-US" altLang="zh-CN" sz="2400" dirty="0" err="1"/>
              <a:t>algo.unionFind.stream</a:t>
            </a:r>
            <a:r>
              <a:rPr lang="en-US" altLang="zh-CN" sz="2400" dirty="0"/>
              <a:t>("Library", "DEPENDS_ON")</a:t>
            </a:r>
          </a:p>
          <a:p>
            <a:r>
              <a:rPr lang="en-US" altLang="zh-CN" sz="2400" dirty="0"/>
              <a:t>YIELD </a:t>
            </a:r>
            <a:r>
              <a:rPr lang="en-US" altLang="zh-CN" sz="2400" dirty="0" err="1"/>
              <a:t>nodeId,setId</a:t>
            </a:r>
            <a:endParaRPr lang="en-US" altLang="zh-CN" sz="2400" dirty="0"/>
          </a:p>
          <a:p>
            <a:r>
              <a:rPr lang="en-US" altLang="zh-CN" sz="2400" b="1" dirty="0"/>
              <a:t>RETURN </a:t>
            </a:r>
            <a:r>
              <a:rPr lang="en-US" altLang="zh-CN" sz="2400" dirty="0" err="1"/>
              <a:t>setId</a:t>
            </a:r>
            <a:r>
              <a:rPr lang="en-US" altLang="zh-CN" sz="2400" dirty="0"/>
              <a:t>, collect(</a:t>
            </a:r>
            <a:r>
              <a:rPr lang="en-US" altLang="zh-CN" sz="2400" dirty="0" err="1"/>
              <a:t>algo.getNodeById</a:t>
            </a:r>
            <a:r>
              <a:rPr lang="en-US" altLang="zh-CN" sz="2400" dirty="0"/>
              <a:t>(</a:t>
            </a:r>
            <a:r>
              <a:rPr lang="en-US" altLang="zh-CN" sz="2400" dirty="0" err="1"/>
              <a:t>nodeId</a:t>
            </a:r>
            <a:r>
              <a:rPr lang="en-US" altLang="zh-CN" sz="2400" dirty="0"/>
              <a:t>)) </a:t>
            </a:r>
            <a:r>
              <a:rPr lang="en-US" altLang="zh-CN" sz="2400" b="1" dirty="0"/>
              <a:t>AS </a:t>
            </a:r>
            <a:r>
              <a:rPr lang="en-US" altLang="zh-CN" sz="2400" dirty="0"/>
              <a:t>libraries</a:t>
            </a:r>
          </a:p>
          <a:p>
            <a:r>
              <a:rPr lang="en-US" altLang="zh-CN" sz="2400" b="1" dirty="0"/>
              <a:t>ORDER BY </a:t>
            </a:r>
            <a:r>
              <a:rPr lang="en-US" altLang="zh-CN" sz="2400" dirty="0"/>
              <a:t>size(libraries) </a:t>
            </a:r>
            <a:r>
              <a:rPr lang="en-US" altLang="zh-CN" sz="2400" b="1" dirty="0"/>
              <a:t>DESC</a:t>
            </a:r>
            <a:endParaRPr lang="en-US" altLang="zh-CN" sz="2400" dirty="0"/>
          </a:p>
        </p:txBody>
      </p:sp>
    </p:spTree>
    <p:extLst>
      <p:ext uri="{BB962C8B-B14F-4D97-AF65-F5344CB8AC3E}">
        <p14:creationId xmlns:p14="http://schemas.microsoft.com/office/powerpoint/2010/main" val="37467033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22700"/>
            <a:ext cx="40410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的标签传播算法</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229807" y="688450"/>
            <a:ext cx="54274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首先将标签推送到邻居，以发现聚类</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174" y="1180259"/>
            <a:ext cx="10189029" cy="5331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34344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02604"/>
            <a:ext cx="40410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的标签传播算法</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229807" y="688450"/>
            <a:ext cx="76983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然后根据关系的权重从领居中提取标签，以找到集群</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589" y="1174857"/>
            <a:ext cx="10018465" cy="5259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44333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39320" y="69844"/>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02604"/>
            <a:ext cx="40410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的标签传播算法</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7" name="TextBox 6">
            <a:extLst>
              <a:ext uri="{FF2B5EF4-FFF2-40B4-BE49-F238E27FC236}">
                <a16:creationId xmlns="" xmlns:a16="http://schemas.microsoft.com/office/drawing/2014/main" id="{3FDCFA09-238E-40FB-AED3-6BAD59EABE40}"/>
              </a:ext>
            </a:extLst>
          </p:cNvPr>
          <p:cNvSpPr txBox="1"/>
          <p:nvPr/>
        </p:nvSpPr>
        <p:spPr>
          <a:xfrm>
            <a:off x="4574296" y="676991"/>
            <a:ext cx="53148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标签传播的拉取方法包含如下步骤：</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78213" y="891346"/>
            <a:ext cx="4416366" cy="2574321"/>
          </a:xfrm>
        </p:spPr>
        <p:txBody>
          <a:bodyPr/>
          <a:lstStyle/>
          <a:p>
            <a:r>
              <a:rPr lang="en-US" altLang="zh-CN" sz="2000" b="1" dirty="0"/>
              <a:t>from </a:t>
            </a:r>
            <a:r>
              <a:rPr lang="en-US" altLang="zh-CN" sz="2000" b="1" dirty="0" err="1"/>
              <a:t>pyspark.sql</a:t>
            </a:r>
            <a:r>
              <a:rPr lang="en-US" altLang="zh-CN" sz="2000" b="1" dirty="0"/>
              <a:t> import </a:t>
            </a:r>
            <a:r>
              <a:rPr lang="en-US" altLang="zh-CN" sz="2000" dirty="0"/>
              <a:t>functions </a:t>
            </a:r>
            <a:r>
              <a:rPr lang="en-US" altLang="zh-CN" sz="2000" b="1" dirty="0"/>
              <a:t>as </a:t>
            </a:r>
            <a:r>
              <a:rPr lang="en-US" altLang="zh-CN" sz="2000" dirty="0"/>
              <a:t>F</a:t>
            </a:r>
          </a:p>
          <a:p>
            <a:r>
              <a:rPr lang="en-US" altLang="zh-CN" sz="2000" dirty="0"/>
              <a:t>result = </a:t>
            </a:r>
            <a:r>
              <a:rPr lang="en-US" altLang="zh-CN" sz="2000" dirty="0" err="1"/>
              <a:t>g.labelPropagation</a:t>
            </a:r>
            <a:r>
              <a:rPr lang="en-US" altLang="zh-CN" sz="2000" dirty="0"/>
              <a:t>(</a:t>
            </a:r>
            <a:r>
              <a:rPr lang="en-US" altLang="zh-CN" sz="2000" dirty="0" err="1"/>
              <a:t>maxIter</a:t>
            </a:r>
            <a:r>
              <a:rPr lang="en-US" altLang="zh-CN" sz="2000" dirty="0"/>
              <a:t>=10)</a:t>
            </a:r>
          </a:p>
          <a:p>
            <a:r>
              <a:rPr lang="en-US" altLang="zh-CN" sz="2000" dirty="0"/>
              <a:t>(result</a:t>
            </a:r>
          </a:p>
          <a:p>
            <a:r>
              <a:rPr lang="en-US" altLang="zh-CN" sz="2000" dirty="0"/>
              <a:t>.sort("label")</a:t>
            </a:r>
          </a:p>
          <a:p>
            <a:r>
              <a:rPr lang="en-US" altLang="zh-CN" sz="2000" dirty="0"/>
              <a:t>.</a:t>
            </a:r>
            <a:r>
              <a:rPr lang="en-US" altLang="zh-CN" sz="2000" dirty="0" err="1"/>
              <a:t>groupby</a:t>
            </a:r>
            <a:r>
              <a:rPr lang="en-US" altLang="zh-CN" sz="2000" dirty="0"/>
              <a:t>("label")</a:t>
            </a:r>
          </a:p>
          <a:p>
            <a:r>
              <a:rPr lang="en-US" altLang="zh-CN" sz="2000" dirty="0"/>
              <a:t>.</a:t>
            </a:r>
            <a:r>
              <a:rPr lang="en-US" altLang="zh-CN" sz="2000" dirty="0" err="1"/>
              <a:t>agg</a:t>
            </a:r>
            <a:r>
              <a:rPr lang="en-US" altLang="zh-CN" sz="2000" dirty="0"/>
              <a:t>(</a:t>
            </a:r>
            <a:r>
              <a:rPr lang="en-US" altLang="zh-CN" sz="2000" dirty="0" err="1"/>
              <a:t>F.collect_list</a:t>
            </a:r>
            <a:r>
              <a:rPr lang="en-US" altLang="zh-CN" sz="2000" dirty="0"/>
              <a:t>("id"))</a:t>
            </a:r>
          </a:p>
          <a:p>
            <a:r>
              <a:rPr lang="en-US" altLang="zh-CN" sz="2000" dirty="0"/>
              <a:t>.show(truncate=False))</a:t>
            </a:r>
          </a:p>
        </p:txBody>
      </p:sp>
      <p:sp>
        <p:nvSpPr>
          <p:cNvPr id="9"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4447824" y="1183813"/>
            <a:ext cx="7732888" cy="2722144"/>
          </a:xfrm>
        </p:spPr>
        <p:txBody>
          <a:bodyPr/>
          <a:lstStyle/>
          <a:p>
            <a:pPr marL="457200" indent="-457200">
              <a:buAutoNum type="arabicPeriod"/>
            </a:pPr>
            <a:r>
              <a:rPr lang="zh-CN" altLang="en-US" sz="2400" dirty="0"/>
              <a:t>每个节点都使用唯一的标签初始化，并且使用可选的初始“种子”标签。</a:t>
            </a:r>
            <a:endParaRPr lang="en-US" altLang="zh-CN" sz="2400" dirty="0"/>
          </a:p>
          <a:p>
            <a:pPr marL="457200" indent="-457200">
              <a:buAutoNum type="arabicPeriod"/>
            </a:pPr>
            <a:r>
              <a:rPr lang="zh-CN" altLang="en-US" sz="2400" dirty="0"/>
              <a:t>标签在网络环境中传播。</a:t>
            </a:r>
            <a:endParaRPr lang="en-US" altLang="zh-CN" sz="2400" dirty="0"/>
          </a:p>
          <a:p>
            <a:pPr marL="457200" indent="-457200">
              <a:buAutoNum type="arabicPeriod"/>
            </a:pPr>
            <a:r>
              <a:rPr lang="zh-CN" altLang="en-US" sz="2400" dirty="0"/>
              <a:t>每次传播迭代中，每个节点都会更新其标签，以匹配具有最大权值的标签，最大权值是根据邻居节点的权值及其关系计算的。关系的终结是随机和均匀的。</a:t>
            </a:r>
            <a:endParaRPr lang="en-US" altLang="zh-CN" sz="2400" dirty="0"/>
          </a:p>
          <a:p>
            <a:pPr marL="457200" indent="-457200">
              <a:buAutoNum type="arabicPeriod"/>
            </a:pPr>
            <a:r>
              <a:rPr lang="zh-CN" altLang="en-US" sz="2400" dirty="0"/>
              <a:t>当每个节点具有其邻居的多数标签时，</a:t>
            </a:r>
            <a:r>
              <a:rPr lang="en-US" altLang="zh-CN" sz="2400" dirty="0"/>
              <a:t>LPA</a:t>
            </a:r>
            <a:r>
              <a:rPr lang="zh-CN" altLang="en-US" sz="2400" dirty="0"/>
              <a:t>达到收敛。</a:t>
            </a:r>
            <a:endParaRPr lang="en-US" altLang="zh-CN" sz="2400" dirty="0"/>
          </a:p>
        </p:txBody>
      </p:sp>
      <p:sp>
        <p:nvSpPr>
          <p:cNvPr id="10" name="TextBox 9">
            <a:extLst>
              <a:ext uri="{FF2B5EF4-FFF2-40B4-BE49-F238E27FC236}">
                <a16:creationId xmlns="" xmlns:a16="http://schemas.microsoft.com/office/drawing/2014/main" id="{3FDCFA09-238E-40FB-AED3-6BAD59EABE40}"/>
              </a:ext>
            </a:extLst>
          </p:cNvPr>
          <p:cNvSpPr txBox="1"/>
          <p:nvPr/>
        </p:nvSpPr>
        <p:spPr>
          <a:xfrm>
            <a:off x="229079" y="3511122"/>
            <a:ext cx="29656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Neo4j</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标签传播</a:t>
            </a:r>
            <a:endParaRPr kumimoji="0" lang="en-AU" sz="24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4" name="TextBox 13">
            <a:extLst>
              <a:ext uri="{FF2B5EF4-FFF2-40B4-BE49-F238E27FC236}">
                <a16:creationId xmlns="" xmlns:a16="http://schemas.microsoft.com/office/drawing/2014/main" id="{3FDCFA09-238E-40FB-AED3-6BAD59EABE40}"/>
              </a:ext>
            </a:extLst>
          </p:cNvPr>
          <p:cNvSpPr txBox="1"/>
          <p:nvPr/>
        </p:nvSpPr>
        <p:spPr>
          <a:xfrm>
            <a:off x="200855" y="513891"/>
            <a:ext cx="29656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标签传播</a:t>
            </a:r>
            <a:endParaRPr kumimoji="0" lang="en-AU" sz="2400" b="1"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5"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82255" y="3967597"/>
            <a:ext cx="5358989" cy="2574321"/>
          </a:xfrm>
        </p:spPr>
        <p:txBody>
          <a:bodyPr/>
          <a:lstStyle/>
          <a:p>
            <a:r>
              <a:rPr lang="en-US" altLang="zh-CN" sz="2000" dirty="0"/>
              <a:t>CALL </a:t>
            </a:r>
            <a:r>
              <a:rPr lang="en-US" altLang="zh-CN" sz="2000" dirty="0" err="1"/>
              <a:t>algo.labelPropagation.stream</a:t>
            </a:r>
            <a:r>
              <a:rPr lang="en-US" altLang="zh-CN" sz="2000" dirty="0"/>
              <a:t>("Library", "DEPENDS_ON",</a:t>
            </a:r>
          </a:p>
          <a:p>
            <a:r>
              <a:rPr lang="en-US" altLang="zh-CN" sz="2000" dirty="0"/>
              <a:t>{ iterations: 10 })</a:t>
            </a:r>
          </a:p>
          <a:p>
            <a:r>
              <a:rPr lang="en-US" altLang="zh-CN" sz="2000" dirty="0"/>
              <a:t>YIELD </a:t>
            </a:r>
            <a:r>
              <a:rPr lang="en-US" altLang="zh-CN" sz="2000" dirty="0" err="1"/>
              <a:t>nodeId</a:t>
            </a:r>
            <a:r>
              <a:rPr lang="en-US" altLang="zh-CN" sz="2000" dirty="0"/>
              <a:t>, label</a:t>
            </a:r>
          </a:p>
          <a:p>
            <a:r>
              <a:rPr lang="en-US" altLang="zh-CN" sz="2000" b="1" dirty="0"/>
              <a:t>RETURN </a:t>
            </a:r>
            <a:r>
              <a:rPr lang="en-US" altLang="zh-CN" sz="2000" dirty="0"/>
              <a:t>label,</a:t>
            </a:r>
          </a:p>
          <a:p>
            <a:r>
              <a:rPr lang="en-US" altLang="zh-CN" sz="2000" dirty="0"/>
              <a:t>collect(</a:t>
            </a:r>
            <a:r>
              <a:rPr lang="en-US" altLang="zh-CN" sz="2000" dirty="0" err="1"/>
              <a:t>algo.getNodeById</a:t>
            </a:r>
            <a:r>
              <a:rPr lang="en-US" altLang="zh-CN" sz="2000" dirty="0"/>
              <a:t>(</a:t>
            </a:r>
            <a:r>
              <a:rPr lang="en-US" altLang="zh-CN" sz="2000" dirty="0" err="1"/>
              <a:t>nodeId</a:t>
            </a:r>
            <a:r>
              <a:rPr lang="en-US" altLang="zh-CN" sz="2000" dirty="0"/>
              <a:t>).id) </a:t>
            </a:r>
            <a:r>
              <a:rPr lang="en-US" altLang="zh-CN" sz="2000" b="1" dirty="0"/>
              <a:t>AS </a:t>
            </a:r>
            <a:r>
              <a:rPr lang="en-US" altLang="zh-CN" sz="2000" dirty="0"/>
              <a:t>libraries</a:t>
            </a:r>
          </a:p>
          <a:p>
            <a:r>
              <a:rPr lang="en-US" altLang="zh-CN" sz="2000" b="1" dirty="0"/>
              <a:t>ORDER BY </a:t>
            </a:r>
            <a:r>
              <a:rPr lang="en-US" altLang="zh-CN" sz="2000" dirty="0"/>
              <a:t>size(libraries) </a:t>
            </a:r>
            <a:r>
              <a:rPr lang="en-US" altLang="zh-CN" sz="2000" b="1" dirty="0"/>
              <a:t>DESC</a:t>
            </a:r>
            <a:endParaRPr lang="en-US" altLang="zh-CN" sz="2000" dirty="0"/>
          </a:p>
        </p:txBody>
      </p:sp>
      <p:sp>
        <p:nvSpPr>
          <p:cNvPr id="16"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687242" y="3961951"/>
            <a:ext cx="5358989" cy="2574321"/>
          </a:xfrm>
        </p:spPr>
        <p:txBody>
          <a:bodyPr/>
          <a:lstStyle/>
          <a:p>
            <a:r>
              <a:rPr lang="en-US" altLang="zh-CN" sz="2000" dirty="0"/>
              <a:t>CALL </a:t>
            </a:r>
            <a:r>
              <a:rPr lang="en-US" altLang="zh-CN" sz="2000" dirty="0" err="1"/>
              <a:t>algo.labelPropagation.stream</a:t>
            </a:r>
            <a:r>
              <a:rPr lang="en-US" altLang="zh-CN" sz="2000" dirty="0"/>
              <a:t>("Library", "DEPENDS_ON",</a:t>
            </a:r>
          </a:p>
          <a:p>
            <a:r>
              <a:rPr lang="en-US" altLang="zh-CN" sz="2000" dirty="0"/>
              <a:t>{ iterations: 10, </a:t>
            </a:r>
            <a:r>
              <a:rPr lang="en-US" altLang="zh-CN" sz="2000" b="1" dirty="0">
                <a:solidFill>
                  <a:srgbClr val="FF0000"/>
                </a:solidFill>
              </a:rPr>
              <a:t>direction: "BOTH" </a:t>
            </a:r>
            <a:r>
              <a:rPr lang="en-US" altLang="zh-CN" sz="2000" dirty="0"/>
              <a:t>})</a:t>
            </a:r>
          </a:p>
          <a:p>
            <a:r>
              <a:rPr lang="en-US" altLang="zh-CN" sz="2000" dirty="0"/>
              <a:t>YIELD </a:t>
            </a:r>
            <a:r>
              <a:rPr lang="en-US" altLang="zh-CN" sz="2000" dirty="0" err="1"/>
              <a:t>nodeId</a:t>
            </a:r>
            <a:r>
              <a:rPr lang="en-US" altLang="zh-CN" sz="2000" dirty="0"/>
              <a:t>, label</a:t>
            </a:r>
          </a:p>
          <a:p>
            <a:r>
              <a:rPr lang="en-US" altLang="zh-CN" sz="2000" b="1" dirty="0"/>
              <a:t>RETURN </a:t>
            </a:r>
            <a:r>
              <a:rPr lang="en-US" altLang="zh-CN" sz="2000" dirty="0"/>
              <a:t>label,</a:t>
            </a:r>
          </a:p>
          <a:p>
            <a:r>
              <a:rPr lang="en-US" altLang="zh-CN" sz="2000" dirty="0"/>
              <a:t>collect(</a:t>
            </a:r>
            <a:r>
              <a:rPr lang="en-US" altLang="zh-CN" sz="2000" dirty="0" err="1"/>
              <a:t>algo.getNodeById</a:t>
            </a:r>
            <a:r>
              <a:rPr lang="en-US" altLang="zh-CN" sz="2000" dirty="0"/>
              <a:t>(</a:t>
            </a:r>
            <a:r>
              <a:rPr lang="en-US" altLang="zh-CN" sz="2000" dirty="0" err="1"/>
              <a:t>nodeId</a:t>
            </a:r>
            <a:r>
              <a:rPr lang="en-US" altLang="zh-CN" sz="2000" dirty="0"/>
              <a:t>).id) </a:t>
            </a:r>
            <a:r>
              <a:rPr lang="en-US" altLang="zh-CN" sz="2000" b="1" dirty="0"/>
              <a:t>AS </a:t>
            </a:r>
            <a:r>
              <a:rPr lang="en-US" altLang="zh-CN" sz="2000" dirty="0"/>
              <a:t>libraries</a:t>
            </a:r>
          </a:p>
          <a:p>
            <a:r>
              <a:rPr lang="en-US" altLang="zh-CN" sz="2000" b="1" dirty="0"/>
              <a:t>ORDER BY </a:t>
            </a:r>
            <a:r>
              <a:rPr lang="en-US" altLang="zh-CN" sz="2000" dirty="0"/>
              <a:t>size(libraries) </a:t>
            </a:r>
            <a:r>
              <a:rPr lang="en-US" altLang="zh-CN" sz="2000" b="1" dirty="0"/>
              <a:t>DESC</a:t>
            </a:r>
            <a:endParaRPr lang="en-US" altLang="zh-CN" sz="2000" dirty="0"/>
          </a:p>
        </p:txBody>
      </p:sp>
    </p:spTree>
    <p:extLst>
      <p:ext uri="{BB962C8B-B14F-4D97-AF65-F5344CB8AC3E}">
        <p14:creationId xmlns:p14="http://schemas.microsoft.com/office/powerpoint/2010/main" val="15331409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59049"/>
            <a:ext cx="40410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a:t>
            </a: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算法</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259644" y="711200"/>
            <a:ext cx="4189384" cy="2291646"/>
          </a:xfrm>
        </p:spPr>
        <p:txBody>
          <a:bodyPr>
            <a:normAutofit fontScale="85000" lnSpcReduction="10000"/>
          </a:bodyPr>
          <a:lstStyle/>
          <a:p>
            <a:pPr>
              <a:lnSpc>
                <a:spcPct val="150000"/>
              </a:lnSpc>
            </a:pPr>
            <a:r>
              <a:rPr lang="zh-CN" altLang="en-US" sz="2400" dirty="0">
                <a:solidFill>
                  <a:srgbClr val="006F83"/>
                </a:solidFill>
                <a:latin typeface="Microsoft YaHei" panose="020B0503020204020204" pitchFamily="34" charset="-122"/>
                <a:ea typeface="Microsoft YaHei" panose="020B0503020204020204" pitchFamily="34" charset="-122"/>
              </a:rPr>
              <a:t>模块化（</a:t>
            </a:r>
            <a:r>
              <a:rPr lang="en-US" altLang="zh-CN" sz="2400" dirty="0">
                <a:solidFill>
                  <a:srgbClr val="006F83"/>
                </a:solidFill>
                <a:latin typeface="Microsoft YaHei" panose="020B0503020204020204" pitchFamily="34" charset="-122"/>
                <a:ea typeface="Microsoft YaHei" panose="020B0503020204020204" pitchFamily="34" charset="-122"/>
              </a:rPr>
              <a:t>Modularity</a:t>
            </a:r>
            <a:r>
              <a:rPr lang="zh-CN" altLang="en-US" sz="2400" dirty="0">
                <a:solidFill>
                  <a:srgbClr val="006F83"/>
                </a:solidFill>
                <a:latin typeface="Microsoft YaHei" panose="020B0503020204020204" pitchFamily="34" charset="-122"/>
                <a:ea typeface="Microsoft YaHei" panose="020B0503020204020204" pitchFamily="34" charset="-122"/>
              </a:rPr>
              <a:t>）</a:t>
            </a:r>
            <a:r>
              <a:rPr lang="zh-CN" altLang="en-US" sz="2400" dirty="0"/>
              <a:t>：</a:t>
            </a:r>
            <a:endParaRPr lang="en-US" altLang="zh-CN" sz="2400" dirty="0"/>
          </a:p>
          <a:p>
            <a:pPr>
              <a:lnSpc>
                <a:spcPct val="150000"/>
              </a:lnSpc>
            </a:pPr>
            <a:r>
              <a:rPr lang="en-US" altLang="zh-CN" sz="2400" b="0" dirty="0">
                <a:solidFill>
                  <a:srgbClr val="006F83"/>
                </a:solidFill>
                <a:latin typeface="Microsoft YaHei" panose="020B0503020204020204" pitchFamily="34" charset="-122"/>
                <a:ea typeface="Microsoft YaHei" panose="020B0503020204020204" pitchFamily="34" charset="-122"/>
              </a:rPr>
              <a:t>Louvain</a:t>
            </a:r>
            <a:r>
              <a:rPr lang="zh-CN" altLang="en-US" sz="2400" b="0" dirty="0">
                <a:solidFill>
                  <a:srgbClr val="006F83"/>
                </a:solidFill>
                <a:latin typeface="Microsoft YaHei" panose="020B0503020204020204" pitchFamily="34" charset="-122"/>
                <a:ea typeface="Microsoft YaHei" panose="020B0503020204020204" pitchFamily="34" charset="-122"/>
              </a:rPr>
              <a:t>算法通过与平均或随机样本比较集群内连接的密度，来量化一个节点分配给一个组的情况，这种度量社区分配的方法称为模块化。</a:t>
            </a:r>
            <a:endParaRPr lang="zh-CN" altLang="zh-CN" sz="2400" b="0" dirty="0">
              <a:solidFill>
                <a:srgbClr val="006F83"/>
              </a:solidFill>
              <a:latin typeface="Microsoft YaHei" panose="020B0503020204020204" pitchFamily="34" charset="-122"/>
              <a:ea typeface="Microsoft YaHei" panose="020B0503020204020204" pitchFamily="34" charset="-122"/>
            </a:endParaRPr>
          </a:p>
        </p:txBody>
      </p:sp>
      <p:sp>
        <p:nvSpPr>
          <p:cNvPr id="9"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287865" y="3719717"/>
            <a:ext cx="4189384" cy="2291646"/>
          </a:xfrm>
        </p:spPr>
        <p:txBody>
          <a:bodyPr>
            <a:normAutofit/>
          </a:bodyPr>
          <a:lstStyle/>
          <a:p>
            <a:pPr>
              <a:lnSpc>
                <a:spcPct val="150000"/>
              </a:lnSpc>
            </a:pPr>
            <a:r>
              <a:rPr lang="zh-CN" altLang="en-US" sz="2400" b="0" dirty="0">
                <a:solidFill>
                  <a:srgbClr val="006F83"/>
                </a:solidFill>
                <a:latin typeface="Microsoft YaHei" panose="020B0503020204020204" pitchFamily="34" charset="-122"/>
                <a:ea typeface="Microsoft YaHei" panose="020B0503020204020204" pitchFamily="34" charset="-122"/>
              </a:rPr>
              <a:t>一个简单的模块化计算是基于给定组内关系的分数，减去所有节点间随机分布关系的期望分数。</a:t>
            </a:r>
            <a:endParaRPr lang="zh-CN" altLang="zh-CN" sz="2400" b="0" dirty="0">
              <a:solidFill>
                <a:srgbClr val="006F83"/>
              </a:solidFill>
              <a:latin typeface="Microsoft YaHei" panose="020B0503020204020204" pitchFamily="34" charset="-122"/>
              <a:ea typeface="Microsoft YaHei" panose="020B0503020204020204"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796" y="1349727"/>
            <a:ext cx="7534275"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0944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36471"/>
            <a:ext cx="45781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a:t>
            </a: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算法－续</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106" y="739062"/>
            <a:ext cx="4560694" cy="3616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7602" y="4460895"/>
            <a:ext cx="787717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7479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36471"/>
            <a:ext cx="45781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a:t>
            </a: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算法－续</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88" y="1277762"/>
            <a:ext cx="10596017" cy="5225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 xmlns:a16="http://schemas.microsoft.com/office/drawing/2014/main" id="{3FDCFA09-238E-40FB-AED3-6BAD59EABE40}"/>
              </a:ext>
            </a:extLst>
          </p:cNvPr>
          <p:cNvSpPr txBox="1"/>
          <p:nvPr/>
        </p:nvSpPr>
        <p:spPr>
          <a:xfrm>
            <a:off x="286251" y="744895"/>
            <a:ext cx="99301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Louvain</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算法首先对所有节点的模块化进行局部优化，以找到小的群落</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Tree>
    <p:extLst>
      <p:ext uri="{BB962C8B-B14F-4D97-AF65-F5344CB8AC3E}">
        <p14:creationId xmlns:p14="http://schemas.microsoft.com/office/powerpoint/2010/main" val="1576372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36471"/>
            <a:ext cx="45781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a:t>
            </a: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算法－续</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Box 7">
            <a:extLst>
              <a:ext uri="{FF2B5EF4-FFF2-40B4-BE49-F238E27FC236}">
                <a16:creationId xmlns="" xmlns:a16="http://schemas.microsoft.com/office/drawing/2014/main" id="{3FDCFA09-238E-40FB-AED3-6BAD59EABE40}"/>
              </a:ext>
            </a:extLst>
          </p:cNvPr>
          <p:cNvSpPr txBox="1"/>
          <p:nvPr/>
        </p:nvSpPr>
        <p:spPr>
          <a:xfrm>
            <a:off x="286251" y="801340"/>
            <a:ext cx="101333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再将每个小的社区分组成一个更大的节点，重复第一步直到达到全局最优。</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533882"/>
            <a:ext cx="10048875"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11057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36471"/>
            <a:ext cx="45781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a:t>
            </a: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算法－续</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Box 7">
            <a:extLst>
              <a:ext uri="{FF2B5EF4-FFF2-40B4-BE49-F238E27FC236}">
                <a16:creationId xmlns="" xmlns:a16="http://schemas.microsoft.com/office/drawing/2014/main" id="{3FDCFA09-238E-40FB-AED3-6BAD59EABE40}"/>
              </a:ext>
            </a:extLst>
          </p:cNvPr>
          <p:cNvSpPr txBox="1"/>
          <p:nvPr/>
        </p:nvSpPr>
        <p:spPr>
          <a:xfrm>
            <a:off x="286251" y="801340"/>
            <a:ext cx="101333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再将每个小的社区分组成一个更大的节点，重复第一步直到达到全局最优。</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533882"/>
            <a:ext cx="10048875"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902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36471"/>
            <a:ext cx="45781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Spark</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a:t>
            </a: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算法－续</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Box 7">
            <a:extLst>
              <a:ext uri="{FF2B5EF4-FFF2-40B4-BE49-F238E27FC236}">
                <a16:creationId xmlns="" xmlns:a16="http://schemas.microsoft.com/office/drawing/2014/main" id="{3FDCFA09-238E-40FB-AED3-6BAD59EABE40}"/>
              </a:ext>
            </a:extLst>
          </p:cNvPr>
          <p:cNvSpPr txBox="1"/>
          <p:nvPr/>
        </p:nvSpPr>
        <p:spPr>
          <a:xfrm>
            <a:off x="229805" y="880363"/>
            <a:ext cx="507597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在</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Spark</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环境中实现</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Louvain</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算法有较大的难度</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5" y="1969902"/>
            <a:ext cx="5795071" cy="4751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662" y="627085"/>
            <a:ext cx="5093039" cy="623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4328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5 – </a:t>
            </a:r>
            <a:r>
              <a:rPr lang="zh-CN" altLang="en-US" dirty="0"/>
              <a:t>全图最短路径</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计算图中所有节点对之间的最短路径。</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084888" cy="2118127"/>
          </a:xfrm>
        </p:spPr>
        <p:txBody>
          <a:bodyPr/>
          <a:lstStyle/>
          <a:p>
            <a:r>
              <a:rPr lang="zh-CN" altLang="en-US" sz="2000" dirty="0">
                <a:latin typeface="Microsoft YaHei" panose="020B0503020204020204" pitchFamily="34" charset="-122"/>
                <a:ea typeface="Microsoft YaHei" panose="020B0503020204020204" pitchFamily="34" charset="-122"/>
              </a:rPr>
              <a:t>       全图所有节点对的最短路径</a:t>
            </a:r>
            <a:r>
              <a:rPr lang="en-AU"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All Pairs</a:t>
            </a:r>
            <a:r>
              <a:rPr lang="en-AU" altLang="zh-CN" sz="2000" dirty="0">
                <a:latin typeface="Microsoft YaHei" panose="020B0503020204020204" pitchFamily="34" charset="-122"/>
                <a:ea typeface="Microsoft YaHei" panose="020B0503020204020204" pitchFamily="34" charset="-122"/>
              </a:rPr>
              <a:t> Shortest Path)</a:t>
            </a:r>
            <a:r>
              <a:rPr lang="zh-CN" altLang="en-US" sz="2000" dirty="0">
                <a:latin typeface="Microsoft YaHei" panose="020B0503020204020204" pitchFamily="34" charset="-122"/>
                <a:ea typeface="Microsoft YaHei" panose="020B0503020204020204" pitchFamily="34" charset="-122"/>
              </a:rPr>
              <a:t>计算图中所有节点对之间的最短路径。</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全图所有节点对之间的最短路径可以基于单一起点最短路径</a:t>
            </a:r>
            <a:r>
              <a:rPr lang="en-AU" altLang="zh-CN" sz="2000" dirty="0">
                <a:latin typeface="Microsoft YaHei" panose="020B0503020204020204" pitchFamily="34" charset="-122"/>
                <a:ea typeface="Microsoft YaHei" panose="020B0503020204020204" pitchFamily="34" charset="-122"/>
              </a:rPr>
              <a:t>(SSSP)</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的实现进一步通过并行执行进行过程优化。</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全图最短路径的应用场景：</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buClr>
              <a:buFont typeface="+mj-lt"/>
              <a:buAutoNum type="arabicPeriod"/>
            </a:pPr>
            <a:r>
              <a:rPr lang="zh-CN" altLang="en-US" sz="2000" dirty="0">
                <a:latin typeface="Microsoft YaHei" panose="020B0503020204020204" pitchFamily="34" charset="-122"/>
                <a:ea typeface="Microsoft YaHei" panose="020B0503020204020204" pitchFamily="34" charset="-122"/>
              </a:rPr>
              <a:t>城市公共服务：确定最佳的公共设施位置、物流分布、道路交通负载；</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buClr>
              <a:buFont typeface="+mj-lt"/>
              <a:buAutoNum type="arabicPeriod"/>
            </a:pPr>
            <a:r>
              <a:rPr lang="zh-CN" altLang="en-US" sz="2000" dirty="0">
                <a:latin typeface="Microsoft YaHei" panose="020B0503020204020204" pitchFamily="34" charset="-122"/>
                <a:ea typeface="Microsoft YaHei" panose="020B0503020204020204" pitchFamily="34" charset="-122"/>
              </a:rPr>
              <a:t>数据中心设计：搜索具有最大容量和最小延迟的网络。</a:t>
            </a:r>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65261678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36471"/>
            <a:ext cx="45781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Neo4j</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a:t>
            </a: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算法－续</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8" name="TextBox 7">
            <a:extLst>
              <a:ext uri="{FF2B5EF4-FFF2-40B4-BE49-F238E27FC236}">
                <a16:creationId xmlns="" xmlns:a16="http://schemas.microsoft.com/office/drawing/2014/main" id="{3FDCFA09-238E-40FB-AED3-6BAD59EABE40}"/>
              </a:ext>
            </a:extLst>
          </p:cNvPr>
          <p:cNvSpPr txBox="1"/>
          <p:nvPr/>
        </p:nvSpPr>
        <p:spPr>
          <a:xfrm>
            <a:off x="263671" y="1060987"/>
            <a:ext cx="420793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Neo4j</a:t>
            </a:r>
            <a:r>
              <a:rPr kumimoji="0" lang="zh-CN" altLang="en-US" sz="2400" b="0" i="1"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为</a:t>
            </a:r>
            <a:r>
              <a:rPr kumimoji="0" lang="en-US" altLang="zh-CN" sz="2400" b="0" i="1"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Louvain</a:t>
            </a:r>
            <a:r>
              <a:rPr kumimoji="0" lang="zh-CN" altLang="en-US" sz="2400" b="0" i="1"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算法提供了标准的接口定义，实现起来非常简单。</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9"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161279" y="3764395"/>
            <a:ext cx="4410722" cy="2173561"/>
          </a:xfrm>
        </p:spPr>
        <p:txBody>
          <a:bodyPr/>
          <a:lstStyle/>
          <a:p>
            <a:r>
              <a:rPr lang="en-US" altLang="zh-CN" sz="2000" dirty="0"/>
              <a:t>CALL </a:t>
            </a:r>
            <a:r>
              <a:rPr lang="en-US" altLang="zh-CN" sz="2000" dirty="0" err="1"/>
              <a:t>algo.louvain.stream</a:t>
            </a:r>
            <a:r>
              <a:rPr lang="en-US" altLang="zh-CN" sz="2000" dirty="0"/>
              <a:t>("Library", "DEPENDS_ON")</a:t>
            </a:r>
          </a:p>
          <a:p>
            <a:r>
              <a:rPr lang="en-US" altLang="zh-CN" sz="2000" dirty="0"/>
              <a:t>YIELD </a:t>
            </a:r>
            <a:r>
              <a:rPr lang="en-US" altLang="zh-CN" sz="2000" dirty="0" err="1"/>
              <a:t>nodeId</a:t>
            </a:r>
            <a:r>
              <a:rPr lang="en-US" altLang="zh-CN" sz="2000" dirty="0"/>
              <a:t>, communities</a:t>
            </a:r>
          </a:p>
          <a:p>
            <a:r>
              <a:rPr lang="en-US" altLang="zh-CN" sz="2000" b="1" dirty="0"/>
              <a:t>WITH </a:t>
            </a:r>
            <a:r>
              <a:rPr lang="en-US" altLang="zh-CN" sz="2000" dirty="0" err="1"/>
              <a:t>algo.getNodeById</a:t>
            </a:r>
            <a:r>
              <a:rPr lang="en-US" altLang="zh-CN" sz="2000" dirty="0"/>
              <a:t>(</a:t>
            </a:r>
            <a:r>
              <a:rPr lang="en-US" altLang="zh-CN" sz="2000" dirty="0" err="1"/>
              <a:t>nodeId</a:t>
            </a:r>
            <a:r>
              <a:rPr lang="en-US" altLang="zh-CN" sz="2000" dirty="0"/>
              <a:t>) </a:t>
            </a:r>
            <a:r>
              <a:rPr lang="en-US" altLang="zh-CN" sz="2000" b="1" dirty="0"/>
              <a:t>AS node</a:t>
            </a:r>
            <a:r>
              <a:rPr lang="en-US" altLang="zh-CN" sz="2000" dirty="0"/>
              <a:t>, communities</a:t>
            </a:r>
          </a:p>
          <a:p>
            <a:r>
              <a:rPr lang="en-US" altLang="zh-CN" sz="2000" b="1" dirty="0"/>
              <a:t>SET </a:t>
            </a:r>
            <a:r>
              <a:rPr lang="en-US" altLang="zh-CN" sz="2000" b="1" dirty="0" err="1"/>
              <a:t>node</a:t>
            </a:r>
            <a:r>
              <a:rPr lang="en-US" altLang="zh-CN" sz="2000" dirty="0" err="1"/>
              <a:t>.communities</a:t>
            </a:r>
            <a:r>
              <a:rPr lang="en-US" altLang="zh-CN" sz="2000" dirty="0"/>
              <a:t> = communities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150" y="755828"/>
            <a:ext cx="5276850"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00762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A68A60BA-B5E5-4967-871D-4B5A28316E23}"/>
              </a:ext>
            </a:extLst>
          </p:cNvPr>
          <p:cNvSpPr txBox="1"/>
          <p:nvPr/>
        </p:nvSpPr>
        <p:spPr>
          <a:xfrm>
            <a:off x="284476" y="160156"/>
            <a:ext cx="4153263"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5141625" y="136471"/>
            <a:ext cx="45781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Neo4j</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的</a:t>
            </a:r>
            <a:r>
              <a:rPr kumimoji="0" lang="en-US" altLang="zh-CN" sz="2800" b="1" i="0" u="none" strike="noStrike" kern="1200" cap="none" spc="0" normalizeH="0" baseline="0" noProof="0" dirty="0">
                <a:ln>
                  <a:noFill/>
                </a:ln>
                <a:solidFill>
                  <a:srgbClr val="006F83"/>
                </a:solidFill>
                <a:effectLst/>
                <a:uLnTx/>
                <a:uFillTx/>
                <a:latin typeface="Times New Roman"/>
                <a:ea typeface="+mn-ea"/>
                <a:cs typeface="+mn-cs"/>
              </a:rPr>
              <a:t>Louvain</a:t>
            </a:r>
            <a:r>
              <a:rPr kumimoji="0" lang="zh-CN" altLang="en-US" sz="2800" b="1" i="0" u="none" strike="noStrike" kern="1200" cap="none" spc="0" normalizeH="0" baseline="0" noProof="0" dirty="0">
                <a:ln>
                  <a:noFill/>
                </a:ln>
                <a:solidFill>
                  <a:srgbClr val="006F83"/>
                </a:solidFill>
                <a:effectLst/>
                <a:uLnTx/>
                <a:uFillTx/>
                <a:latin typeface="Times New Roman"/>
                <a:ea typeface="+mn-ea"/>
                <a:cs typeface="+mn-cs"/>
              </a:rPr>
              <a:t>算法－续</a:t>
            </a:r>
            <a:endParaRPr kumimoji="0" lang="en-AU" sz="2800" b="1" i="0"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0" name="TextBox 9">
            <a:extLst>
              <a:ext uri="{FF2B5EF4-FFF2-40B4-BE49-F238E27FC236}">
                <a16:creationId xmlns="" xmlns:a16="http://schemas.microsoft.com/office/drawing/2014/main" id="{3FDCFA09-238E-40FB-AED3-6BAD59EABE40}"/>
              </a:ext>
            </a:extLst>
          </p:cNvPr>
          <p:cNvSpPr txBox="1"/>
          <p:nvPr/>
        </p:nvSpPr>
        <p:spPr>
          <a:xfrm>
            <a:off x="280604" y="953740"/>
            <a:ext cx="379468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Neo4j</a:t>
            </a:r>
            <a:r>
              <a:rPr kumimoji="0" lang="zh-CN" altLang="en-US" sz="2400" b="0" i="1"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为</a:t>
            </a:r>
            <a:r>
              <a:rPr kumimoji="0" lang="en-US" altLang="zh-CN" sz="2400" b="0" i="1"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Louvain</a:t>
            </a:r>
            <a:r>
              <a:rPr kumimoji="0" lang="zh-CN" altLang="en-US" sz="2400" b="0" i="1"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算法同时提供了可以看到中间过程的聚类</a:t>
            </a:r>
            <a:endParaRPr kumimoji="0" lang="en-AU" sz="2400" b="0" i="1" u="none" strike="noStrike" kern="1200" cap="none" spc="0" normalizeH="0" baseline="0" noProof="0" dirty="0">
              <a:ln>
                <a:noFill/>
              </a:ln>
              <a:solidFill>
                <a:srgbClr val="006F83"/>
              </a:solidFill>
              <a:effectLst/>
              <a:uLnTx/>
              <a:uFillTx/>
              <a:latin typeface="Times New Roman"/>
              <a:ea typeface="+mn-ea"/>
              <a:cs typeface="+mn-cs"/>
            </a:endParaRPr>
          </a:p>
        </p:txBody>
      </p:sp>
      <p:sp>
        <p:nvSpPr>
          <p:cNvPr id="14"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234656" y="3747461"/>
            <a:ext cx="4596988" cy="1501892"/>
          </a:xfrm>
        </p:spPr>
        <p:txBody>
          <a:bodyPr/>
          <a:lstStyle/>
          <a:p>
            <a:r>
              <a:rPr lang="en-US" altLang="zh-CN" sz="2000" b="1" dirty="0"/>
              <a:t>MATCH </a:t>
            </a:r>
            <a:r>
              <a:rPr lang="en-US" altLang="zh-CN" sz="2000" dirty="0"/>
              <a:t>(</a:t>
            </a:r>
            <a:r>
              <a:rPr lang="en-US" altLang="zh-CN" sz="2000" dirty="0" err="1"/>
              <a:t>l:Library</a:t>
            </a:r>
            <a:r>
              <a:rPr lang="en-US" altLang="zh-CN" sz="2000" dirty="0"/>
              <a:t>)</a:t>
            </a:r>
          </a:p>
          <a:p>
            <a:r>
              <a:rPr lang="en-US" altLang="zh-CN" sz="2000" b="1" dirty="0"/>
              <a:t>RETURN </a:t>
            </a:r>
            <a:r>
              <a:rPr lang="en-US" altLang="zh-CN" sz="2000" dirty="0" err="1"/>
              <a:t>l.communities</a:t>
            </a:r>
            <a:r>
              <a:rPr lang="en-US" altLang="zh-CN" sz="2000" dirty="0"/>
              <a:t>[0] </a:t>
            </a:r>
            <a:r>
              <a:rPr lang="en-US" altLang="zh-CN" sz="2000" b="1" dirty="0"/>
              <a:t>AS </a:t>
            </a:r>
            <a:r>
              <a:rPr lang="en-US" altLang="zh-CN" sz="2000" dirty="0"/>
              <a:t>community, collect(l.id) </a:t>
            </a:r>
            <a:r>
              <a:rPr lang="en-US" altLang="zh-CN" sz="2000" b="1" dirty="0"/>
              <a:t>AS </a:t>
            </a:r>
            <a:r>
              <a:rPr lang="en-US" altLang="zh-CN" sz="2000" dirty="0"/>
              <a:t>libraries</a:t>
            </a:r>
          </a:p>
          <a:p>
            <a:r>
              <a:rPr lang="en-US" altLang="zh-CN" sz="2000" b="1" dirty="0"/>
              <a:t>ORDER BY </a:t>
            </a:r>
            <a:r>
              <a:rPr lang="en-US" altLang="zh-CN" sz="2000" dirty="0"/>
              <a:t>size(libraries) </a:t>
            </a:r>
            <a:r>
              <a:rPr lang="en-US" altLang="zh-CN" sz="2000" b="1" dirty="0"/>
              <a:t>DESC</a:t>
            </a:r>
            <a:endParaRPr lang="en-US" altLang="zh-CN" sz="2000" dirty="0"/>
          </a:p>
          <a:p>
            <a:endParaRPr lang="en-US" altLang="zh-CN" sz="20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090" y="1038225"/>
            <a:ext cx="5324475"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37698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a:xfrm>
            <a:off x="6079060" y="1729211"/>
            <a:ext cx="4839419" cy="616999"/>
          </a:xfrm>
        </p:spPr>
        <p:txBody>
          <a:bodyPr/>
          <a:lstStyle/>
          <a:p>
            <a:r>
              <a:rPr lang="zh-CN" altLang="en-US" dirty="0"/>
              <a:t>知识图谱与图数据库</a:t>
            </a:r>
            <a:endParaRPr lang="ru-RU" dirty="0"/>
          </a:p>
        </p:txBody>
      </p:sp>
      <p:sp>
        <p:nvSpPr>
          <p:cNvPr id="9" name="TextBox 8">
            <a:extLst>
              <a:ext uri="{FF2B5EF4-FFF2-40B4-BE49-F238E27FC236}">
                <a16:creationId xmlns="" xmlns:a16="http://schemas.microsoft.com/office/drawing/2014/main" id="{061681CA-C999-4551-9081-7BDE6332DD65}"/>
              </a:ext>
            </a:extLst>
          </p:cNvPr>
          <p:cNvSpPr txBox="1"/>
          <p:nvPr/>
        </p:nvSpPr>
        <p:spPr>
          <a:xfrm>
            <a:off x="7995138" y="609746"/>
            <a:ext cx="3556782" cy="461665"/>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rPr>
              <a:t>知识图谱与图数据库</a:t>
            </a:r>
            <a:endParaRPr kumimoji="0" lang="en-AU" sz="2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 name="Text Placeholder 4">
            <a:extLst>
              <a:ext uri="{FF2B5EF4-FFF2-40B4-BE49-F238E27FC236}">
                <a16:creationId xmlns="" xmlns:a16="http://schemas.microsoft.com/office/drawing/2014/main" id="{500696E9-0EAC-4347-BE10-EFACC90C3806}"/>
              </a:ext>
            </a:extLst>
          </p:cNvPr>
          <p:cNvSpPr txBox="1">
            <a:spLocks/>
          </p:cNvSpPr>
          <p:nvPr/>
        </p:nvSpPr>
        <p:spPr>
          <a:xfrm>
            <a:off x="5604100" y="3254576"/>
            <a:ext cx="5516767" cy="2957466"/>
          </a:xfrm>
          <a:prstGeom prst="rect">
            <a:avLst/>
          </a:prstGeom>
        </p:spPr>
        <p:txBody>
          <a:bodyPr>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图存储与图处理</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1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寻路问题与图搜索算法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2 –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中心性算法</a:t>
            </a: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3 –</a:t>
            </a:r>
            <a:r>
              <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rPr>
              <a:t> 社区发现算法</a:t>
            </a:r>
            <a:endParaRPr kumimoji="0" lang="en-AU" altLang="zh-CN"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a:p>
            <a:pPr marL="228600" marR="0" lvl="0" indent="-228600" algn="l" defTabSz="914400" rtl="0" eaLnBrk="1" fontAlgn="auto" latinLnBrk="0" hangingPunct="1">
              <a:lnSpc>
                <a:spcPct val="90000"/>
              </a:lnSpc>
              <a:spcBef>
                <a:spcPts val="1000"/>
              </a:spcBef>
              <a:spcAft>
                <a:spcPts val="0"/>
              </a:spcAft>
              <a:buClr>
                <a:srgbClr val="DED8A4"/>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图算法</a:t>
            </a:r>
            <a:r>
              <a:rPr kumimoji="0" lang="en-US" altLang="zh-CN"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4 – </a:t>
            </a:r>
            <a:r>
              <a:rPr kumimoji="0" lang="zh-CN" altLang="en-US"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rPr>
              <a:t>图算法实践</a:t>
            </a:r>
            <a:endParaRPr kumimoji="0" lang="en-US" altLang="zh-CN" sz="2400" b="0" i="0" u="none" strike="noStrike" kern="1200" cap="none" spc="0" normalizeH="0" baseline="0" noProof="0" dirty="0">
              <a:ln>
                <a:noFill/>
              </a:ln>
              <a:solidFill>
                <a:srgbClr val="790000">
                  <a:lumMod val="60000"/>
                  <a:lumOff val="40000"/>
                </a:srgbClr>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auto" latinLnBrk="0" hangingPunct="1">
              <a:lnSpc>
                <a:spcPct val="90000"/>
              </a:lnSpc>
              <a:spcBef>
                <a:spcPts val="1000"/>
              </a:spcBef>
              <a:spcAft>
                <a:spcPts val="0"/>
              </a:spcAft>
              <a:buClr>
                <a:srgbClr val="DED8A4"/>
              </a:buClr>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rgbClr val="006F83"/>
              </a:solidFill>
              <a:effectLst/>
              <a:uLnTx/>
              <a:uFillTx/>
              <a:latin typeface="Microsoft YaHei" panose="020B0503020204020204" pitchFamily="34" charset="-122"/>
              <a:ea typeface="Microsoft YaHei" panose="020B0503020204020204" pitchFamily="34" charset="-122"/>
              <a:cs typeface="+mn-cs"/>
            </a:endParaRPr>
          </a:p>
        </p:txBody>
      </p:sp>
      <p:pic>
        <p:nvPicPr>
          <p:cNvPr id="6" name="Picture Placeholder 5">
            <a:extLst>
              <a:ext uri="{FF2B5EF4-FFF2-40B4-BE49-F238E27FC236}">
                <a16:creationId xmlns="" xmlns:a16="http://schemas.microsoft.com/office/drawing/2014/main" id="{437AD904-0E25-4ED8-A48D-EEEC3A39FD04}"/>
              </a:ext>
            </a:extLst>
          </p:cNvPr>
          <p:cNvPicPr>
            <a:picLocks noGrp="1" noChangeAspect="1"/>
          </p:cNvPicPr>
          <p:nvPr>
            <p:ph type="pic" sz="quarter" idx="14"/>
          </p:nvPr>
        </p:nvPicPr>
        <p:blipFill>
          <a:blip r:embed="rId2"/>
          <a:srcRect l="1537" r="1537"/>
          <a:stretch>
            <a:fillRect/>
          </a:stretch>
        </p:blipFill>
        <p:spPr/>
      </p:pic>
      <p:sp>
        <p:nvSpPr>
          <p:cNvPr id="11" name="Rectangle 10">
            <a:extLst>
              <a:ext uri="{FF2B5EF4-FFF2-40B4-BE49-F238E27FC236}">
                <a16:creationId xmlns="" xmlns:a16="http://schemas.microsoft.com/office/drawing/2014/main" id="{706E7103-CC4D-4F71-8F66-4E4180EDD116}"/>
              </a:ext>
            </a:extLst>
          </p:cNvPr>
          <p:cNvSpPr/>
          <p:nvPr/>
        </p:nvSpPr>
        <p:spPr>
          <a:xfrm>
            <a:off x="11551920" y="148081"/>
            <a:ext cx="472504"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25160267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09FEBCF-C81C-4F2F-9CC4-C66EF18BA158}"/>
              </a:ext>
            </a:extLst>
          </p:cNvPr>
          <p:cNvSpPr>
            <a:spLocks noGrp="1"/>
          </p:cNvSpPr>
          <p:nvPr>
            <p:ph type="title"/>
          </p:nvPr>
        </p:nvSpPr>
        <p:spPr>
          <a:xfrm>
            <a:off x="4103624" y="2521329"/>
            <a:ext cx="4005072" cy="2739519"/>
          </a:xfrm>
        </p:spPr>
        <p:txBody>
          <a:bodyPr anchor="ctr"/>
          <a:lstStyle/>
          <a:p>
            <a:r>
              <a:rPr lang="zh-CN" altLang="en-US" dirty="0"/>
              <a:t>谢谢 ！</a:t>
            </a:r>
            <a:endParaRPr lang="ru-RU" dirty="0"/>
          </a:p>
        </p:txBody>
      </p:sp>
      <p:sp>
        <p:nvSpPr>
          <p:cNvPr id="6" name="Text Placeholder 5">
            <a:extLst>
              <a:ext uri="{FF2B5EF4-FFF2-40B4-BE49-F238E27FC236}">
                <a16:creationId xmlns="" xmlns:a16="http://schemas.microsoft.com/office/drawing/2014/main" id="{A1181907-ED54-40A8-BFDF-6EA13291E8F3}"/>
              </a:ext>
            </a:extLst>
          </p:cNvPr>
          <p:cNvSpPr>
            <a:spLocks noGrp="1"/>
          </p:cNvSpPr>
          <p:nvPr>
            <p:ph type="body" sz="quarter" idx="17"/>
          </p:nvPr>
        </p:nvSpPr>
        <p:spPr/>
        <p:txBody>
          <a:bodyPr/>
          <a:lstStyle/>
          <a:p>
            <a:r>
              <a:rPr lang="en-US" dirty="0"/>
              <a:t>THANK YOU</a:t>
            </a:r>
            <a:r>
              <a:rPr lang="zh-CN" altLang="en-US" dirty="0"/>
              <a:t>！</a:t>
            </a:r>
            <a:endParaRPr lang="ru-RU" dirty="0"/>
          </a:p>
        </p:txBody>
      </p:sp>
      <p:sp>
        <p:nvSpPr>
          <p:cNvPr id="14" name="TextBox 13">
            <a:extLst>
              <a:ext uri="{FF2B5EF4-FFF2-40B4-BE49-F238E27FC236}">
                <a16:creationId xmlns="" xmlns:a16="http://schemas.microsoft.com/office/drawing/2014/main" id="{321A7586-00E1-436B-9202-CD82BB75FFC7}"/>
              </a:ext>
            </a:extLst>
          </p:cNvPr>
          <p:cNvSpPr txBox="1"/>
          <p:nvPr/>
        </p:nvSpPr>
        <p:spPr>
          <a:xfrm>
            <a:off x="4241800" y="967889"/>
            <a:ext cx="3728719" cy="461665"/>
          </a:xfrm>
          <a:prstGeom prst="rect">
            <a:avLst/>
          </a:prstGeom>
          <a:noFill/>
        </p:spPr>
        <p:txBody>
          <a:bodyPr wrap="square" rtlCol="0">
            <a:spAutoFit/>
          </a:bodyPr>
          <a:lstStyle/>
          <a:p>
            <a:pPr algn="ctr"/>
            <a:r>
              <a:rPr lang="en-AU" sz="2400" dirty="0">
                <a:solidFill>
                  <a:schemeClr val="bg1"/>
                </a:solidFill>
                <a:latin typeface="Microsoft YaHei" panose="020B0503020204020204" pitchFamily="34" charset="-122"/>
                <a:ea typeface="Microsoft YaHei" panose="020B0503020204020204" pitchFamily="34" charset="-122"/>
              </a:rPr>
              <a:t>Neo4j</a:t>
            </a:r>
            <a:r>
              <a:rPr lang="zh-CN" altLang="en-US" sz="2400" dirty="0">
                <a:solidFill>
                  <a:schemeClr val="bg1"/>
                </a:solidFill>
                <a:latin typeface="Microsoft YaHei" panose="020B0503020204020204" pitchFamily="34" charset="-122"/>
                <a:ea typeface="Microsoft YaHei" panose="020B0503020204020204" pitchFamily="34" charset="-122"/>
              </a:rPr>
              <a:t>高级应用系列讲座</a:t>
            </a:r>
            <a:endParaRPr lang="en-AU"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384400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2F241BA7-883A-418F-98F6-6FCB6FFD21E1}"/>
              </a:ext>
            </a:extLst>
          </p:cNvPr>
          <p:cNvSpPr/>
          <p:nvPr/>
        </p:nvSpPr>
        <p:spPr>
          <a:xfrm>
            <a:off x="-121920" y="-101600"/>
            <a:ext cx="12710160" cy="710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 xmlns:a16="http://schemas.microsoft.com/office/drawing/2014/main" id="{BA0E609D-FB90-464F-9737-5FB76DC3A196}"/>
              </a:ext>
            </a:extLst>
          </p:cNvPr>
          <p:cNvSpPr txBox="1"/>
          <p:nvPr/>
        </p:nvSpPr>
        <p:spPr>
          <a:xfrm>
            <a:off x="2976880" y="2926080"/>
            <a:ext cx="6238240" cy="400110"/>
          </a:xfrm>
          <a:prstGeom prst="rect">
            <a:avLst/>
          </a:prstGeom>
          <a:noFill/>
        </p:spPr>
        <p:txBody>
          <a:bodyPr wrap="square" rtlCol="0">
            <a:spAutoFit/>
          </a:bodyPr>
          <a:lstStyle/>
          <a:p>
            <a:pPr algn="ctr"/>
            <a:r>
              <a:rPr lang="zh-CN" altLang="en-US" sz="2000" dirty="0">
                <a:solidFill>
                  <a:schemeClr val="bg1">
                    <a:lumMod val="50000"/>
                  </a:schemeClr>
                </a:solidFill>
                <a:latin typeface="Microsoft YaHei" panose="020B0503020204020204" pitchFamily="34" charset="-122"/>
                <a:ea typeface="Microsoft YaHei" panose="020B0503020204020204" pitchFamily="34" charset="-122"/>
              </a:rPr>
              <a:t>本页为空白页</a:t>
            </a:r>
            <a:endParaRPr lang="en-AU" sz="2000" dirty="0">
              <a:solidFill>
                <a:schemeClr val="bg1">
                  <a:lumMod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57586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p:txBody>
          <a:bodyPr/>
          <a:lstStyle/>
          <a:p>
            <a:r>
              <a:rPr lang="zh-CN" altLang="en-US" dirty="0"/>
              <a:t>实战环节：全图最短路径</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lstStyle/>
          <a:p>
            <a:r>
              <a:rPr lang="zh-CN" altLang="en-US" i="0" dirty="0">
                <a:latin typeface="Microsoft YaHei" panose="020B0503020204020204" pitchFamily="34" charset="-122"/>
                <a:ea typeface="Microsoft YaHei" panose="020B0503020204020204" pitchFamily="34" charset="-122"/>
              </a:rPr>
              <a:t>搜索全图所有节点对的最短路径</a:t>
            </a:r>
            <a:endParaRPr lang="ru-RU"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1800" dirty="0">
                <a:latin typeface="Microsoft YaHei" panose="020B0503020204020204" pitchFamily="34" charset="-122"/>
                <a:ea typeface="Microsoft YaHei" panose="020B0503020204020204" pitchFamily="34" charset="-122"/>
              </a:rPr>
              <a:t>基于距离的最短路径</a:t>
            </a: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基于成本的最短路径</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US"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endParaRPr lang="en-US" sz="2800" dirty="0">
              <a:latin typeface="Britannic Bold" panose="020B0903060703020204" pitchFamily="34" charset="0"/>
            </a:endParaRPr>
          </a:p>
          <a:p>
            <a:pPr algn="ctr"/>
            <a:endParaRPr lang="en-AU" sz="2800" dirty="0">
              <a:latin typeface="Britannic Bold" panose="020B0903060703020204" pitchFamily="34" charset="0"/>
            </a:endParaRPr>
          </a:p>
        </p:txBody>
      </p:sp>
    </p:spTree>
    <p:extLst>
      <p:ext uri="{BB962C8B-B14F-4D97-AF65-F5344CB8AC3E}">
        <p14:creationId xmlns:p14="http://schemas.microsoft.com/office/powerpoint/2010/main" val="31699364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873760" y="1176060"/>
            <a:ext cx="10444480" cy="2677656"/>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计算全图中所有节点对之间的最短距离</a:t>
            </a: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基于跳转次数</a:t>
            </a: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US" altLang="zh-CN" sz="1400" dirty="0">
                <a:latin typeface="Courier New" panose="02070309020205020404" pitchFamily="49" charset="0"/>
                <a:cs typeface="Courier New" panose="02070309020205020404" pitchFamily="49" charset="0"/>
              </a:rPr>
              <a:t>ALGO</a:t>
            </a:r>
          </a:p>
          <a:p>
            <a:r>
              <a:rPr lang="en-US" altLang="zh-CN" sz="1400" dirty="0">
                <a:latin typeface="Courier New" panose="02070309020205020404" pitchFamily="49" charset="0"/>
                <a:cs typeface="Courier New" panose="02070309020205020404" pitchFamily="49" charset="0"/>
              </a:rPr>
              <a:t>CALL </a:t>
            </a:r>
            <a:r>
              <a:rPr lang="en-US" altLang="zh-CN" sz="1400" dirty="0" err="1">
                <a:latin typeface="Courier New" panose="02070309020205020404" pitchFamily="49" charset="0"/>
                <a:cs typeface="Courier New" panose="02070309020205020404" pitchFamily="49" charset="0"/>
              </a:rPr>
              <a:t>algo.allShortestPaths.stream</a:t>
            </a:r>
            <a:r>
              <a:rPr lang="en-US" altLang="zh-CN" sz="1400" dirty="0">
                <a:latin typeface="Courier New" panose="02070309020205020404" pitchFamily="49" charset="0"/>
                <a:cs typeface="Courier New" panose="02070309020205020404" pitchFamily="49" charset="0"/>
              </a:rPr>
              <a:t>(null) </a:t>
            </a:r>
          </a:p>
          <a:p>
            <a:r>
              <a:rPr lang="en-US" altLang="zh-CN" sz="1400" dirty="0">
                <a:latin typeface="Courier New" panose="02070309020205020404" pitchFamily="49" charset="0"/>
                <a:cs typeface="Courier New" panose="02070309020205020404" pitchFamily="49" charset="0"/>
              </a:rPr>
              <a:t>YIELD </a:t>
            </a:r>
            <a:r>
              <a:rPr lang="en-US" altLang="zh-CN" sz="1400" dirty="0" err="1">
                <a:latin typeface="Courier New" panose="02070309020205020404" pitchFamily="49" charset="0"/>
                <a:cs typeface="Courier New" panose="02070309020205020404" pitchFamily="49" charset="0"/>
              </a:rPr>
              <a:t>sourceNodeId</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targetNodeId</a:t>
            </a:r>
            <a:r>
              <a:rPr lang="en-US" altLang="zh-CN" sz="1400" dirty="0">
                <a:latin typeface="Courier New" panose="02070309020205020404" pitchFamily="49" charset="0"/>
                <a:cs typeface="Courier New" panose="02070309020205020404" pitchFamily="49" charset="0"/>
              </a:rPr>
              <a:t>, distance </a:t>
            </a:r>
          </a:p>
          <a:p>
            <a:r>
              <a:rPr lang="en-US" altLang="zh-CN" sz="1400" dirty="0">
                <a:latin typeface="Courier New" panose="02070309020205020404" pitchFamily="49" charset="0"/>
                <a:cs typeface="Courier New" panose="02070309020205020404" pitchFamily="49" charset="0"/>
              </a:rPr>
              <a:t>WHERE </a:t>
            </a:r>
            <a:r>
              <a:rPr lang="en-US" altLang="zh-CN" sz="1400" dirty="0" err="1">
                <a:latin typeface="Courier New" panose="02070309020205020404" pitchFamily="49" charset="0"/>
                <a:cs typeface="Courier New" panose="02070309020205020404" pitchFamily="49" charset="0"/>
              </a:rPr>
              <a:t>sourceNodeId</a:t>
            </a:r>
            <a:r>
              <a:rPr lang="en-US" altLang="zh-CN" sz="1400" dirty="0">
                <a:latin typeface="Courier New" panose="02070309020205020404" pitchFamily="49" charset="0"/>
                <a:cs typeface="Courier New" panose="02070309020205020404" pitchFamily="49" charset="0"/>
              </a:rPr>
              <a:t> &lt; </a:t>
            </a:r>
            <a:r>
              <a:rPr lang="en-US" altLang="zh-CN" sz="1400" dirty="0" err="1">
                <a:latin typeface="Courier New" panose="02070309020205020404" pitchFamily="49" charset="0"/>
                <a:cs typeface="Courier New" panose="02070309020205020404" pitchFamily="49" charset="0"/>
              </a:rPr>
              <a:t>targetNodeId</a:t>
            </a:r>
            <a:r>
              <a:rPr lang="en-US" altLang="zh-CN" sz="1400" dirty="0">
                <a:latin typeface="Courier New" panose="02070309020205020404" pitchFamily="49" charset="0"/>
                <a:cs typeface="Courier New" panose="02070309020205020404" pitchFamily="49" charset="0"/>
              </a:rPr>
              <a:t> </a:t>
            </a:r>
          </a:p>
          <a:p>
            <a:r>
              <a:rPr lang="en-US" altLang="zh-CN" sz="1400" dirty="0">
                <a:latin typeface="Courier New" panose="02070309020205020404" pitchFamily="49" charset="0"/>
                <a:cs typeface="Courier New" panose="02070309020205020404" pitchFamily="49" charset="0"/>
              </a:rPr>
              <a:t>WITH </a:t>
            </a:r>
            <a:r>
              <a:rPr lang="en-US" altLang="zh-CN" sz="1400" dirty="0" err="1">
                <a:latin typeface="Courier New" panose="02070309020205020404" pitchFamily="49" charset="0"/>
                <a:cs typeface="Courier New" panose="02070309020205020404" pitchFamily="49" charset="0"/>
              </a:rPr>
              <a:t>algo.getNodeById</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sourceNodeId</a:t>
            </a:r>
            <a:r>
              <a:rPr lang="en-US" altLang="zh-CN" sz="1400" dirty="0">
                <a:latin typeface="Courier New" panose="02070309020205020404" pitchFamily="49" charset="0"/>
                <a:cs typeface="Courier New" panose="02070309020205020404" pitchFamily="49" charset="0"/>
              </a:rPr>
              <a:t>) AS source</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algo.getNodeById</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targetNodeId</a:t>
            </a:r>
            <a:r>
              <a:rPr lang="en-US" altLang="zh-CN" sz="1400" dirty="0">
                <a:latin typeface="Courier New" panose="02070309020205020404" pitchFamily="49" charset="0"/>
                <a:cs typeface="Courier New" panose="02070309020205020404" pitchFamily="49" charset="0"/>
              </a:rPr>
              <a:t>) AS target</a:t>
            </a:r>
          </a:p>
          <a:p>
            <a:r>
              <a:rPr lang="en-US" altLang="zh-CN" sz="1400" dirty="0">
                <a:latin typeface="Courier New" panose="02070309020205020404" pitchFamily="49" charset="0"/>
                <a:cs typeface="Courier New" panose="02070309020205020404" pitchFamily="49" charset="0"/>
              </a:rPr>
              <a:t>       ,distance </a:t>
            </a:r>
          </a:p>
          <a:p>
            <a:r>
              <a:rPr lang="en-US" altLang="zh-CN" sz="1400" dirty="0">
                <a:latin typeface="Courier New" panose="02070309020205020404" pitchFamily="49" charset="0"/>
                <a:cs typeface="Courier New" panose="02070309020205020404" pitchFamily="49" charset="0"/>
              </a:rPr>
              <a:t>WHERE NOT (source:</a:t>
            </a:r>
            <a:r>
              <a:rPr lang="zh-CN" altLang="en-US" sz="1400" dirty="0">
                <a:latin typeface="Courier New" panose="02070309020205020404" pitchFamily="49" charset="0"/>
                <a:cs typeface="Courier New" panose="02070309020205020404" pitchFamily="49" charset="0"/>
              </a:rPr>
              <a:t>公路站点 </a:t>
            </a:r>
            <a:r>
              <a:rPr lang="en-US" altLang="zh-CN" sz="1400" dirty="0">
                <a:latin typeface="Courier New" panose="02070309020205020404" pitchFamily="49" charset="0"/>
                <a:cs typeface="Courier New" panose="02070309020205020404" pitchFamily="49" charset="0"/>
              </a:rPr>
              <a:t>OR source:</a:t>
            </a:r>
            <a:r>
              <a:rPr lang="zh-CN" altLang="en-US" sz="1400" dirty="0">
                <a:latin typeface="Courier New" panose="02070309020205020404" pitchFamily="49" charset="0"/>
                <a:cs typeface="Courier New" panose="02070309020205020404" pitchFamily="49" charset="0"/>
              </a:rPr>
              <a:t>铁路站点</a:t>
            </a:r>
            <a:r>
              <a:rPr lang="en-US" altLang="zh-CN" sz="1400" dirty="0">
                <a:latin typeface="Courier New" panose="02070309020205020404" pitchFamily="49" charset="0"/>
                <a:cs typeface="Courier New" panose="02070309020205020404" pitchFamily="49" charset="0"/>
              </a:rPr>
              <a:t>) AND NOT (target:</a:t>
            </a:r>
            <a:r>
              <a:rPr lang="zh-CN" altLang="en-US" sz="1400" dirty="0">
                <a:latin typeface="Courier New" panose="02070309020205020404" pitchFamily="49" charset="0"/>
                <a:cs typeface="Courier New" panose="02070309020205020404" pitchFamily="49" charset="0"/>
              </a:rPr>
              <a:t>公路站点 </a:t>
            </a:r>
            <a:r>
              <a:rPr lang="en-US" altLang="zh-CN" sz="1400" dirty="0">
                <a:latin typeface="Courier New" panose="02070309020205020404" pitchFamily="49" charset="0"/>
                <a:cs typeface="Courier New" panose="02070309020205020404" pitchFamily="49" charset="0"/>
              </a:rPr>
              <a:t>OR target:</a:t>
            </a:r>
            <a:r>
              <a:rPr lang="zh-CN" altLang="en-US" sz="1400" dirty="0">
                <a:latin typeface="Courier New" panose="02070309020205020404" pitchFamily="49" charset="0"/>
                <a:cs typeface="Courier New" panose="02070309020205020404" pitchFamily="49" charset="0"/>
              </a:rPr>
              <a:t>铁路站点</a:t>
            </a:r>
            <a:r>
              <a:rPr lang="en-US" altLang="zh-CN" sz="1400" dirty="0">
                <a:latin typeface="Courier New" panose="02070309020205020404" pitchFamily="49" charset="0"/>
                <a:cs typeface="Courier New" panose="02070309020205020404" pitchFamily="49" charset="0"/>
              </a:rPr>
              <a:t>) </a:t>
            </a:r>
          </a:p>
          <a:p>
            <a:r>
              <a:rPr lang="en-US" altLang="zh-CN" sz="1400" dirty="0">
                <a:latin typeface="Courier New" panose="02070309020205020404" pitchFamily="49" charset="0"/>
                <a:cs typeface="Courier New" panose="02070309020205020404" pitchFamily="49" charset="0"/>
              </a:rPr>
              <a:t>RETURN source.name, target.name, distance</a:t>
            </a:r>
          </a:p>
          <a:p>
            <a:r>
              <a:rPr lang="en-US" altLang="zh-CN" sz="1400" dirty="0">
                <a:latin typeface="Courier New" panose="02070309020205020404" pitchFamily="49" charset="0"/>
                <a:cs typeface="Courier New" panose="02070309020205020404" pitchFamily="49" charset="0"/>
              </a:rPr>
              <a:t>ORDER BY distance DESC, source ASC, target ASC</a:t>
            </a:r>
            <a:endParaRPr lang="en-AU" sz="14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 xmlns:a16="http://schemas.microsoft.com/office/drawing/2014/main" id="{8ACD3AED-CA28-45B6-9A01-B92EF7FA61FB}"/>
              </a:ext>
            </a:extLst>
          </p:cNvPr>
          <p:cNvSpPr txBox="1"/>
          <p:nvPr/>
        </p:nvSpPr>
        <p:spPr>
          <a:xfrm>
            <a:off x="873760" y="3963929"/>
            <a:ext cx="10444480" cy="2677656"/>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计算全图中所有节点对之间的最短距离</a:t>
            </a: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基于成本</a:t>
            </a: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US" altLang="zh-CN" sz="1400" dirty="0">
                <a:latin typeface="Courier New" panose="02070309020205020404" pitchFamily="49" charset="0"/>
                <a:cs typeface="Courier New" panose="02070309020205020404" pitchFamily="49" charset="0"/>
              </a:rPr>
              <a:t>ALGO</a:t>
            </a:r>
          </a:p>
          <a:p>
            <a:r>
              <a:rPr lang="en-US" altLang="zh-CN" sz="1400" dirty="0">
                <a:latin typeface="Courier New" panose="02070309020205020404" pitchFamily="49" charset="0"/>
                <a:cs typeface="Courier New" panose="02070309020205020404" pitchFamily="49" charset="0"/>
              </a:rPr>
              <a:t>CALL </a:t>
            </a:r>
            <a:r>
              <a:rPr lang="en-US" altLang="zh-CN" sz="1400" dirty="0" err="1">
                <a:latin typeface="Courier New" panose="02070309020205020404" pitchFamily="49" charset="0"/>
                <a:cs typeface="Courier New" panose="02070309020205020404" pitchFamily="49" charset="0"/>
              </a:rPr>
              <a:t>algo.</a:t>
            </a:r>
            <a:r>
              <a:rPr lang="en-US" altLang="zh-CN" sz="1400" b="1" dirty="0" err="1">
                <a:solidFill>
                  <a:srgbClr val="00B050"/>
                </a:solidFill>
                <a:latin typeface="Courier New" panose="02070309020205020404" pitchFamily="49" charset="0"/>
                <a:cs typeface="Courier New" panose="02070309020205020404" pitchFamily="49" charset="0"/>
              </a:rPr>
              <a:t>allShortestPaths</a:t>
            </a:r>
            <a:r>
              <a:rPr lang="en-US" altLang="zh-CN" sz="1400" dirty="0" err="1">
                <a:latin typeface="Courier New" panose="02070309020205020404" pitchFamily="49" charset="0"/>
                <a:cs typeface="Courier New" panose="02070309020205020404" pitchFamily="49" charset="0"/>
              </a:rPr>
              <a:t>.stream</a:t>
            </a:r>
            <a:r>
              <a:rPr lang="en-US" altLang="zh-CN" sz="1400" dirty="0">
                <a:latin typeface="Courier New" panose="02070309020205020404" pitchFamily="49" charset="0"/>
                <a:cs typeface="Courier New" panose="02070309020205020404" pitchFamily="49" charset="0"/>
              </a:rPr>
              <a:t>('cost') </a:t>
            </a:r>
          </a:p>
          <a:p>
            <a:r>
              <a:rPr lang="en-US" altLang="zh-CN" sz="1400" dirty="0">
                <a:latin typeface="Courier New" panose="02070309020205020404" pitchFamily="49" charset="0"/>
                <a:cs typeface="Courier New" panose="02070309020205020404" pitchFamily="49" charset="0"/>
              </a:rPr>
              <a:t>YIELD </a:t>
            </a:r>
            <a:r>
              <a:rPr lang="en-US" altLang="zh-CN" sz="1400" dirty="0" err="1">
                <a:latin typeface="Courier New" panose="02070309020205020404" pitchFamily="49" charset="0"/>
                <a:cs typeface="Courier New" panose="02070309020205020404" pitchFamily="49" charset="0"/>
              </a:rPr>
              <a:t>sourceNodeId</a:t>
            </a:r>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targetNodeId</a:t>
            </a:r>
            <a:r>
              <a:rPr lang="en-US" altLang="zh-CN" sz="1400" dirty="0">
                <a:latin typeface="Courier New" panose="02070309020205020404" pitchFamily="49" charset="0"/>
                <a:cs typeface="Courier New" panose="02070309020205020404" pitchFamily="49" charset="0"/>
              </a:rPr>
              <a:t>, distance </a:t>
            </a:r>
          </a:p>
          <a:p>
            <a:r>
              <a:rPr lang="en-US" altLang="zh-CN" sz="1400" dirty="0">
                <a:latin typeface="Courier New" panose="02070309020205020404" pitchFamily="49" charset="0"/>
                <a:cs typeface="Courier New" panose="02070309020205020404" pitchFamily="49" charset="0"/>
              </a:rPr>
              <a:t>WHERE </a:t>
            </a:r>
            <a:r>
              <a:rPr lang="en-US" altLang="zh-CN" sz="1400" dirty="0" err="1">
                <a:latin typeface="Courier New" panose="02070309020205020404" pitchFamily="49" charset="0"/>
                <a:cs typeface="Courier New" panose="02070309020205020404" pitchFamily="49" charset="0"/>
              </a:rPr>
              <a:t>sourceNodeId</a:t>
            </a:r>
            <a:r>
              <a:rPr lang="en-US" altLang="zh-CN" sz="1400" dirty="0">
                <a:latin typeface="Courier New" panose="02070309020205020404" pitchFamily="49" charset="0"/>
                <a:cs typeface="Courier New" panose="02070309020205020404" pitchFamily="49" charset="0"/>
              </a:rPr>
              <a:t> &lt; </a:t>
            </a:r>
            <a:r>
              <a:rPr lang="en-US" altLang="zh-CN" sz="1400" dirty="0" err="1">
                <a:latin typeface="Courier New" panose="02070309020205020404" pitchFamily="49" charset="0"/>
                <a:cs typeface="Courier New" panose="02070309020205020404" pitchFamily="49" charset="0"/>
              </a:rPr>
              <a:t>targetNodeId</a:t>
            </a:r>
            <a:r>
              <a:rPr lang="en-US" altLang="zh-CN" sz="1400" dirty="0">
                <a:latin typeface="Courier New" panose="02070309020205020404" pitchFamily="49" charset="0"/>
                <a:cs typeface="Courier New" panose="02070309020205020404" pitchFamily="49" charset="0"/>
              </a:rPr>
              <a:t> </a:t>
            </a:r>
          </a:p>
          <a:p>
            <a:r>
              <a:rPr lang="en-US" altLang="zh-CN" sz="1400" dirty="0">
                <a:latin typeface="Courier New" panose="02070309020205020404" pitchFamily="49" charset="0"/>
                <a:cs typeface="Courier New" panose="02070309020205020404" pitchFamily="49" charset="0"/>
              </a:rPr>
              <a:t>WITH </a:t>
            </a:r>
            <a:r>
              <a:rPr lang="en-US" altLang="zh-CN" sz="1400" dirty="0" err="1">
                <a:latin typeface="Courier New" panose="02070309020205020404" pitchFamily="49" charset="0"/>
                <a:cs typeface="Courier New" panose="02070309020205020404" pitchFamily="49" charset="0"/>
              </a:rPr>
              <a:t>algo.getNodeById</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sourceNodeId</a:t>
            </a:r>
            <a:r>
              <a:rPr lang="en-US" altLang="zh-CN" sz="1400" dirty="0">
                <a:latin typeface="Courier New" panose="02070309020205020404" pitchFamily="49" charset="0"/>
                <a:cs typeface="Courier New" panose="02070309020205020404" pitchFamily="49" charset="0"/>
              </a:rPr>
              <a:t>) AS source</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algo.getNodeById</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targetNodeId</a:t>
            </a:r>
            <a:r>
              <a:rPr lang="en-US" altLang="zh-CN" sz="1400" dirty="0">
                <a:latin typeface="Courier New" panose="02070309020205020404" pitchFamily="49" charset="0"/>
                <a:cs typeface="Courier New" panose="02070309020205020404" pitchFamily="49" charset="0"/>
              </a:rPr>
              <a:t>) AS target</a:t>
            </a:r>
          </a:p>
          <a:p>
            <a:r>
              <a:rPr lang="en-US" altLang="zh-CN" sz="1400" dirty="0">
                <a:latin typeface="Courier New" panose="02070309020205020404" pitchFamily="49" charset="0"/>
                <a:cs typeface="Courier New" panose="02070309020205020404" pitchFamily="49" charset="0"/>
              </a:rPr>
              <a:t>       ,distance AS cost</a:t>
            </a:r>
          </a:p>
          <a:p>
            <a:r>
              <a:rPr lang="en-US" altLang="zh-CN" sz="1400" dirty="0">
                <a:latin typeface="Courier New" panose="02070309020205020404" pitchFamily="49" charset="0"/>
                <a:cs typeface="Courier New" panose="02070309020205020404" pitchFamily="49" charset="0"/>
              </a:rPr>
              <a:t>WHERE NOT (source:</a:t>
            </a:r>
            <a:r>
              <a:rPr lang="zh-CN" altLang="en-US" sz="1400" dirty="0">
                <a:latin typeface="Courier New" panose="02070309020205020404" pitchFamily="49" charset="0"/>
                <a:cs typeface="Courier New" panose="02070309020205020404" pitchFamily="49" charset="0"/>
              </a:rPr>
              <a:t>公路站点 </a:t>
            </a:r>
            <a:r>
              <a:rPr lang="en-US" altLang="zh-CN" sz="1400" dirty="0">
                <a:latin typeface="Courier New" panose="02070309020205020404" pitchFamily="49" charset="0"/>
                <a:cs typeface="Courier New" panose="02070309020205020404" pitchFamily="49" charset="0"/>
              </a:rPr>
              <a:t>OR source:</a:t>
            </a:r>
            <a:r>
              <a:rPr lang="zh-CN" altLang="en-US" sz="1400" dirty="0">
                <a:latin typeface="Courier New" panose="02070309020205020404" pitchFamily="49" charset="0"/>
                <a:cs typeface="Courier New" panose="02070309020205020404" pitchFamily="49" charset="0"/>
              </a:rPr>
              <a:t>铁路站点</a:t>
            </a:r>
            <a:r>
              <a:rPr lang="en-US" altLang="zh-CN" sz="1400" dirty="0">
                <a:latin typeface="Courier New" panose="02070309020205020404" pitchFamily="49" charset="0"/>
                <a:cs typeface="Courier New" panose="02070309020205020404" pitchFamily="49" charset="0"/>
              </a:rPr>
              <a:t>) AND NOT (target:</a:t>
            </a:r>
            <a:r>
              <a:rPr lang="zh-CN" altLang="en-US" sz="1400" dirty="0">
                <a:latin typeface="Courier New" panose="02070309020205020404" pitchFamily="49" charset="0"/>
                <a:cs typeface="Courier New" panose="02070309020205020404" pitchFamily="49" charset="0"/>
              </a:rPr>
              <a:t>公路站点 </a:t>
            </a:r>
            <a:r>
              <a:rPr lang="en-US" altLang="zh-CN" sz="1400" dirty="0">
                <a:latin typeface="Courier New" panose="02070309020205020404" pitchFamily="49" charset="0"/>
                <a:cs typeface="Courier New" panose="02070309020205020404" pitchFamily="49" charset="0"/>
              </a:rPr>
              <a:t>OR target:</a:t>
            </a:r>
            <a:r>
              <a:rPr lang="zh-CN" altLang="en-US" sz="1400" dirty="0">
                <a:latin typeface="Courier New" panose="02070309020205020404" pitchFamily="49" charset="0"/>
                <a:cs typeface="Courier New" panose="02070309020205020404" pitchFamily="49" charset="0"/>
              </a:rPr>
              <a:t>铁路站点</a:t>
            </a:r>
            <a:r>
              <a:rPr lang="en-US" altLang="zh-CN" sz="1400" dirty="0">
                <a:latin typeface="Courier New" panose="02070309020205020404" pitchFamily="49" charset="0"/>
                <a:cs typeface="Courier New" panose="02070309020205020404" pitchFamily="49" charset="0"/>
              </a:rPr>
              <a:t>) </a:t>
            </a:r>
          </a:p>
          <a:p>
            <a:r>
              <a:rPr lang="en-US" altLang="zh-CN" sz="1400" dirty="0">
                <a:latin typeface="Courier New" panose="02070309020205020404" pitchFamily="49" charset="0"/>
                <a:cs typeface="Courier New" panose="02070309020205020404" pitchFamily="49" charset="0"/>
              </a:rPr>
              <a:t>RETURN source.name, target.name, cost</a:t>
            </a:r>
          </a:p>
          <a:p>
            <a:r>
              <a:rPr lang="en-US" altLang="zh-CN" sz="1400" dirty="0">
                <a:latin typeface="Courier New" panose="02070309020205020404" pitchFamily="49" charset="0"/>
                <a:cs typeface="Courier New" panose="02070309020205020404" pitchFamily="49" charset="0"/>
              </a:rPr>
              <a:t>ORDER BY cost DESC, source ASC, target ASC</a:t>
            </a:r>
            <a:endParaRPr lang="en-AU" sz="1400" dirty="0">
              <a:latin typeface="Courier New" panose="02070309020205020404" pitchFamily="49" charset="0"/>
              <a:cs typeface="Courier New" panose="02070309020205020404" pitchFamily="49" charset="0"/>
            </a:endParaRPr>
          </a:p>
        </p:txBody>
      </p:sp>
      <p:sp>
        <p:nvSpPr>
          <p:cNvPr id="13" name="Oval 12">
            <a:extLst>
              <a:ext uri="{FF2B5EF4-FFF2-40B4-BE49-F238E27FC236}">
                <a16:creationId xmlns="" xmlns:a16="http://schemas.microsoft.com/office/drawing/2014/main" id="{80004304-7279-4C4F-9C46-FFE59A30FE6F}"/>
              </a:ext>
            </a:extLst>
          </p:cNvPr>
          <p:cNvSpPr/>
          <p:nvPr/>
        </p:nvSpPr>
        <p:spPr>
          <a:xfrm>
            <a:off x="624840" y="804743"/>
            <a:ext cx="584200" cy="5186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11</a:t>
            </a:r>
            <a:endParaRPr lang="en-AU" sz="1600" b="1" dirty="0"/>
          </a:p>
        </p:txBody>
      </p:sp>
      <p:sp>
        <p:nvSpPr>
          <p:cNvPr id="14" name="Oval 13">
            <a:extLst>
              <a:ext uri="{FF2B5EF4-FFF2-40B4-BE49-F238E27FC236}">
                <a16:creationId xmlns="" xmlns:a16="http://schemas.microsoft.com/office/drawing/2014/main" id="{2EA9CB87-4E8B-4E6C-9941-93F7DBE26AC7}"/>
              </a:ext>
            </a:extLst>
          </p:cNvPr>
          <p:cNvSpPr/>
          <p:nvPr/>
        </p:nvSpPr>
        <p:spPr>
          <a:xfrm>
            <a:off x="624840" y="3689679"/>
            <a:ext cx="584200" cy="46166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lumMod val="60000"/>
                    <a:lumOff val="40000"/>
                  </a:schemeClr>
                </a:solidFill>
              </a:rPr>
              <a:t>12</a:t>
            </a:r>
            <a:endParaRPr lang="en-AU" b="1" dirty="0">
              <a:solidFill>
                <a:schemeClr val="accent2">
                  <a:lumMod val="60000"/>
                  <a:lumOff val="40000"/>
                </a:schemeClr>
              </a:solidFill>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489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实战环节：全图最短路径</a:t>
            </a:r>
            <a:endParaRPr lang="ru-RU" sz="3200" dirty="0"/>
          </a:p>
        </p:txBody>
      </p:sp>
    </p:spTree>
    <p:extLst>
      <p:ext uri="{BB962C8B-B14F-4D97-AF65-F5344CB8AC3E}">
        <p14:creationId xmlns:p14="http://schemas.microsoft.com/office/powerpoint/2010/main" val="191193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6 – </a:t>
            </a:r>
            <a:r>
              <a:rPr lang="en-AU" altLang="zh-CN" dirty="0"/>
              <a:t>k</a:t>
            </a:r>
            <a:r>
              <a:rPr lang="zh-CN" altLang="en-US" dirty="0"/>
              <a:t>条最短路径</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计算图中节点对之间最短的</a:t>
            </a:r>
            <a:r>
              <a:rPr lang="en-AU" altLang="zh-CN" dirty="0"/>
              <a:t>K</a:t>
            </a:r>
            <a:r>
              <a:rPr lang="zh-CN" altLang="en-US" dirty="0"/>
              <a:t>条路径。</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55155" y="1310873"/>
            <a:ext cx="6084888" cy="2118127"/>
          </a:xfrm>
        </p:spPr>
        <p:txBody>
          <a:bodyPr/>
          <a:lstStyle/>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Yen</a:t>
            </a:r>
            <a:r>
              <a:rPr lang="zh-CN" altLang="en-US" sz="2000" dirty="0">
                <a:latin typeface="Microsoft YaHei" panose="020B0503020204020204" pitchFamily="34" charset="-122"/>
                <a:ea typeface="Microsoft YaHei" panose="020B0503020204020204" pitchFamily="34" charset="-122"/>
              </a:rPr>
              <a:t>氏</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条最短路径算法是</a:t>
            </a:r>
            <a:r>
              <a:rPr lang="en-US" altLang="zh-CN" sz="2000" dirty="0">
                <a:latin typeface="Microsoft YaHei" panose="020B0503020204020204" pitchFamily="34" charset="-122"/>
                <a:ea typeface="Microsoft YaHei" panose="020B0503020204020204" pitchFamily="34" charset="-122"/>
              </a:rPr>
              <a:t>Yen </a:t>
            </a:r>
            <a:r>
              <a:rPr lang="zh-CN" altLang="en-US" sz="2000" dirty="0">
                <a:latin typeface="Microsoft YaHei" panose="020B0503020204020204" pitchFamily="34" charset="-122"/>
                <a:ea typeface="Microsoft YaHei" panose="020B0503020204020204" pitchFamily="34" charset="-122"/>
              </a:rPr>
              <a:t>在</a:t>
            </a:r>
            <a:r>
              <a:rPr lang="en-US" altLang="zh-CN" sz="2000" dirty="0">
                <a:latin typeface="Microsoft YaHei" panose="020B0503020204020204" pitchFamily="34" charset="-122"/>
                <a:ea typeface="Microsoft YaHei" panose="020B0503020204020204" pitchFamily="34" charset="-122"/>
              </a:rPr>
              <a:t>1971</a:t>
            </a:r>
            <a:r>
              <a:rPr lang="zh-CN" altLang="en-US" sz="2000" dirty="0">
                <a:latin typeface="Microsoft YaHei" panose="020B0503020204020204" pitchFamily="34" charset="-122"/>
                <a:ea typeface="Microsoft YaHei" panose="020B0503020204020204" pitchFamily="34" charset="-122"/>
              </a:rPr>
              <a:t>年提出的以其名字命名的算法。</a:t>
            </a:r>
            <a:r>
              <a:rPr lang="en-US" altLang="zh-CN" sz="2000" dirty="0">
                <a:latin typeface="Microsoft YaHei" panose="020B0503020204020204" pitchFamily="34" charset="-122"/>
                <a:ea typeface="Microsoft YaHei" panose="020B0503020204020204" pitchFamily="34" charset="-122"/>
              </a:rPr>
              <a:t>Yen's</a:t>
            </a:r>
            <a:r>
              <a:rPr lang="zh-CN" altLang="en-US" sz="2000" dirty="0">
                <a:latin typeface="Microsoft YaHei" panose="020B0503020204020204" pitchFamily="34" charset="-122"/>
                <a:ea typeface="Microsoft YaHei" panose="020B0503020204020204" pitchFamily="34" charset="-122"/>
              </a:rPr>
              <a:t>算法适用于非负权边的有向无环图结构。</a:t>
            </a:r>
            <a:endParaRPr lang="en-AU"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算法可分为两部分：</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）算出第</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条最短路径</a:t>
            </a:r>
            <a:r>
              <a:rPr lang="en-US" altLang="zh-CN" sz="2000" dirty="0">
                <a:latin typeface="Microsoft YaHei" panose="020B0503020204020204" pitchFamily="34" charset="-122"/>
                <a:ea typeface="Microsoft YaHei" panose="020B0503020204020204" pitchFamily="34" charset="-122"/>
              </a:rPr>
              <a:t>P(1)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）然后在此基础上依次算出其他的</a:t>
            </a:r>
            <a:r>
              <a:rPr lang="en-US" altLang="zh-CN" sz="2000" dirty="0">
                <a:latin typeface="Microsoft YaHei" panose="020B0503020204020204" pitchFamily="34" charset="-122"/>
                <a:ea typeface="Microsoft YaHei" panose="020B0503020204020204" pitchFamily="34" charset="-122"/>
              </a:rPr>
              <a:t>K-1</a:t>
            </a:r>
            <a:r>
              <a:rPr lang="zh-CN" altLang="en-US" sz="2000" dirty="0">
                <a:latin typeface="Microsoft YaHei" panose="020B0503020204020204" pitchFamily="34" charset="-122"/>
                <a:ea typeface="Microsoft YaHei" panose="020B0503020204020204" pitchFamily="34" charset="-122"/>
              </a:rPr>
              <a:t>条最短路径。</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在求第</a:t>
            </a:r>
            <a:r>
              <a:rPr lang="en-US" altLang="zh-CN" sz="2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条最短路径</a:t>
            </a:r>
            <a:r>
              <a:rPr lang="en-US" altLang="zh-CN" sz="2000" dirty="0">
                <a:latin typeface="Microsoft YaHei" panose="020B0503020204020204" pitchFamily="34" charset="-122"/>
                <a:ea typeface="Microsoft YaHei" panose="020B0503020204020204" pitchFamily="34" charset="-122"/>
              </a:rPr>
              <a:t>P(</a:t>
            </a:r>
            <a:r>
              <a:rPr lang="en-US" altLang="zh-CN" sz="2000" dirty="0" err="1">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时</a:t>
            </a:r>
            <a:r>
              <a:rPr lang="en-AU" altLang="zh-CN" sz="2000" dirty="0">
                <a:latin typeface="Microsoft YaHei" panose="020B0503020204020204" pitchFamily="34" charset="-122"/>
                <a:ea typeface="Microsoft YaHei" panose="020B0503020204020204" pitchFamily="34" charset="-122"/>
              </a:rPr>
              <a:t>(</a:t>
            </a:r>
            <a:r>
              <a:rPr lang="en-AU" altLang="zh-CN" sz="2000" dirty="0" err="1">
                <a:latin typeface="Microsoft YaHei" panose="020B0503020204020204" pitchFamily="34" charset="-122"/>
                <a:ea typeface="Microsoft YaHei" panose="020B0503020204020204" pitchFamily="34" charset="-122"/>
              </a:rPr>
              <a:t>i</a:t>
            </a:r>
            <a:r>
              <a:rPr lang="en-AU" altLang="zh-CN" sz="2000" dirty="0">
                <a:latin typeface="Microsoft YaHei" panose="020B0503020204020204" pitchFamily="34" charset="-122"/>
                <a:ea typeface="Microsoft YaHei" panose="020B0503020204020204" pitchFamily="34" charset="-122"/>
              </a:rPr>
              <a:t>&gt;1)</a:t>
            </a:r>
            <a:r>
              <a:rPr lang="zh-CN" altLang="en-US" sz="2000" dirty="0">
                <a:latin typeface="Microsoft YaHei" panose="020B0503020204020204" pitchFamily="34" charset="-122"/>
                <a:ea typeface="Microsoft YaHei" panose="020B0503020204020204" pitchFamily="34" charset="-122"/>
              </a:rPr>
              <a:t>，将</a:t>
            </a:r>
            <a:r>
              <a:rPr lang="en-US" altLang="zh-CN" sz="2000" dirty="0">
                <a:latin typeface="Microsoft YaHei" panose="020B0503020204020204" pitchFamily="34" charset="-122"/>
                <a:ea typeface="Microsoft YaHei" panose="020B0503020204020204" pitchFamily="34" charset="-122"/>
              </a:rPr>
              <a:t>P(i-1)</a:t>
            </a:r>
            <a:r>
              <a:rPr lang="zh-CN" altLang="en-US" sz="2000" dirty="0">
                <a:latin typeface="Microsoft YaHei" panose="020B0503020204020204" pitchFamily="34" charset="-122"/>
                <a:ea typeface="Microsoft YaHei" panose="020B0503020204020204" pitchFamily="34" charset="-122"/>
              </a:rPr>
              <a:t>上除了终止节点外的所有节点都设为“突出节点”。从每个突出节点出发，将已经包括在</a:t>
            </a:r>
            <a:r>
              <a:rPr lang="en-US" altLang="zh-CN" sz="2000" dirty="0">
                <a:latin typeface="Microsoft YaHei" panose="020B0503020204020204" pitchFamily="34" charset="-122"/>
                <a:ea typeface="Microsoft YaHei" panose="020B0503020204020204" pitchFamily="34" charset="-122"/>
              </a:rPr>
              <a:t>P</a:t>
            </a:r>
            <a:r>
              <a:rPr lang="en-AU" altLang="zh-CN" sz="2000" dirty="0">
                <a:latin typeface="Microsoft YaHei" panose="020B0503020204020204" pitchFamily="34" charset="-122"/>
                <a:ea typeface="Microsoft YaHei" panose="020B0503020204020204" pitchFamily="34" charset="-122"/>
              </a:rPr>
              <a:t>(i-1)</a:t>
            </a:r>
            <a:r>
              <a:rPr lang="zh-CN" altLang="en-US" sz="2000" dirty="0">
                <a:latin typeface="Microsoft YaHei" panose="020B0503020204020204" pitchFamily="34" charset="-122"/>
                <a:ea typeface="Microsoft YaHei" panose="020B0503020204020204" pitchFamily="34" charset="-122"/>
              </a:rPr>
              <a:t>上的最小边的权重设为无穷大，然后计算其余边上从每个突出节点到终止节点的最短路径，再与之前的</a:t>
            </a:r>
            <a:r>
              <a:rPr lang="en-US" altLang="zh-CN" sz="2000" dirty="0">
                <a:latin typeface="Microsoft YaHei" panose="020B0503020204020204" pitchFamily="34" charset="-122"/>
                <a:ea typeface="Microsoft YaHei" panose="020B0503020204020204" pitchFamily="34" charset="-122"/>
              </a:rPr>
              <a:t>P(i-1)</a:t>
            </a:r>
            <a:r>
              <a:rPr lang="zh-CN" altLang="en-US" sz="2000" dirty="0">
                <a:latin typeface="Microsoft YaHei" panose="020B0503020204020204" pitchFamily="34" charset="-122"/>
                <a:ea typeface="Microsoft YaHei" panose="020B0503020204020204" pitchFamily="34" charset="-122"/>
              </a:rPr>
              <a:t>上起始节点到突出节点的路径拼接，构成候选路径；完成后取候选路径中最短的返回。</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迭代相同过程</a:t>
            </a:r>
            <a:r>
              <a:rPr lang="en-AU" altLang="zh-CN" sz="2000" dirty="0">
                <a:latin typeface="Microsoft YaHei" panose="020B0503020204020204" pitchFamily="34" charset="-122"/>
                <a:ea typeface="Microsoft YaHei" panose="020B0503020204020204" pitchFamily="34" charset="-122"/>
              </a:rPr>
              <a:t>K-1</a:t>
            </a:r>
            <a:r>
              <a:rPr lang="zh-CN" altLang="en-US" sz="2000" dirty="0">
                <a:latin typeface="Microsoft YaHei" panose="020B0503020204020204" pitchFamily="34" charset="-122"/>
                <a:ea typeface="Microsoft YaHei" panose="020B0503020204020204" pitchFamily="34" charset="-122"/>
              </a:rPr>
              <a:t>次、或者直到没有候选路径。</a:t>
            </a:r>
            <a:endParaRPr lang="en-AU" altLang="zh-CN" sz="20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18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3" name="Picture 2">
            <a:extLst>
              <a:ext uri="{FF2B5EF4-FFF2-40B4-BE49-F238E27FC236}">
                <a16:creationId xmlns="" xmlns:a16="http://schemas.microsoft.com/office/drawing/2014/main" id="{F3378EA2-4E7F-43C2-A963-B4548EF3CB21}"/>
              </a:ext>
            </a:extLst>
          </p:cNvPr>
          <p:cNvPicPr>
            <a:picLocks noChangeAspect="1"/>
          </p:cNvPicPr>
          <p:nvPr/>
        </p:nvPicPr>
        <p:blipFill>
          <a:blip r:embed="rId3"/>
          <a:stretch>
            <a:fillRect/>
          </a:stretch>
        </p:blipFill>
        <p:spPr>
          <a:xfrm>
            <a:off x="458740" y="3995409"/>
            <a:ext cx="5096415" cy="2527952"/>
          </a:xfrm>
          <a:prstGeom prst="rect">
            <a:avLst/>
          </a:prstGeom>
        </p:spPr>
      </p:pic>
      <p:sp>
        <p:nvSpPr>
          <p:cNvPr id="7" name="Arrow: Right 6">
            <a:extLst>
              <a:ext uri="{FF2B5EF4-FFF2-40B4-BE49-F238E27FC236}">
                <a16:creationId xmlns="" xmlns:a16="http://schemas.microsoft.com/office/drawing/2014/main" id="{54929121-F5FB-4CCB-8ACF-3275BE4BC754}"/>
              </a:ext>
            </a:extLst>
          </p:cNvPr>
          <p:cNvSpPr/>
          <p:nvPr/>
        </p:nvSpPr>
        <p:spPr>
          <a:xfrm>
            <a:off x="184420" y="4414520"/>
            <a:ext cx="274320" cy="27432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 xmlns:a16="http://schemas.microsoft.com/office/drawing/2014/main" id="{B9B2A934-A361-4828-BEB5-5172962E9C43}"/>
              </a:ext>
            </a:extLst>
          </p:cNvPr>
          <p:cNvSpPr/>
          <p:nvPr/>
        </p:nvSpPr>
        <p:spPr>
          <a:xfrm rot="10617863">
            <a:off x="4572519" y="6118046"/>
            <a:ext cx="274320" cy="27432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 xmlns:a16="http://schemas.microsoft.com/office/drawing/2014/main" id="{59B26BCE-CBE3-4983-B439-09DBABA342D6}"/>
              </a:ext>
            </a:extLst>
          </p:cNvPr>
          <p:cNvSpPr txBox="1"/>
          <p:nvPr/>
        </p:nvSpPr>
        <p:spPr>
          <a:xfrm>
            <a:off x="5555155" y="5259385"/>
            <a:ext cx="3703192" cy="1446550"/>
          </a:xfrm>
          <a:prstGeom prst="rect">
            <a:avLst/>
          </a:prstGeom>
          <a:noFill/>
        </p:spPr>
        <p:txBody>
          <a:bodyPr wrap="square" rtlCol="0">
            <a:spAutoFit/>
          </a:bodyPr>
          <a:lstStyle/>
          <a:p>
            <a:r>
              <a:rPr lang="zh-CN" altLang="en-US" sz="1600" dirty="0">
                <a:solidFill>
                  <a:schemeClr val="tx2">
                    <a:lumMod val="75000"/>
                  </a:schemeClr>
                </a:solidFill>
                <a:latin typeface="Courier New" panose="02070309020205020404" pitchFamily="49" charset="0"/>
                <a:cs typeface="Courier New" panose="02070309020205020404" pitchFamily="49" charset="0"/>
              </a:rPr>
              <a:t>例子：求</a:t>
            </a:r>
            <a:r>
              <a:rPr lang="en-AU" altLang="zh-CN" sz="1600" dirty="0">
                <a:solidFill>
                  <a:schemeClr val="tx2">
                    <a:lumMod val="75000"/>
                  </a:schemeClr>
                </a:solidFill>
                <a:latin typeface="Courier New" panose="02070309020205020404" pitchFamily="49" charset="0"/>
                <a:cs typeface="Courier New" panose="02070309020205020404" pitchFamily="49" charset="0"/>
              </a:rPr>
              <a:t>C</a:t>
            </a:r>
            <a:r>
              <a:rPr lang="zh-CN" altLang="en-US" sz="1600" dirty="0">
                <a:solidFill>
                  <a:schemeClr val="tx2">
                    <a:lumMod val="75000"/>
                  </a:schemeClr>
                </a:solidFill>
                <a:latin typeface="Courier New" panose="02070309020205020404" pitchFamily="49" charset="0"/>
                <a:cs typeface="Courier New" panose="02070309020205020404" pitchFamily="49" charset="0"/>
              </a:rPr>
              <a:t>到</a:t>
            </a:r>
            <a:r>
              <a:rPr lang="en-AU" altLang="zh-CN" sz="1600" dirty="0">
                <a:solidFill>
                  <a:schemeClr val="tx2">
                    <a:lumMod val="75000"/>
                  </a:schemeClr>
                </a:solidFill>
                <a:latin typeface="Courier New" panose="02070309020205020404" pitchFamily="49" charset="0"/>
                <a:cs typeface="Courier New" panose="02070309020205020404" pitchFamily="49" charset="0"/>
              </a:rPr>
              <a:t>H</a:t>
            </a:r>
            <a:r>
              <a:rPr lang="zh-CN" altLang="en-US" sz="1600" dirty="0">
                <a:solidFill>
                  <a:schemeClr val="tx2">
                    <a:lumMod val="75000"/>
                  </a:schemeClr>
                </a:solidFill>
                <a:latin typeface="Courier New" panose="02070309020205020404" pitchFamily="49" charset="0"/>
                <a:cs typeface="Courier New" panose="02070309020205020404" pitchFamily="49" charset="0"/>
              </a:rPr>
              <a:t>的</a:t>
            </a:r>
            <a:r>
              <a:rPr lang="en-US" altLang="zh-CN" sz="1600" dirty="0">
                <a:solidFill>
                  <a:schemeClr val="tx2">
                    <a:lumMod val="75000"/>
                  </a:schemeClr>
                </a:solidFill>
                <a:latin typeface="Courier New" panose="02070309020205020404" pitchFamily="49" charset="0"/>
                <a:cs typeface="Courier New" panose="02070309020205020404" pitchFamily="49" charset="0"/>
              </a:rPr>
              <a:t>3</a:t>
            </a:r>
            <a:r>
              <a:rPr lang="zh-CN" altLang="en-US" sz="1600" dirty="0">
                <a:solidFill>
                  <a:schemeClr val="tx2">
                    <a:lumMod val="75000"/>
                  </a:schemeClr>
                </a:solidFill>
                <a:latin typeface="Courier New" panose="02070309020205020404" pitchFamily="49" charset="0"/>
                <a:cs typeface="Courier New" panose="02070309020205020404" pitchFamily="49" charset="0"/>
              </a:rPr>
              <a:t>条最短路径</a:t>
            </a:r>
            <a:endParaRPr lang="en-US" altLang="zh-CN" sz="1600" dirty="0">
              <a:solidFill>
                <a:schemeClr val="tx2">
                  <a:lumMod val="75000"/>
                </a:schemeClr>
              </a:solidFill>
              <a:latin typeface="Courier New" panose="02070309020205020404" pitchFamily="49" charset="0"/>
              <a:cs typeface="Courier New" panose="02070309020205020404" pitchFamily="49" charset="0"/>
            </a:endParaRPr>
          </a:p>
          <a:p>
            <a:r>
              <a:rPr lang="en-US" altLang="zh-CN" dirty="0">
                <a:solidFill>
                  <a:schemeClr val="tx2">
                    <a:lumMod val="75000"/>
                  </a:schemeClr>
                </a:solidFill>
                <a:latin typeface="Courier New" panose="02070309020205020404" pitchFamily="49" charset="0"/>
                <a:cs typeface="Courier New" panose="02070309020205020404" pitchFamily="49" charset="0"/>
              </a:rPr>
              <a:t>P(1) = C-E-F-H, cost = 5</a:t>
            </a:r>
            <a:br>
              <a:rPr lang="en-US" altLang="zh-CN" dirty="0">
                <a:solidFill>
                  <a:schemeClr val="tx2">
                    <a:lumMod val="75000"/>
                  </a:schemeClr>
                </a:solidFill>
                <a:latin typeface="Courier New" panose="02070309020205020404" pitchFamily="49" charset="0"/>
                <a:cs typeface="Courier New" panose="02070309020205020404" pitchFamily="49" charset="0"/>
              </a:rPr>
            </a:br>
            <a:r>
              <a:rPr lang="en-US" altLang="zh-CN" dirty="0">
                <a:solidFill>
                  <a:schemeClr val="tx2">
                    <a:lumMod val="75000"/>
                  </a:schemeClr>
                </a:solidFill>
                <a:latin typeface="Courier New" panose="02070309020205020404" pitchFamily="49" charset="0"/>
                <a:cs typeface="Courier New" panose="02070309020205020404" pitchFamily="49" charset="0"/>
              </a:rPr>
              <a:t>P(2) = C-E-G-H, cost = 7</a:t>
            </a:r>
          </a:p>
          <a:p>
            <a:r>
              <a:rPr lang="en-US" altLang="zh-CN" dirty="0">
                <a:solidFill>
                  <a:schemeClr val="tx2">
                    <a:lumMod val="75000"/>
                  </a:schemeClr>
                </a:solidFill>
                <a:latin typeface="Courier New" panose="02070309020205020404" pitchFamily="49" charset="0"/>
                <a:cs typeface="Courier New" panose="02070309020205020404" pitchFamily="49" charset="0"/>
              </a:rPr>
              <a:t>P</a:t>
            </a:r>
            <a:r>
              <a:rPr lang="en-AU" altLang="zh-CN" dirty="0">
                <a:solidFill>
                  <a:schemeClr val="tx2">
                    <a:lumMod val="75000"/>
                  </a:schemeClr>
                </a:solidFill>
                <a:latin typeface="Courier New" panose="02070309020205020404" pitchFamily="49" charset="0"/>
                <a:cs typeface="Courier New" panose="02070309020205020404" pitchFamily="49" charset="0"/>
              </a:rPr>
              <a:t>(3) = C</a:t>
            </a:r>
            <a:r>
              <a:rPr lang="en-US" altLang="zh-CN" dirty="0">
                <a:solidFill>
                  <a:schemeClr val="tx2">
                    <a:lumMod val="75000"/>
                  </a:schemeClr>
                </a:solidFill>
                <a:latin typeface="Courier New" panose="02070309020205020404" pitchFamily="49" charset="0"/>
                <a:cs typeface="Courier New" panose="02070309020205020404" pitchFamily="49" charset="0"/>
              </a:rPr>
              <a:t>-D-F-H, cost = 8</a:t>
            </a:r>
          </a:p>
          <a:p>
            <a:endParaRPr lang="en-AU" dirty="0">
              <a:solidFill>
                <a:schemeClr val="tx2">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79622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7 – </a:t>
            </a:r>
            <a:r>
              <a:rPr lang="zh-CN" altLang="en-US" dirty="0"/>
              <a:t>最小生成树</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计算图中从某节点出发、沿着最短路径能够到达的所有其他节点。</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084888" cy="2118127"/>
          </a:xfrm>
        </p:spPr>
        <p:txBody>
          <a:bodyPr/>
          <a:lstStyle/>
          <a:p>
            <a:r>
              <a:rPr lang="zh-CN" altLang="en-US" sz="2000" dirty="0">
                <a:latin typeface="Microsoft YaHei" panose="020B0503020204020204" pitchFamily="34" charset="-122"/>
                <a:ea typeface="Microsoft YaHei" panose="020B0503020204020204" pitchFamily="34" charset="-122"/>
              </a:rPr>
              <a:t>       最小生成树</a:t>
            </a:r>
            <a:r>
              <a:rPr lang="en-AU" altLang="zh-CN" sz="2000" dirty="0">
                <a:latin typeface="Microsoft YaHei" panose="020B0503020204020204" pitchFamily="34" charset="-122"/>
                <a:ea typeface="Microsoft YaHei" panose="020B0503020204020204" pitchFamily="34" charset="-122"/>
              </a:rPr>
              <a:t>(Minimum Spanning Tree)</a:t>
            </a:r>
            <a:r>
              <a:rPr lang="zh-CN" altLang="en-US" sz="2000" dirty="0">
                <a:latin typeface="Microsoft YaHei" panose="020B0503020204020204" pitchFamily="34" charset="-122"/>
                <a:ea typeface="Microsoft YaHei" panose="020B0503020204020204" pitchFamily="34" charset="-122"/>
              </a:rPr>
              <a:t> 计算图中从某节点出发、能够到达的所有其他节点，以及连接这些节点的最短路径。</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最小生成树的计算基于</a:t>
            </a:r>
            <a:r>
              <a:rPr lang="en-AU" altLang="zh-CN" sz="2000" dirty="0">
                <a:latin typeface="Microsoft YaHei" panose="020B0503020204020204" pitchFamily="34" charset="-122"/>
                <a:ea typeface="Microsoft YaHei" panose="020B0503020204020204" pitchFamily="34" charset="-122"/>
              </a:rPr>
              <a:t>Prim</a:t>
            </a:r>
            <a:r>
              <a:rPr lang="zh-CN" altLang="en-US" sz="2000" dirty="0">
                <a:latin typeface="Microsoft YaHei" panose="020B0503020204020204" pitchFamily="34" charset="-122"/>
                <a:ea typeface="Microsoft YaHei" panose="020B0503020204020204" pitchFamily="34" charset="-122"/>
              </a:rPr>
              <a:t>算法，它与</a:t>
            </a:r>
            <a:r>
              <a:rPr lang="en-AU" altLang="zh-CN" sz="2000" dirty="0">
                <a:latin typeface="Microsoft YaHei" panose="020B0503020204020204" pitchFamily="34" charset="-122"/>
                <a:ea typeface="Microsoft YaHei" panose="020B0503020204020204" pitchFamily="34" charset="-122"/>
              </a:rPr>
              <a:t>Dijkstra</a:t>
            </a:r>
            <a:r>
              <a:rPr lang="zh-CN" altLang="en-US" sz="2000" dirty="0">
                <a:latin typeface="Microsoft YaHei" panose="020B0503020204020204" pitchFamily="34" charset="-122"/>
                <a:ea typeface="Microsoft YaHei" panose="020B0503020204020204" pitchFamily="34" charset="-122"/>
              </a:rPr>
              <a:t>算法类似，区别是在每一步都只取权重最小的边。算法过程如下：</a:t>
            </a:r>
            <a:endParaRPr lang="en-AU" altLang="zh-CN" sz="2000" dirty="0">
              <a:latin typeface="Microsoft YaHei" panose="020B0503020204020204" pitchFamily="34" charset="-122"/>
              <a:ea typeface="Microsoft YaHei" panose="020B0503020204020204" pitchFamily="34" charset="-122"/>
            </a:endParaRPr>
          </a:p>
          <a:p>
            <a:pPr marL="914400" lvl="1" indent="-457200" algn="l">
              <a:buClr>
                <a:srgbClr val="0070C0"/>
              </a:buClr>
              <a:buFont typeface="+mj-lt"/>
              <a:buAutoNum type="arabicPeriod"/>
            </a:pPr>
            <a:r>
              <a:rPr lang="zh-CN" altLang="en-US" sz="1600" b="0" dirty="0">
                <a:solidFill>
                  <a:schemeClr val="tx2"/>
                </a:solidFill>
                <a:latin typeface="Microsoft YaHei" panose="020B0503020204020204" pitchFamily="34" charset="-122"/>
                <a:ea typeface="Microsoft YaHei" panose="020B0503020204020204" pitchFamily="34" charset="-122"/>
              </a:rPr>
              <a:t>开始时树只包含起始节点；</a:t>
            </a:r>
            <a:endParaRPr lang="en-AU" altLang="zh-CN" sz="1600" b="0" dirty="0">
              <a:solidFill>
                <a:schemeClr val="tx2"/>
              </a:solidFill>
              <a:latin typeface="Microsoft YaHei" panose="020B0503020204020204" pitchFamily="34" charset="-122"/>
              <a:ea typeface="Microsoft YaHei" panose="020B0503020204020204" pitchFamily="34" charset="-122"/>
            </a:endParaRPr>
          </a:p>
          <a:p>
            <a:pPr marL="914400" lvl="1" indent="-457200" algn="l">
              <a:buClr>
                <a:srgbClr val="0070C0"/>
              </a:buClr>
              <a:buFont typeface="+mj-lt"/>
              <a:buAutoNum type="arabicPeriod"/>
            </a:pPr>
            <a:r>
              <a:rPr lang="zh-CN" altLang="en-US" sz="1600" b="0" dirty="0">
                <a:solidFill>
                  <a:schemeClr val="tx2"/>
                </a:solidFill>
                <a:latin typeface="Microsoft YaHei" panose="020B0503020204020204" pitchFamily="34" charset="-122"/>
                <a:ea typeface="Microsoft YaHei" panose="020B0503020204020204" pitchFamily="34" charset="-122"/>
              </a:rPr>
              <a:t>计算从该节点出发的、沿着最小边能够直接到达的其他节点，将找到的节点和边加入树；</a:t>
            </a:r>
            <a:endParaRPr lang="en-AU" altLang="zh-CN" sz="1600" b="0" dirty="0">
              <a:solidFill>
                <a:schemeClr val="tx2"/>
              </a:solidFill>
              <a:latin typeface="Microsoft YaHei" panose="020B0503020204020204" pitchFamily="34" charset="-122"/>
              <a:ea typeface="Microsoft YaHei" panose="020B0503020204020204" pitchFamily="34" charset="-122"/>
            </a:endParaRPr>
          </a:p>
          <a:p>
            <a:pPr marL="914400" lvl="1" indent="-457200" algn="l">
              <a:buClr>
                <a:srgbClr val="0070C0"/>
              </a:buClr>
              <a:buFont typeface="+mj-lt"/>
              <a:buAutoNum type="arabicPeriod"/>
            </a:pPr>
            <a:r>
              <a:rPr lang="zh-CN" altLang="en-US" sz="1600" b="0" dirty="0">
                <a:solidFill>
                  <a:schemeClr val="tx2"/>
                </a:solidFill>
                <a:latin typeface="Microsoft YaHei" panose="020B0503020204020204" pitchFamily="34" charset="-122"/>
                <a:ea typeface="Microsoft YaHei" panose="020B0503020204020204" pitchFamily="34" charset="-122"/>
              </a:rPr>
              <a:t>重复步骤</a:t>
            </a:r>
            <a:r>
              <a:rPr lang="en-US" altLang="zh-CN" sz="1600" b="0" dirty="0">
                <a:solidFill>
                  <a:schemeClr val="tx2"/>
                </a:solidFill>
                <a:latin typeface="Microsoft YaHei" panose="020B0503020204020204" pitchFamily="34" charset="-122"/>
                <a:ea typeface="Microsoft YaHei" panose="020B0503020204020204" pitchFamily="34" charset="-122"/>
              </a:rPr>
              <a:t>2</a:t>
            </a:r>
            <a:r>
              <a:rPr lang="zh-CN" altLang="en-US" sz="1600" b="0" dirty="0">
                <a:solidFill>
                  <a:schemeClr val="tx2"/>
                </a:solidFill>
                <a:latin typeface="Microsoft YaHei" panose="020B0503020204020204" pitchFamily="34" charset="-122"/>
                <a:ea typeface="Microsoft YaHei" panose="020B0503020204020204" pitchFamily="34" charset="-122"/>
              </a:rPr>
              <a:t>，将还没有在树上的节点及其最短路径加入树；</a:t>
            </a:r>
            <a:endParaRPr lang="en-AU" altLang="zh-CN" sz="1600" b="0" dirty="0">
              <a:solidFill>
                <a:schemeClr val="tx2"/>
              </a:solidFill>
              <a:latin typeface="Microsoft YaHei" panose="020B0503020204020204" pitchFamily="34" charset="-122"/>
              <a:ea typeface="Microsoft YaHei" panose="020B0503020204020204" pitchFamily="34" charset="-122"/>
            </a:endParaRPr>
          </a:p>
          <a:p>
            <a:pPr marL="914400" lvl="1" indent="-457200" algn="l">
              <a:buClr>
                <a:srgbClr val="0070C0"/>
              </a:buClr>
              <a:buFont typeface="+mj-lt"/>
              <a:buAutoNum type="arabicPeriod"/>
            </a:pPr>
            <a:r>
              <a:rPr lang="zh-CN" altLang="en-US" sz="1600" b="0" dirty="0">
                <a:solidFill>
                  <a:schemeClr val="tx2"/>
                </a:solidFill>
                <a:latin typeface="Microsoft YaHei" panose="020B0503020204020204" pitchFamily="34" charset="-122"/>
                <a:ea typeface="Microsoft YaHei" panose="020B0503020204020204" pitchFamily="34" charset="-122"/>
              </a:rPr>
              <a:t>当所有节点都包含在树中时，过程终止。</a:t>
            </a:r>
            <a:endParaRPr lang="en-AU" altLang="zh-CN" sz="1600" b="0" dirty="0">
              <a:solidFill>
                <a:schemeClr val="tx2"/>
              </a:solidFill>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2" name="Picture 1">
            <a:extLst>
              <a:ext uri="{FF2B5EF4-FFF2-40B4-BE49-F238E27FC236}">
                <a16:creationId xmlns="" xmlns:a16="http://schemas.microsoft.com/office/drawing/2014/main" id="{36D6E725-7889-4781-B0A5-218388B69CF8}"/>
              </a:ext>
            </a:extLst>
          </p:cNvPr>
          <p:cNvPicPr>
            <a:picLocks noChangeAspect="1"/>
          </p:cNvPicPr>
          <p:nvPr/>
        </p:nvPicPr>
        <p:blipFill>
          <a:blip r:embed="rId3"/>
          <a:stretch>
            <a:fillRect/>
          </a:stretch>
        </p:blipFill>
        <p:spPr>
          <a:xfrm>
            <a:off x="5069306" y="4662419"/>
            <a:ext cx="6904318" cy="1600339"/>
          </a:xfrm>
          <a:prstGeom prst="rect">
            <a:avLst/>
          </a:prstGeom>
        </p:spPr>
      </p:pic>
    </p:spTree>
    <p:extLst>
      <p:ext uri="{BB962C8B-B14F-4D97-AF65-F5344CB8AC3E}">
        <p14:creationId xmlns:p14="http://schemas.microsoft.com/office/powerpoint/2010/main" val="27792700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7 – </a:t>
            </a:r>
            <a:r>
              <a:rPr lang="zh-CN" altLang="en-US" dirty="0"/>
              <a:t>最小生成树</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计算图中从某节点出发、沿着最短路径能够到达的所有其他节点。</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084888" cy="2118127"/>
          </a:xfrm>
        </p:spPr>
        <p:txBody>
          <a:bodyPr/>
          <a:lstStyle/>
          <a:p>
            <a:r>
              <a:rPr lang="zh-CN" altLang="en-US" sz="2000" dirty="0">
                <a:latin typeface="Microsoft YaHei" panose="020B0503020204020204" pitchFamily="34" charset="-122"/>
                <a:ea typeface="Microsoft YaHei" panose="020B0503020204020204" pitchFamily="34" charset="-122"/>
              </a:rPr>
              <a:t>       最小生成树</a:t>
            </a:r>
            <a:r>
              <a:rPr lang="en-AU" altLang="zh-CN" sz="2000" dirty="0">
                <a:latin typeface="Microsoft YaHei" panose="020B0503020204020204" pitchFamily="34" charset="-122"/>
                <a:ea typeface="Microsoft YaHei" panose="020B0503020204020204" pitchFamily="34" charset="-122"/>
              </a:rPr>
              <a:t>(Minimum Spanning Tree)</a:t>
            </a:r>
            <a:r>
              <a:rPr lang="zh-CN" altLang="en-US" sz="2000" dirty="0">
                <a:latin typeface="Microsoft YaHei" panose="020B0503020204020204" pitchFamily="34" charset="-122"/>
                <a:ea typeface="Microsoft YaHei" panose="020B0503020204020204" pitchFamily="34" charset="-122"/>
              </a:rPr>
              <a:t>在计算只需</a:t>
            </a:r>
            <a:r>
              <a:rPr lang="zh-CN" altLang="en-US" sz="2000" dirty="0">
                <a:solidFill>
                  <a:srgbClr val="00B0F0"/>
                </a:solidFill>
                <a:latin typeface="Microsoft YaHei" panose="020B0503020204020204" pitchFamily="34" charset="-122"/>
                <a:ea typeface="Microsoft YaHei" panose="020B0503020204020204" pitchFamily="34" charset="-122"/>
              </a:rPr>
              <a:t>遍历一次</a:t>
            </a:r>
            <a:r>
              <a:rPr lang="zh-CN" altLang="en-US" sz="2000" dirty="0">
                <a:latin typeface="Microsoft YaHei" panose="020B0503020204020204" pitchFamily="34" charset="-122"/>
                <a:ea typeface="Microsoft YaHei" panose="020B0503020204020204" pitchFamily="34" charset="-122"/>
              </a:rPr>
              <a:t>就能够到达所有节点的最佳路径时很有用。</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最小生成树的应用场景：</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最小化遍历成本，例如旅行路线规划；</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最小化布线成本；</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可视化外汇交易中各种货币投资回报之间的关联关系；</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传染病爆发的传播历史</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3" name="Picture 2">
            <a:extLst>
              <a:ext uri="{FF2B5EF4-FFF2-40B4-BE49-F238E27FC236}">
                <a16:creationId xmlns="" xmlns:a16="http://schemas.microsoft.com/office/drawing/2014/main" id="{A9C15EAB-911C-4EDE-8FDC-B7554DF1D91B}"/>
              </a:ext>
            </a:extLst>
          </p:cNvPr>
          <p:cNvPicPr>
            <a:picLocks noChangeAspect="1"/>
          </p:cNvPicPr>
          <p:nvPr/>
        </p:nvPicPr>
        <p:blipFill>
          <a:blip r:embed="rId3"/>
          <a:stretch>
            <a:fillRect/>
          </a:stretch>
        </p:blipFill>
        <p:spPr>
          <a:xfrm>
            <a:off x="7650005" y="4268432"/>
            <a:ext cx="3437095" cy="22202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724152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7 – </a:t>
            </a:r>
            <a:r>
              <a:rPr lang="zh-CN" altLang="en-US" dirty="0"/>
              <a:t>最小生成树</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计算图中从某节点出发、沿着最短路径能够到达的所有其他节点。</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084888" cy="2118127"/>
          </a:xfrm>
        </p:spPr>
        <p:txBody>
          <a:bodyPr/>
          <a:lstStyle/>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提供计算最小生成树的过程，以及其若干变体：</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最小生成树：</a:t>
            </a:r>
            <a:r>
              <a:rPr lang="en-AU" altLang="zh-CN" sz="2000" dirty="0" err="1">
                <a:latin typeface="Microsoft YaHei" panose="020B0503020204020204" pitchFamily="34" charset="-122"/>
                <a:ea typeface="Microsoft YaHei" panose="020B0503020204020204" pitchFamily="34" charset="-122"/>
              </a:rPr>
              <a:t>algo.spanningTree.minimum</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最大生成树：</a:t>
            </a:r>
            <a:r>
              <a:rPr lang="en-AU" altLang="zh-CN" sz="2000" dirty="0" err="1">
                <a:latin typeface="Microsoft YaHei" panose="020B0503020204020204" pitchFamily="34" charset="-122"/>
                <a:ea typeface="Microsoft YaHei" panose="020B0503020204020204" pitchFamily="34" charset="-122"/>
              </a:rPr>
              <a:t>algo.spanningTree.maximum</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457200">
              <a:buClr>
                <a:schemeClr val="tx1">
                  <a:lumMod val="50000"/>
                </a:schemeClr>
              </a:buClr>
            </a:pPr>
            <a:endParaRPr lang="en-AU" altLang="zh-CN" sz="2000" dirty="0">
              <a:latin typeface="Microsoft YaHei" panose="020B0503020204020204" pitchFamily="34" charset="-122"/>
              <a:ea typeface="Microsoft YaHei" panose="020B0503020204020204" pitchFamily="34" charset="-122"/>
            </a:endParaRPr>
          </a:p>
          <a:p>
            <a:pPr marL="457200">
              <a:buClr>
                <a:schemeClr val="tx1">
                  <a:lumMod val="50000"/>
                </a:schemeClr>
              </a:buCl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graphicFrame>
        <p:nvGraphicFramePr>
          <p:cNvPr id="7" name="Table 6">
            <a:extLst>
              <a:ext uri="{FF2B5EF4-FFF2-40B4-BE49-F238E27FC236}">
                <a16:creationId xmlns="" xmlns:a16="http://schemas.microsoft.com/office/drawing/2014/main" id="{4C0453BC-201D-410E-BB3D-0DB9A80AE685}"/>
              </a:ext>
            </a:extLst>
          </p:cNvPr>
          <p:cNvGraphicFramePr>
            <a:graphicFrameLocks noGrp="1"/>
          </p:cNvGraphicFramePr>
          <p:nvPr>
            <p:extLst>
              <p:ext uri="{D42A27DB-BD31-4B8C-83A1-F6EECF244321}">
                <p14:modId xmlns:p14="http://schemas.microsoft.com/office/powerpoint/2010/main" val="105584295"/>
              </p:ext>
            </p:extLst>
          </p:nvPr>
        </p:nvGraphicFramePr>
        <p:xfrm>
          <a:off x="5416230" y="3146611"/>
          <a:ext cx="6557394" cy="2824728"/>
        </p:xfrm>
        <a:graphic>
          <a:graphicData uri="http://schemas.openxmlformats.org/drawingml/2006/table">
            <a:tbl>
              <a:tblPr/>
              <a:tblGrid>
                <a:gridCol w="1492570">
                  <a:extLst>
                    <a:ext uri="{9D8B030D-6E8A-4147-A177-3AD203B41FA5}">
                      <a16:colId xmlns="" xmlns:a16="http://schemas.microsoft.com/office/drawing/2014/main" val="680610629"/>
                    </a:ext>
                  </a:extLst>
                </a:gridCol>
                <a:gridCol w="792480">
                  <a:extLst>
                    <a:ext uri="{9D8B030D-6E8A-4147-A177-3AD203B41FA5}">
                      <a16:colId xmlns="" xmlns:a16="http://schemas.microsoft.com/office/drawing/2014/main" val="193676813"/>
                    </a:ext>
                  </a:extLst>
                </a:gridCol>
                <a:gridCol w="924560">
                  <a:extLst>
                    <a:ext uri="{9D8B030D-6E8A-4147-A177-3AD203B41FA5}">
                      <a16:colId xmlns="" xmlns:a16="http://schemas.microsoft.com/office/drawing/2014/main" val="2211110934"/>
                    </a:ext>
                  </a:extLst>
                </a:gridCol>
                <a:gridCol w="3347784">
                  <a:extLst>
                    <a:ext uri="{9D8B030D-6E8A-4147-A177-3AD203B41FA5}">
                      <a16:colId xmlns="" xmlns:a16="http://schemas.microsoft.com/office/drawing/2014/main" val="3026592693"/>
                    </a:ext>
                  </a:extLst>
                </a:gridCol>
              </a:tblGrid>
              <a:tr h="141443">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参数名</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B04DCE"/>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类型</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5055CE"/>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缺省值</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3053CE"/>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描述</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60A312"/>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537810219"/>
                  </a:ext>
                </a:extLst>
              </a:tr>
              <a:tr h="475754">
                <a:tc>
                  <a:txBody>
                    <a:bodyPr/>
                    <a:lstStyle/>
                    <a:p>
                      <a:pPr algn="l" fontAlgn="t"/>
                      <a:r>
                        <a:rPr lang="en-AU" sz="1400" dirty="0">
                          <a:solidFill>
                            <a:srgbClr val="222222"/>
                          </a:solidFill>
                          <a:effectLst/>
                          <a:latin typeface="Open Sans" panose="020B0606030504020204" pitchFamily="34" charset="0"/>
                        </a:rPr>
                        <a:t>label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String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null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需要遍历的节点的标签名。如果是</a:t>
                      </a:r>
                      <a:r>
                        <a:rPr lang="en-US" sz="1400" dirty="0">
                          <a:solidFill>
                            <a:srgbClr val="222222"/>
                          </a:solidFill>
                          <a:effectLst/>
                          <a:latin typeface="Open Sans" panose="020B0606030504020204" pitchFamily="34" charset="0"/>
                        </a:rPr>
                        <a:t>null</a:t>
                      </a:r>
                      <a:r>
                        <a:rPr lang="zh-CN" altLang="en-US" sz="1400" dirty="0">
                          <a:solidFill>
                            <a:srgbClr val="222222"/>
                          </a:solidFill>
                          <a:effectLst/>
                          <a:latin typeface="Open Sans" panose="020B0606030504020204" pitchFamily="34" charset="0"/>
                        </a:rPr>
                        <a:t>，那遍历所有节点。</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676085453"/>
                  </a:ext>
                </a:extLst>
              </a:tr>
              <a:tr h="518160">
                <a:tc>
                  <a:txBody>
                    <a:bodyPr/>
                    <a:lstStyle/>
                    <a:p>
                      <a:pPr algn="l" fontAlgn="t"/>
                      <a:r>
                        <a:rPr lang="en-AU" sz="1400">
                          <a:solidFill>
                            <a:srgbClr val="222222"/>
                          </a:solidFill>
                          <a:effectLst/>
                          <a:latin typeface="Open Sans" panose="020B0606030504020204" pitchFamily="34" charset="0"/>
                        </a:rPr>
                        <a:t>relationshipType</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String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null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需要遍历的关系类型名。如果是</a:t>
                      </a:r>
                      <a:r>
                        <a:rPr lang="en-US" sz="1400" dirty="0">
                          <a:solidFill>
                            <a:srgbClr val="222222"/>
                          </a:solidFill>
                          <a:effectLst/>
                          <a:latin typeface="Open Sans" panose="020B0606030504020204" pitchFamily="34" charset="0"/>
                        </a:rPr>
                        <a:t>null</a:t>
                      </a:r>
                      <a:r>
                        <a:rPr lang="zh-CN" altLang="en-US" sz="1400" dirty="0">
                          <a:solidFill>
                            <a:srgbClr val="222222"/>
                          </a:solidFill>
                          <a:effectLst/>
                          <a:latin typeface="Open Sans" panose="020B0606030504020204" pitchFamily="34" charset="0"/>
                        </a:rPr>
                        <a:t>，那遍历所有关系类型。</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850345584"/>
                  </a:ext>
                </a:extLst>
              </a:tr>
              <a:tr h="477520">
                <a:tc>
                  <a:txBody>
                    <a:bodyPr/>
                    <a:lstStyle/>
                    <a:p>
                      <a:pPr algn="l" fontAlgn="t"/>
                      <a:r>
                        <a:rPr lang="en-AU" sz="1400">
                          <a:solidFill>
                            <a:srgbClr val="222222"/>
                          </a:solidFill>
                          <a:effectLst/>
                          <a:latin typeface="Open Sans" panose="020B0606030504020204" pitchFamily="34" charset="0"/>
                        </a:rPr>
                        <a:t>weightProperty</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string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null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包含权重的关系的属性名，必须是数值类型。</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045229938"/>
                  </a:ext>
                </a:extLst>
              </a:tr>
              <a:tr h="233472">
                <a:tc>
                  <a:txBody>
                    <a:bodyPr/>
                    <a:lstStyle/>
                    <a:p>
                      <a:pPr algn="l" fontAlgn="t"/>
                      <a:r>
                        <a:rPr lang="en-AU" sz="1400">
                          <a:solidFill>
                            <a:srgbClr val="222222"/>
                          </a:solidFill>
                          <a:effectLst/>
                          <a:latin typeface="Open Sans" panose="020B0606030504020204" pitchFamily="34" charset="0"/>
                        </a:rPr>
                        <a:t>startNodeId</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long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null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起始节点的数据库</a:t>
                      </a:r>
                      <a:r>
                        <a:rPr lang="en-AU" sz="1400" dirty="0">
                          <a:solidFill>
                            <a:srgbClr val="222222"/>
                          </a:solidFill>
                          <a:effectLst/>
                          <a:latin typeface="Open Sans" panose="020B0606030504020204" pitchFamily="34" charset="0"/>
                        </a:rPr>
                        <a:t>ID</a:t>
                      </a:r>
                      <a:r>
                        <a:rPr lang="zh-CN" altLang="en-US" sz="1400" dirty="0">
                          <a:solidFill>
                            <a:srgbClr val="222222"/>
                          </a:solidFill>
                          <a:effectLst/>
                          <a:latin typeface="Open Sans" panose="020B0606030504020204" pitchFamily="34" charset="0"/>
                        </a:rPr>
                        <a:t>。</a:t>
                      </a:r>
                      <a:endParaRPr lang="en-AU"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877310678"/>
                  </a:ext>
                </a:extLst>
              </a:tr>
              <a:tr h="361950">
                <a:tc>
                  <a:txBody>
                    <a:bodyPr/>
                    <a:lstStyle/>
                    <a:p>
                      <a:pPr algn="l" fontAlgn="t"/>
                      <a:r>
                        <a:rPr lang="en-AU" sz="1400">
                          <a:solidFill>
                            <a:srgbClr val="222222"/>
                          </a:solidFill>
                          <a:effectLst/>
                          <a:latin typeface="Open Sans" panose="020B0606030504020204" pitchFamily="34" charset="0"/>
                        </a:rPr>
                        <a:t>write</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boolean</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true</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指定结果是否作为新关系写入数据库。</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68950671"/>
                  </a:ext>
                </a:extLst>
              </a:tr>
              <a:tr h="438714">
                <a:tc>
                  <a:txBody>
                    <a:bodyPr/>
                    <a:lstStyle/>
                    <a:p>
                      <a:pPr algn="l" fontAlgn="t"/>
                      <a:r>
                        <a:rPr lang="en-AU" sz="1400">
                          <a:solidFill>
                            <a:srgbClr val="222222"/>
                          </a:solidFill>
                          <a:effectLst/>
                          <a:latin typeface="Open Sans" panose="020B0606030504020204" pitchFamily="34" charset="0"/>
                        </a:rPr>
                        <a:t>writeProperty</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string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a:t>
                      </a:r>
                      <a:r>
                        <a:rPr lang="en-AU" sz="1400" dirty="0" err="1">
                          <a:solidFill>
                            <a:srgbClr val="222222"/>
                          </a:solidFill>
                          <a:effectLst/>
                          <a:latin typeface="Open Sans" panose="020B0606030504020204" pitchFamily="34" charset="0"/>
                        </a:rPr>
                        <a:t>mst</a:t>
                      </a:r>
                      <a:r>
                        <a:rPr lang="en-AU" sz="1400" dirty="0">
                          <a:solidFill>
                            <a:srgbClr val="222222"/>
                          </a:solidFill>
                          <a:effectLst/>
                          <a:latin typeface="Open Sans" panose="020B0606030504020204" pitchFamily="34" charset="0"/>
                        </a:rPr>
                        <a:t>'</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如果</a:t>
                      </a:r>
                      <a:r>
                        <a:rPr lang="en-AU" altLang="zh-CN" sz="1400" dirty="0" err="1">
                          <a:solidFill>
                            <a:srgbClr val="222222"/>
                          </a:solidFill>
                          <a:effectLst/>
                          <a:latin typeface="Open Sans" panose="020B0606030504020204" pitchFamily="34" charset="0"/>
                        </a:rPr>
                        <a:t>write:true</a:t>
                      </a:r>
                      <a:r>
                        <a:rPr lang="zh-CN" altLang="en-US" sz="1400" dirty="0">
                          <a:solidFill>
                            <a:srgbClr val="222222"/>
                          </a:solidFill>
                          <a:effectLst/>
                          <a:latin typeface="Open Sans" panose="020B0606030504020204" pitchFamily="34" charset="0"/>
                        </a:rPr>
                        <a:t>，那么这里指定新的关系类型名。</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3725868244"/>
                  </a:ext>
                </a:extLst>
              </a:tr>
            </a:tbl>
          </a:graphicData>
        </a:graphic>
      </p:graphicFrame>
      <p:sp>
        <p:nvSpPr>
          <p:cNvPr id="2" name="TextBox 1">
            <a:extLst>
              <a:ext uri="{FF2B5EF4-FFF2-40B4-BE49-F238E27FC236}">
                <a16:creationId xmlns="" xmlns:a16="http://schemas.microsoft.com/office/drawing/2014/main" id="{6BD40810-727E-485F-9DCA-953DAEA22A5F}"/>
              </a:ext>
            </a:extLst>
          </p:cNvPr>
          <p:cNvSpPr txBox="1"/>
          <p:nvPr/>
        </p:nvSpPr>
        <p:spPr>
          <a:xfrm>
            <a:off x="644273" y="4241958"/>
            <a:ext cx="4507368" cy="2246769"/>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AU" sz="1400" dirty="0">
                <a:solidFill>
                  <a:schemeClr val="tx2">
                    <a:lumMod val="75000"/>
                  </a:schemeClr>
                </a:solidFill>
                <a:latin typeface="Courier New" panose="02070309020205020404" pitchFamily="49" charset="0"/>
                <a:cs typeface="Courier New" panose="02070309020205020404" pitchFamily="49" charset="0"/>
              </a:rPr>
              <a:t>CALL </a:t>
            </a:r>
            <a:r>
              <a:rPr lang="en-AU" sz="1400" b="1" dirty="0" err="1">
                <a:solidFill>
                  <a:srgbClr val="00B050"/>
                </a:solidFill>
                <a:latin typeface="Courier New" panose="02070309020205020404" pitchFamily="49" charset="0"/>
                <a:cs typeface="Courier New" panose="02070309020205020404" pitchFamily="49" charset="0"/>
              </a:rPr>
              <a:t>algo.spanningTree</a:t>
            </a:r>
            <a:r>
              <a:rPr lang="en-AU" sz="1400" b="1" dirty="0">
                <a:solidFill>
                  <a:srgbClr val="00B050"/>
                </a:solidFill>
                <a:latin typeface="Courier New" panose="02070309020205020404" pitchFamily="49" charset="0"/>
                <a:cs typeface="Courier New" panose="02070309020205020404" pitchFamily="49" charset="0"/>
              </a:rPr>
              <a:t>.*</a:t>
            </a:r>
            <a:r>
              <a:rPr lang="en-AU" sz="1400" dirty="0">
                <a:solidFill>
                  <a:schemeClr val="tx2">
                    <a:lumMod val="75000"/>
                  </a:schemeClr>
                </a:solidFill>
                <a:latin typeface="Courier New" panose="02070309020205020404" pitchFamily="49" charset="0"/>
                <a:cs typeface="Courier New" panose="02070309020205020404" pitchFamily="49" charset="0"/>
              </a:rPr>
              <a:t>(</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label:String</a:t>
            </a:r>
            <a:r>
              <a:rPr lang="en-AU" sz="1400" dirty="0">
                <a:solidFill>
                  <a:schemeClr val="tx2">
                    <a:lumMod val="75000"/>
                  </a:schemeClr>
                </a:solidFill>
                <a:latin typeface="Courier New" panose="02070309020205020404" pitchFamily="49" charset="0"/>
                <a:cs typeface="Courier New" panose="02070309020205020404" pitchFamily="49" charset="0"/>
              </a:rPr>
              <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relationshipType:String</a:t>
            </a:r>
            <a:r>
              <a:rPr lang="en-AU" sz="1400" dirty="0">
                <a:solidFill>
                  <a:schemeClr val="tx2">
                    <a:lumMod val="75000"/>
                  </a:schemeClr>
                </a:solidFill>
                <a:latin typeface="Courier New" panose="02070309020205020404" pitchFamily="49" charset="0"/>
                <a:cs typeface="Courier New" panose="02070309020205020404" pitchFamily="49" charset="0"/>
              </a:rPr>
              <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weightProperty:String</a:t>
            </a:r>
            <a:r>
              <a:rPr lang="en-AU" sz="1400" dirty="0">
                <a:solidFill>
                  <a:schemeClr val="tx2">
                    <a:lumMod val="75000"/>
                  </a:schemeClr>
                </a:solidFill>
                <a:latin typeface="Courier New" panose="02070309020205020404" pitchFamily="49" charset="0"/>
                <a:cs typeface="Courier New" panose="02070309020205020404" pitchFamily="49" charset="0"/>
              </a:rPr>
              <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startNodeId:int</a:t>
            </a:r>
            <a:r>
              <a:rPr lang="en-AU" sz="1400" dirty="0">
                <a:solidFill>
                  <a:schemeClr val="tx2">
                    <a:lumMod val="75000"/>
                  </a:schemeClr>
                </a:solidFill>
                <a:latin typeface="Courier New" panose="02070309020205020404" pitchFamily="49" charset="0"/>
                <a:cs typeface="Courier New" panose="02070309020205020404" pitchFamily="49" charset="0"/>
              </a:rPr>
              <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US" altLang="zh-CN" sz="1400" dirty="0" err="1">
                <a:solidFill>
                  <a:schemeClr val="tx2">
                    <a:lumMod val="75000"/>
                  </a:schemeClr>
                </a:solidFill>
                <a:latin typeface="Courier New" panose="02070309020205020404" pitchFamily="49" charset="0"/>
                <a:cs typeface="Courier New" panose="02070309020205020404" pitchFamily="49" charset="0"/>
              </a:rPr>
              <a:t>write:true</a:t>
            </a:r>
            <a:r>
              <a:rPr lang="en-US" altLang="zh-CN" sz="1400" dirty="0">
                <a:solidFill>
                  <a:schemeClr val="tx2">
                    <a:lumMod val="75000"/>
                  </a:schemeClr>
                </a:solidFill>
                <a:latin typeface="Courier New" panose="02070309020205020404" pitchFamily="49" charset="0"/>
                <a:cs typeface="Courier New" panose="02070309020205020404" pitchFamily="49" charset="0"/>
              </a:rPr>
              <a:t/>
            </a:r>
            <a:br>
              <a:rPr lang="en-US" altLang="zh-CN" sz="1400" dirty="0">
                <a:solidFill>
                  <a:schemeClr val="tx2">
                    <a:lumMod val="75000"/>
                  </a:schemeClr>
                </a:solidFill>
                <a:latin typeface="Courier New" panose="02070309020205020404" pitchFamily="49" charset="0"/>
                <a:cs typeface="Courier New" panose="02070309020205020404" pitchFamily="49" charset="0"/>
              </a:rPr>
            </a:br>
            <a:r>
              <a:rPr lang="en-US" altLang="zh-CN"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writeProperty:String</a:t>
            </a:r>
            <a:r>
              <a:rPr lang="en-AU" sz="1400" dirty="0">
                <a:solidFill>
                  <a:schemeClr val="tx2">
                    <a:lumMod val="75000"/>
                  </a:schemeClr>
                </a:solidFill>
                <a:latin typeface="Courier New" panose="02070309020205020404" pitchFamily="49" charset="0"/>
                <a:cs typeface="Courier New" panose="02070309020205020404" pitchFamily="49" charset="0"/>
              </a:rPr>
              <a:t>}</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a:t>
            </a:r>
          </a:p>
          <a:p>
            <a:r>
              <a:rPr lang="en-AU" sz="1400" dirty="0">
                <a:solidFill>
                  <a:schemeClr val="tx2">
                    <a:lumMod val="75000"/>
                  </a:schemeClr>
                </a:solidFill>
                <a:latin typeface="Courier New" panose="02070309020205020404" pitchFamily="49" charset="0"/>
                <a:cs typeface="Courier New" panose="02070309020205020404" pitchFamily="49" charset="0"/>
              </a:rPr>
              <a:t>YIELD </a:t>
            </a:r>
            <a:r>
              <a:rPr lang="en-AU" sz="1400" dirty="0" err="1">
                <a:solidFill>
                  <a:schemeClr val="tx2">
                    <a:lumMod val="75000"/>
                  </a:schemeClr>
                </a:solidFill>
                <a:latin typeface="Courier New" panose="02070309020205020404" pitchFamily="49" charset="0"/>
                <a:cs typeface="Courier New" panose="02070309020205020404" pitchFamily="49" charset="0"/>
              </a:rPr>
              <a:t>loadMillis</a:t>
            </a: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computeMillis</a:t>
            </a: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writeMillis</a:t>
            </a: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effectiveNodeCount</a:t>
            </a:r>
            <a:endParaRPr lang="en-AU" sz="1400" dirty="0">
              <a:solidFill>
                <a:schemeClr val="tx2">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97406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7 – </a:t>
            </a:r>
            <a:r>
              <a:rPr lang="zh-CN" altLang="en-US" dirty="0"/>
              <a:t>最小生成树</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计算图中从某节点出发、沿着最短路径能够到达的所有其他节点。</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557392" cy="2118127"/>
          </a:xfrm>
        </p:spPr>
        <p:txBody>
          <a:bodyPr/>
          <a:lstStyle/>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提供计算至少包含</a:t>
            </a:r>
            <a:r>
              <a:rPr lang="en-AU"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个节点的生成树的过程：</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包含至少</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个节点、</a:t>
            </a:r>
            <a:r>
              <a:rPr lang="en-AU" altLang="zh-CN" sz="2000" dirty="0">
                <a:latin typeface="Microsoft YaHei" panose="020B0503020204020204" pitchFamily="34" charset="-122"/>
                <a:ea typeface="Microsoft YaHei" panose="020B0503020204020204" pitchFamily="34" charset="-122"/>
              </a:rPr>
              <a:t>k-1</a:t>
            </a:r>
            <a:r>
              <a:rPr lang="zh-CN" altLang="en-US" sz="2000" dirty="0">
                <a:latin typeface="Microsoft YaHei" panose="020B0503020204020204" pitchFamily="34" charset="-122"/>
                <a:ea typeface="Microsoft YaHei" panose="020B0503020204020204" pitchFamily="34" charset="-122"/>
              </a:rPr>
              <a:t>个关系的最小生成树：</a:t>
            </a:r>
            <a:r>
              <a:rPr lang="en-AU" altLang="zh-CN" sz="2000" dirty="0" err="1">
                <a:latin typeface="Microsoft YaHei" panose="020B0503020204020204" pitchFamily="34" charset="-122"/>
                <a:ea typeface="Microsoft YaHei" panose="020B0503020204020204" pitchFamily="34" charset="-122"/>
              </a:rPr>
              <a:t>algo.spanningTree</a:t>
            </a:r>
            <a:r>
              <a:rPr lang="en-AU"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k</a:t>
            </a:r>
            <a:r>
              <a:rPr lang="en-AU" altLang="zh-CN" sz="2000" dirty="0">
                <a:latin typeface="Microsoft YaHei" panose="020B0503020204020204" pitchFamily="34" charset="-122"/>
                <a:ea typeface="Microsoft YaHei" panose="020B0503020204020204" pitchFamily="34" charset="-122"/>
              </a:rPr>
              <a:t>min</a:t>
            </a:r>
          </a:p>
          <a:p>
            <a:pPr marL="803275" indent="-346075">
              <a:buClr>
                <a:schemeClr val="tx1">
                  <a:lumMod val="50000"/>
                </a:schemeClr>
              </a:buClr>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包含至少</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个节点、</a:t>
            </a:r>
            <a:r>
              <a:rPr lang="en-AU" altLang="zh-CN" sz="2000" dirty="0">
                <a:latin typeface="Microsoft YaHei" panose="020B0503020204020204" pitchFamily="34" charset="-122"/>
                <a:ea typeface="Microsoft YaHei" panose="020B0503020204020204" pitchFamily="34" charset="-122"/>
              </a:rPr>
              <a:t>k-1</a:t>
            </a:r>
            <a:r>
              <a:rPr lang="zh-CN" altLang="en-US" sz="2000" dirty="0">
                <a:latin typeface="Microsoft YaHei" panose="020B0503020204020204" pitchFamily="34" charset="-122"/>
                <a:ea typeface="Microsoft YaHei" panose="020B0503020204020204" pitchFamily="34" charset="-122"/>
              </a:rPr>
              <a:t>个关系的最大生成树：</a:t>
            </a:r>
            <a:r>
              <a:rPr lang="en-AU" altLang="zh-CN" sz="2000" dirty="0" err="1">
                <a:latin typeface="Microsoft YaHei" panose="020B0503020204020204" pitchFamily="34" charset="-122"/>
                <a:ea typeface="Microsoft YaHei" panose="020B0503020204020204" pitchFamily="34" charset="-122"/>
              </a:rPr>
              <a:t>algo.spanningTree.kmax</a:t>
            </a:r>
            <a:endParaRPr lang="en-AU" altLang="zh-CN" sz="2000" dirty="0">
              <a:latin typeface="Microsoft YaHei" panose="020B0503020204020204" pitchFamily="34" charset="-122"/>
              <a:ea typeface="Microsoft YaHei" panose="020B0503020204020204" pitchFamily="34" charset="-122"/>
            </a:endParaRPr>
          </a:p>
          <a:p>
            <a:pPr marL="457200">
              <a:buClr>
                <a:schemeClr val="tx1">
                  <a:lumMod val="50000"/>
                </a:schemeClr>
              </a:buClr>
            </a:pPr>
            <a:endParaRPr lang="en-AU" altLang="zh-CN" sz="2000" dirty="0">
              <a:latin typeface="Microsoft YaHei" panose="020B0503020204020204" pitchFamily="34" charset="-122"/>
              <a:ea typeface="Microsoft YaHei" panose="020B0503020204020204" pitchFamily="34" charset="-122"/>
            </a:endParaRPr>
          </a:p>
          <a:p>
            <a:pPr marL="457200">
              <a:buClr>
                <a:schemeClr val="tx1">
                  <a:lumMod val="50000"/>
                </a:schemeClr>
              </a:buCl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graphicFrame>
        <p:nvGraphicFramePr>
          <p:cNvPr id="7" name="Table 6">
            <a:extLst>
              <a:ext uri="{FF2B5EF4-FFF2-40B4-BE49-F238E27FC236}">
                <a16:creationId xmlns="" xmlns:a16="http://schemas.microsoft.com/office/drawing/2014/main" id="{4C0453BC-201D-410E-BB3D-0DB9A80AE685}"/>
              </a:ext>
            </a:extLst>
          </p:cNvPr>
          <p:cNvGraphicFramePr>
            <a:graphicFrameLocks noGrp="1"/>
          </p:cNvGraphicFramePr>
          <p:nvPr>
            <p:extLst>
              <p:ext uri="{D42A27DB-BD31-4B8C-83A1-F6EECF244321}">
                <p14:modId xmlns:p14="http://schemas.microsoft.com/office/powerpoint/2010/main" val="4174994593"/>
              </p:ext>
            </p:extLst>
          </p:nvPr>
        </p:nvGraphicFramePr>
        <p:xfrm>
          <a:off x="5428527" y="3022027"/>
          <a:ext cx="6557394" cy="3050082"/>
        </p:xfrm>
        <a:graphic>
          <a:graphicData uri="http://schemas.openxmlformats.org/drawingml/2006/table">
            <a:tbl>
              <a:tblPr/>
              <a:tblGrid>
                <a:gridCol w="1462090">
                  <a:extLst>
                    <a:ext uri="{9D8B030D-6E8A-4147-A177-3AD203B41FA5}">
                      <a16:colId xmlns="" xmlns:a16="http://schemas.microsoft.com/office/drawing/2014/main" val="680610629"/>
                    </a:ext>
                  </a:extLst>
                </a:gridCol>
                <a:gridCol w="822960">
                  <a:extLst>
                    <a:ext uri="{9D8B030D-6E8A-4147-A177-3AD203B41FA5}">
                      <a16:colId xmlns="" xmlns:a16="http://schemas.microsoft.com/office/drawing/2014/main" val="193676813"/>
                    </a:ext>
                  </a:extLst>
                </a:gridCol>
                <a:gridCol w="688743">
                  <a:extLst>
                    <a:ext uri="{9D8B030D-6E8A-4147-A177-3AD203B41FA5}">
                      <a16:colId xmlns="" xmlns:a16="http://schemas.microsoft.com/office/drawing/2014/main" val="2211110934"/>
                    </a:ext>
                  </a:extLst>
                </a:gridCol>
                <a:gridCol w="3583601">
                  <a:extLst>
                    <a:ext uri="{9D8B030D-6E8A-4147-A177-3AD203B41FA5}">
                      <a16:colId xmlns="" xmlns:a16="http://schemas.microsoft.com/office/drawing/2014/main" val="3026592693"/>
                    </a:ext>
                  </a:extLst>
                </a:gridCol>
              </a:tblGrid>
              <a:tr h="141443">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参数名</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B04DCE"/>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类型</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5055CE"/>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缺省值</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3053CE"/>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描述</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60A312"/>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537810219"/>
                  </a:ext>
                </a:extLst>
              </a:tr>
              <a:tr h="475754">
                <a:tc>
                  <a:txBody>
                    <a:bodyPr/>
                    <a:lstStyle/>
                    <a:p>
                      <a:pPr algn="l" fontAlgn="t"/>
                      <a:r>
                        <a:rPr lang="en-AU" sz="1400" dirty="0">
                          <a:solidFill>
                            <a:srgbClr val="222222"/>
                          </a:solidFill>
                          <a:effectLst/>
                          <a:latin typeface="Open Sans" panose="020B0606030504020204" pitchFamily="34" charset="0"/>
                        </a:rPr>
                        <a:t>label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String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null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需要遍历的节点的标签名。如果是</a:t>
                      </a:r>
                      <a:r>
                        <a:rPr lang="en-US" sz="1400" dirty="0">
                          <a:solidFill>
                            <a:srgbClr val="222222"/>
                          </a:solidFill>
                          <a:effectLst/>
                          <a:latin typeface="Open Sans" panose="020B0606030504020204" pitchFamily="34" charset="0"/>
                        </a:rPr>
                        <a:t>null</a:t>
                      </a:r>
                      <a:r>
                        <a:rPr lang="zh-CN" altLang="en-US" sz="1400" dirty="0">
                          <a:solidFill>
                            <a:srgbClr val="222222"/>
                          </a:solidFill>
                          <a:effectLst/>
                          <a:latin typeface="Open Sans" panose="020B0606030504020204" pitchFamily="34" charset="0"/>
                        </a:rPr>
                        <a:t>，那遍历所有节点。</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676085453"/>
                  </a:ext>
                </a:extLst>
              </a:tr>
              <a:tr h="518160">
                <a:tc>
                  <a:txBody>
                    <a:bodyPr/>
                    <a:lstStyle/>
                    <a:p>
                      <a:pPr algn="l" fontAlgn="t"/>
                      <a:r>
                        <a:rPr lang="en-AU" sz="1400">
                          <a:solidFill>
                            <a:srgbClr val="222222"/>
                          </a:solidFill>
                          <a:effectLst/>
                          <a:latin typeface="Open Sans" panose="020B0606030504020204" pitchFamily="34" charset="0"/>
                        </a:rPr>
                        <a:t>relationshipType</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String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null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需要遍历的关系类型名。如果是</a:t>
                      </a:r>
                      <a:r>
                        <a:rPr lang="en-US" sz="1400" dirty="0">
                          <a:solidFill>
                            <a:srgbClr val="222222"/>
                          </a:solidFill>
                          <a:effectLst/>
                          <a:latin typeface="Open Sans" panose="020B0606030504020204" pitchFamily="34" charset="0"/>
                        </a:rPr>
                        <a:t>null</a:t>
                      </a:r>
                      <a:r>
                        <a:rPr lang="zh-CN" altLang="en-US" sz="1400" dirty="0">
                          <a:solidFill>
                            <a:srgbClr val="222222"/>
                          </a:solidFill>
                          <a:effectLst/>
                          <a:latin typeface="Open Sans" panose="020B0606030504020204" pitchFamily="34" charset="0"/>
                        </a:rPr>
                        <a:t>，那遍历所有关系类型。</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850345584"/>
                  </a:ext>
                </a:extLst>
              </a:tr>
              <a:tr h="477520">
                <a:tc>
                  <a:txBody>
                    <a:bodyPr/>
                    <a:lstStyle/>
                    <a:p>
                      <a:pPr algn="l" fontAlgn="t"/>
                      <a:r>
                        <a:rPr lang="en-AU" sz="1400">
                          <a:solidFill>
                            <a:srgbClr val="222222"/>
                          </a:solidFill>
                          <a:effectLst/>
                          <a:latin typeface="Open Sans" panose="020B0606030504020204" pitchFamily="34" charset="0"/>
                        </a:rPr>
                        <a:t>weightProperty</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string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null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包含权重的关系的属性名，必须是数值类型。</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045229938"/>
                  </a:ext>
                </a:extLst>
              </a:tr>
              <a:tr h="233472">
                <a:tc>
                  <a:txBody>
                    <a:bodyPr/>
                    <a:lstStyle/>
                    <a:p>
                      <a:pPr algn="l" fontAlgn="t"/>
                      <a:r>
                        <a:rPr lang="en-AU" sz="1400" dirty="0" err="1">
                          <a:solidFill>
                            <a:srgbClr val="222222"/>
                          </a:solidFill>
                          <a:effectLst/>
                          <a:latin typeface="Open Sans" panose="020B0606030504020204" pitchFamily="34" charset="0"/>
                        </a:rPr>
                        <a:t>startNodeId</a:t>
                      </a:r>
                      <a:endParaRPr lang="en-AU"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long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null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起始节点的数据库</a:t>
                      </a:r>
                      <a:r>
                        <a:rPr lang="en-AU" sz="1400" dirty="0">
                          <a:solidFill>
                            <a:srgbClr val="222222"/>
                          </a:solidFill>
                          <a:effectLst/>
                          <a:latin typeface="Open Sans" panose="020B0606030504020204" pitchFamily="34" charset="0"/>
                        </a:rPr>
                        <a:t>ID</a:t>
                      </a:r>
                      <a:r>
                        <a:rPr lang="zh-CN" altLang="en-US" sz="1400" dirty="0">
                          <a:solidFill>
                            <a:srgbClr val="222222"/>
                          </a:solidFill>
                          <a:effectLst/>
                          <a:latin typeface="Open Sans" panose="020B0606030504020204" pitchFamily="34" charset="0"/>
                        </a:rPr>
                        <a:t>。</a:t>
                      </a:r>
                      <a:endParaRPr lang="en-AU"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877310678"/>
                  </a:ext>
                </a:extLst>
              </a:tr>
              <a:tr h="233472">
                <a:tc>
                  <a:txBody>
                    <a:bodyPr/>
                    <a:lstStyle/>
                    <a:p>
                      <a:pPr algn="l" fontAlgn="t"/>
                      <a:r>
                        <a:rPr lang="en-AU" sz="1400" dirty="0">
                          <a:solidFill>
                            <a:srgbClr val="222222"/>
                          </a:solidFill>
                          <a:effectLst/>
                          <a:latin typeface="Open Sans" panose="020B0606030504020204" pitchFamily="34" charset="0"/>
                        </a:rPr>
                        <a:t>k</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int</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null</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结果中至少包含的节点数</a:t>
                      </a:r>
                      <a:endParaRPr lang="en-AU"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1511903579"/>
                  </a:ext>
                </a:extLst>
              </a:tr>
              <a:tr h="361950">
                <a:tc>
                  <a:txBody>
                    <a:bodyPr/>
                    <a:lstStyle/>
                    <a:p>
                      <a:pPr algn="l" fontAlgn="t"/>
                      <a:r>
                        <a:rPr lang="en-AU" sz="1400" dirty="0">
                          <a:solidFill>
                            <a:srgbClr val="222222"/>
                          </a:solidFill>
                          <a:effectLst/>
                          <a:latin typeface="Open Sans" panose="020B0606030504020204" pitchFamily="34" charset="0"/>
                        </a:rPr>
                        <a:t>write</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err="1">
                          <a:solidFill>
                            <a:srgbClr val="222222"/>
                          </a:solidFill>
                          <a:effectLst/>
                          <a:latin typeface="Open Sans" panose="020B0606030504020204" pitchFamily="34" charset="0"/>
                        </a:rPr>
                        <a:t>boolean</a:t>
                      </a:r>
                      <a:endParaRPr lang="en-AU"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true</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指定结果是否作为新关系写入数据库。</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68950671"/>
                  </a:ext>
                </a:extLst>
              </a:tr>
              <a:tr h="438714">
                <a:tc>
                  <a:txBody>
                    <a:bodyPr/>
                    <a:lstStyle/>
                    <a:p>
                      <a:pPr algn="l" fontAlgn="t"/>
                      <a:r>
                        <a:rPr lang="en-AU" sz="1400">
                          <a:solidFill>
                            <a:srgbClr val="222222"/>
                          </a:solidFill>
                          <a:effectLst/>
                          <a:latin typeface="Open Sans" panose="020B0606030504020204" pitchFamily="34" charset="0"/>
                        </a:rPr>
                        <a:t>writeProperty</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string</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dirty="0">
                          <a:solidFill>
                            <a:srgbClr val="222222"/>
                          </a:solidFill>
                          <a:effectLst/>
                          <a:latin typeface="Open Sans" panose="020B0606030504020204" pitchFamily="34" charset="0"/>
                        </a:rPr>
                        <a:t>'</a:t>
                      </a:r>
                      <a:r>
                        <a:rPr lang="en-AU" sz="1400" dirty="0" err="1">
                          <a:solidFill>
                            <a:srgbClr val="222222"/>
                          </a:solidFill>
                          <a:effectLst/>
                          <a:latin typeface="Open Sans" panose="020B0606030504020204" pitchFamily="34" charset="0"/>
                        </a:rPr>
                        <a:t>mst</a:t>
                      </a:r>
                      <a:r>
                        <a:rPr lang="en-AU" sz="1400" dirty="0">
                          <a:solidFill>
                            <a:srgbClr val="222222"/>
                          </a:solidFill>
                          <a:effectLst/>
                          <a:latin typeface="Open Sans" panose="020B0606030504020204" pitchFamily="34" charset="0"/>
                        </a:rPr>
                        <a:t>'</a:t>
                      </a: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如果</a:t>
                      </a:r>
                      <a:r>
                        <a:rPr lang="en-AU" altLang="zh-CN" sz="1400" dirty="0" err="1">
                          <a:solidFill>
                            <a:srgbClr val="222222"/>
                          </a:solidFill>
                          <a:effectLst/>
                          <a:latin typeface="Open Sans" panose="020B0606030504020204" pitchFamily="34" charset="0"/>
                        </a:rPr>
                        <a:t>write:true</a:t>
                      </a:r>
                      <a:r>
                        <a:rPr lang="zh-CN" altLang="en-US" sz="1400" dirty="0">
                          <a:solidFill>
                            <a:srgbClr val="222222"/>
                          </a:solidFill>
                          <a:effectLst/>
                          <a:latin typeface="Open Sans" panose="020B0606030504020204" pitchFamily="34" charset="0"/>
                        </a:rPr>
                        <a:t>，那么这里指定新的关系类型名。</a:t>
                      </a:r>
                      <a:endParaRPr lang="en-US" sz="1400" dirty="0">
                        <a:solidFill>
                          <a:srgbClr val="222222"/>
                        </a:solidFill>
                        <a:effectLst/>
                        <a:latin typeface="Open Sans" panose="020B0606030504020204" pitchFamily="34" charset="0"/>
                      </a:endParaRPr>
                    </a:p>
                  </a:txBody>
                  <a:tcPr marL="35808" marR="35808" marT="17904" marB="17904">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3725868244"/>
                  </a:ext>
                </a:extLst>
              </a:tr>
            </a:tbl>
          </a:graphicData>
        </a:graphic>
      </p:graphicFrame>
      <p:sp>
        <p:nvSpPr>
          <p:cNvPr id="2" name="TextBox 1">
            <a:extLst>
              <a:ext uri="{FF2B5EF4-FFF2-40B4-BE49-F238E27FC236}">
                <a16:creationId xmlns="" xmlns:a16="http://schemas.microsoft.com/office/drawing/2014/main" id="{6BD40810-727E-485F-9DCA-953DAEA22A5F}"/>
              </a:ext>
            </a:extLst>
          </p:cNvPr>
          <p:cNvSpPr txBox="1"/>
          <p:nvPr/>
        </p:nvSpPr>
        <p:spPr>
          <a:xfrm>
            <a:off x="644273" y="4241958"/>
            <a:ext cx="4507368" cy="2462213"/>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n-AU" sz="1400" dirty="0">
                <a:solidFill>
                  <a:schemeClr val="tx2">
                    <a:lumMod val="75000"/>
                  </a:schemeClr>
                </a:solidFill>
                <a:latin typeface="Courier New" panose="02070309020205020404" pitchFamily="49" charset="0"/>
                <a:cs typeface="Courier New" panose="02070309020205020404" pitchFamily="49" charset="0"/>
              </a:rPr>
              <a:t>CALL </a:t>
            </a:r>
            <a:r>
              <a:rPr lang="en-AU" sz="1400" b="1" dirty="0" err="1">
                <a:solidFill>
                  <a:srgbClr val="00B050"/>
                </a:solidFill>
                <a:latin typeface="Courier New" panose="02070309020205020404" pitchFamily="49" charset="0"/>
                <a:cs typeface="Courier New" panose="02070309020205020404" pitchFamily="49" charset="0"/>
              </a:rPr>
              <a:t>algo.spanningTree.k</a:t>
            </a:r>
            <a:r>
              <a:rPr lang="en-AU" sz="1400" b="1" dirty="0">
                <a:solidFill>
                  <a:srgbClr val="00B050"/>
                </a:solidFill>
                <a:latin typeface="Courier New" panose="02070309020205020404" pitchFamily="49" charset="0"/>
                <a:cs typeface="Courier New" panose="02070309020205020404" pitchFamily="49" charset="0"/>
              </a:rPr>
              <a:t>*</a:t>
            </a:r>
            <a:r>
              <a:rPr lang="en-AU" sz="1400" dirty="0">
                <a:solidFill>
                  <a:schemeClr val="tx2">
                    <a:lumMod val="75000"/>
                  </a:schemeClr>
                </a:solidFill>
                <a:latin typeface="Courier New" panose="02070309020205020404" pitchFamily="49" charset="0"/>
                <a:cs typeface="Courier New" panose="02070309020205020404" pitchFamily="49" charset="0"/>
              </a:rPr>
              <a:t>(</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label:String</a:t>
            </a:r>
            <a:r>
              <a:rPr lang="en-AU" sz="1400" dirty="0">
                <a:solidFill>
                  <a:schemeClr val="tx2">
                    <a:lumMod val="75000"/>
                  </a:schemeClr>
                </a:solidFill>
                <a:latin typeface="Courier New" panose="02070309020205020404" pitchFamily="49" charset="0"/>
                <a:cs typeface="Courier New" panose="02070309020205020404" pitchFamily="49" charset="0"/>
              </a:rPr>
              <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relationshipType:String</a:t>
            </a:r>
            <a:r>
              <a:rPr lang="en-AU" sz="1400" dirty="0">
                <a:solidFill>
                  <a:schemeClr val="tx2">
                    <a:lumMod val="75000"/>
                  </a:schemeClr>
                </a:solidFill>
                <a:latin typeface="Courier New" panose="02070309020205020404" pitchFamily="49" charset="0"/>
                <a:cs typeface="Courier New" panose="02070309020205020404" pitchFamily="49" charset="0"/>
              </a:rPr>
              <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weightProperty:String</a:t>
            </a:r>
            <a:r>
              <a:rPr lang="en-AU" sz="1400" dirty="0">
                <a:solidFill>
                  <a:schemeClr val="tx2">
                    <a:lumMod val="75000"/>
                  </a:schemeClr>
                </a:solidFill>
                <a:latin typeface="Courier New" panose="02070309020205020404" pitchFamily="49" charset="0"/>
                <a:cs typeface="Courier New" panose="02070309020205020404" pitchFamily="49" charset="0"/>
              </a:rPr>
              <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startNodeId:int</a:t>
            </a:r>
            <a:endParaRPr lang="en-AU" sz="1400" dirty="0">
              <a:solidFill>
                <a:schemeClr val="tx2">
                  <a:lumMod val="75000"/>
                </a:schemeClr>
              </a:solidFill>
              <a:latin typeface="Courier New" panose="02070309020205020404" pitchFamily="49" charset="0"/>
              <a:cs typeface="Courier New" panose="02070309020205020404" pitchFamily="49" charset="0"/>
            </a:endParaRPr>
          </a:p>
          <a:p>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k:int</a:t>
            </a:r>
            <a:r>
              <a:rPr lang="en-AU" sz="1400" dirty="0">
                <a:solidFill>
                  <a:schemeClr val="tx2">
                    <a:lumMod val="75000"/>
                  </a:schemeClr>
                </a:solidFill>
                <a:latin typeface="Courier New" panose="02070309020205020404" pitchFamily="49" charset="0"/>
                <a:cs typeface="Courier New" panose="02070309020205020404" pitchFamily="49" charset="0"/>
              </a:rPr>
              <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US" altLang="zh-CN" sz="1400" dirty="0" err="1">
                <a:solidFill>
                  <a:schemeClr val="tx2">
                    <a:lumMod val="75000"/>
                  </a:schemeClr>
                </a:solidFill>
                <a:latin typeface="Courier New" panose="02070309020205020404" pitchFamily="49" charset="0"/>
                <a:cs typeface="Courier New" panose="02070309020205020404" pitchFamily="49" charset="0"/>
              </a:rPr>
              <a:t>write:true</a:t>
            </a:r>
            <a:r>
              <a:rPr lang="en-US" altLang="zh-CN" sz="1400" dirty="0">
                <a:solidFill>
                  <a:schemeClr val="tx2">
                    <a:lumMod val="75000"/>
                  </a:schemeClr>
                </a:solidFill>
                <a:latin typeface="Courier New" panose="02070309020205020404" pitchFamily="49" charset="0"/>
                <a:cs typeface="Courier New" panose="02070309020205020404" pitchFamily="49" charset="0"/>
              </a:rPr>
              <a:t/>
            </a:r>
            <a:br>
              <a:rPr lang="en-US" altLang="zh-CN" sz="1400" dirty="0">
                <a:solidFill>
                  <a:schemeClr val="tx2">
                    <a:lumMod val="75000"/>
                  </a:schemeClr>
                </a:solidFill>
                <a:latin typeface="Courier New" panose="02070309020205020404" pitchFamily="49" charset="0"/>
                <a:cs typeface="Courier New" panose="02070309020205020404" pitchFamily="49" charset="0"/>
              </a:rPr>
            </a:br>
            <a:r>
              <a:rPr lang="en-US" altLang="zh-CN"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writeProperty:String</a:t>
            </a:r>
            <a:r>
              <a:rPr lang="en-AU" sz="1400" dirty="0">
                <a:solidFill>
                  <a:schemeClr val="tx2">
                    <a:lumMod val="75000"/>
                  </a:schemeClr>
                </a:solidFill>
                <a:latin typeface="Courier New" panose="02070309020205020404" pitchFamily="49" charset="0"/>
                <a:cs typeface="Courier New" panose="02070309020205020404" pitchFamily="49" charset="0"/>
              </a:rPr>
              <a:t>}</a:t>
            </a:r>
            <a:br>
              <a:rPr lang="en-AU" sz="1400" dirty="0">
                <a:solidFill>
                  <a:schemeClr val="tx2">
                    <a:lumMod val="75000"/>
                  </a:schemeClr>
                </a:solidFill>
                <a:latin typeface="Courier New" panose="02070309020205020404" pitchFamily="49" charset="0"/>
                <a:cs typeface="Courier New" panose="02070309020205020404" pitchFamily="49" charset="0"/>
              </a:rPr>
            </a:br>
            <a:r>
              <a:rPr lang="en-AU" sz="1400" dirty="0">
                <a:solidFill>
                  <a:schemeClr val="tx2">
                    <a:lumMod val="75000"/>
                  </a:schemeClr>
                </a:solidFill>
                <a:latin typeface="Courier New" panose="02070309020205020404" pitchFamily="49" charset="0"/>
                <a:cs typeface="Courier New" panose="02070309020205020404" pitchFamily="49" charset="0"/>
              </a:rPr>
              <a:t>)</a:t>
            </a:r>
          </a:p>
          <a:p>
            <a:r>
              <a:rPr lang="en-AU" sz="1400" dirty="0">
                <a:solidFill>
                  <a:schemeClr val="tx2">
                    <a:lumMod val="75000"/>
                  </a:schemeClr>
                </a:solidFill>
                <a:latin typeface="Courier New" panose="02070309020205020404" pitchFamily="49" charset="0"/>
                <a:cs typeface="Courier New" panose="02070309020205020404" pitchFamily="49" charset="0"/>
              </a:rPr>
              <a:t>YIELD </a:t>
            </a:r>
            <a:r>
              <a:rPr lang="en-AU" sz="1400" dirty="0" err="1">
                <a:solidFill>
                  <a:schemeClr val="tx2">
                    <a:lumMod val="75000"/>
                  </a:schemeClr>
                </a:solidFill>
                <a:latin typeface="Courier New" panose="02070309020205020404" pitchFamily="49" charset="0"/>
                <a:cs typeface="Courier New" panose="02070309020205020404" pitchFamily="49" charset="0"/>
              </a:rPr>
              <a:t>loadMillis</a:t>
            </a: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computeMillis</a:t>
            </a: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writeMillis</a:t>
            </a:r>
            <a:r>
              <a:rPr lang="en-AU" sz="1400" dirty="0">
                <a:solidFill>
                  <a:schemeClr val="tx2">
                    <a:lumMod val="75000"/>
                  </a:schemeClr>
                </a:solidFill>
                <a:latin typeface="Courier New" panose="02070309020205020404" pitchFamily="49" charset="0"/>
                <a:cs typeface="Courier New" panose="02070309020205020404" pitchFamily="49" charset="0"/>
              </a:rPr>
              <a:t>, </a:t>
            </a:r>
            <a:r>
              <a:rPr lang="en-AU" sz="1400" dirty="0" err="1">
                <a:solidFill>
                  <a:schemeClr val="tx2">
                    <a:lumMod val="75000"/>
                  </a:schemeClr>
                </a:solidFill>
                <a:latin typeface="Courier New" panose="02070309020205020404" pitchFamily="49" charset="0"/>
                <a:cs typeface="Courier New" panose="02070309020205020404" pitchFamily="49" charset="0"/>
              </a:rPr>
              <a:t>effectiveNodeCount</a:t>
            </a:r>
            <a:endParaRPr lang="en-AU" sz="1400" dirty="0">
              <a:solidFill>
                <a:schemeClr val="tx2">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693183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实战环节：最小生成树</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lstStyle/>
          <a:p>
            <a:r>
              <a:rPr lang="zh-CN" altLang="en-US" i="0" dirty="0">
                <a:latin typeface="Microsoft YaHei" panose="020B0503020204020204" pitchFamily="34" charset="-122"/>
                <a:ea typeface="Microsoft YaHei" panose="020B0503020204020204" pitchFamily="34" charset="-122"/>
              </a:rPr>
              <a:t>搜索覆盖图中所有的节点、成本最小的路径</a:t>
            </a:r>
            <a:endParaRPr lang="ru-RU"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1800" dirty="0">
                <a:latin typeface="Microsoft YaHei" panose="020B0503020204020204" pitchFamily="34" charset="-122"/>
                <a:ea typeface="Microsoft YaHei" panose="020B0503020204020204" pitchFamily="34" charset="-122"/>
              </a:rPr>
              <a:t>基于距离的最小生成树</a:t>
            </a: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保存结果到数据库中</a:t>
            </a:r>
            <a:endParaRPr lang="en-AU" altLang="zh-CN" sz="1800" dirty="0">
              <a:latin typeface="Microsoft YaHei" panose="020B0503020204020204" pitchFamily="34" charset="-122"/>
              <a:ea typeface="Microsoft YaHei" panose="020B0503020204020204" pitchFamily="34" charset="-122"/>
            </a:endParaRPr>
          </a:p>
          <a:p>
            <a:endParaRPr lang="en-US"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p>
          <a:p>
            <a:pPr algn="ctr"/>
            <a:endParaRPr lang="en-US" sz="2800" dirty="0">
              <a:latin typeface="Britannic Bold" panose="020B0903060703020204" pitchFamily="34" charset="0"/>
            </a:endParaRPr>
          </a:p>
        </p:txBody>
      </p:sp>
    </p:spTree>
    <p:extLst>
      <p:ext uri="{BB962C8B-B14F-4D97-AF65-F5344CB8AC3E}">
        <p14:creationId xmlns:p14="http://schemas.microsoft.com/office/powerpoint/2010/main" val="27233222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1 – </a:t>
            </a:r>
            <a:r>
              <a:rPr lang="zh-CN" altLang="en-US" dirty="0"/>
              <a:t>什么是路径搜索算法？</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126302" cy="1844288"/>
          </a:xfrm>
        </p:spPr>
        <p:txBody>
          <a:bodyPr>
            <a:normAutofit/>
          </a:bodyPr>
          <a:lstStyle/>
          <a:p>
            <a:r>
              <a:rPr lang="zh-CN" altLang="en-US" dirty="0"/>
              <a:t>路径搜索过程实现对图中节点和关系的遍历。遍历的规则可以根据需要灵活地设置。</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67325" y="1423609"/>
            <a:ext cx="6084888" cy="2118127"/>
          </a:xfrm>
        </p:spPr>
        <p:txBody>
          <a:bodyPr/>
          <a:lstStyle/>
          <a:p>
            <a:r>
              <a:rPr lang="en-US" sz="1800" dirty="0">
                <a:latin typeface="Microsoft YaHei" panose="020B0503020204020204" pitchFamily="34" charset="-122"/>
                <a:ea typeface="Microsoft YaHei" panose="020B0503020204020204" pitchFamily="34" charset="-122"/>
              </a:rPr>
              <a:t>       Cypher</a:t>
            </a:r>
            <a:r>
              <a:rPr lang="zh-CN" altLang="en-US" sz="1800" dirty="0">
                <a:latin typeface="Microsoft YaHei" panose="020B0503020204020204" pitchFamily="34" charset="-122"/>
                <a:ea typeface="Microsoft YaHei" panose="020B0503020204020204" pitchFamily="34" charset="-122"/>
              </a:rPr>
              <a:t>是声明型查询语言。如果需要对遍历过程有</a:t>
            </a:r>
            <a:r>
              <a:rPr lang="zh-CN" altLang="en-US" sz="1800" dirty="0">
                <a:solidFill>
                  <a:srgbClr val="C00000"/>
                </a:solidFill>
                <a:latin typeface="Microsoft YaHei" panose="020B0503020204020204" pitchFamily="34" charset="-122"/>
                <a:ea typeface="Microsoft YaHei" panose="020B0503020204020204" pitchFamily="34" charset="-122"/>
              </a:rPr>
              <a:t>更加</a:t>
            </a:r>
            <a:r>
              <a:rPr lang="zh-CN" altLang="en-US" sz="1800" dirty="0">
                <a:latin typeface="Microsoft YaHei" panose="020B0503020204020204" pitchFamily="34" charset="-122"/>
                <a:ea typeface="Microsoft YaHei" panose="020B0503020204020204" pitchFamily="34" charset="-122"/>
              </a:rPr>
              <a:t>细粒度的控制、或者实现</a:t>
            </a:r>
            <a:r>
              <a:rPr lang="zh-CN" altLang="en-US" sz="1800" dirty="0">
                <a:solidFill>
                  <a:srgbClr val="C00000"/>
                </a:solidFill>
                <a:latin typeface="Microsoft YaHei" panose="020B0503020204020204" pitchFamily="34" charset="-122"/>
                <a:ea typeface="Microsoft YaHei" panose="020B0503020204020204" pitchFamily="34" charset="-122"/>
              </a:rPr>
              <a:t>复杂</a:t>
            </a:r>
            <a:r>
              <a:rPr lang="zh-CN" altLang="en-US" sz="1800" dirty="0">
                <a:latin typeface="Microsoft YaHei" panose="020B0503020204020204" pitchFamily="34" charset="-122"/>
                <a:ea typeface="Microsoft YaHei" panose="020B0503020204020204" pitchFamily="34" charset="-122"/>
              </a:rPr>
              <a:t>的遍历规则，例如根据属性计算遍历成本，那么可以使用路径搜索过程。</a:t>
            </a:r>
            <a:endParaRPr lang="en-AU" altLang="zh-CN" sz="1800" dirty="0">
              <a:latin typeface="Microsoft YaHei" panose="020B0503020204020204" pitchFamily="34" charset="-122"/>
              <a:ea typeface="Microsoft YaHei" panose="020B0503020204020204" pitchFamily="34" charset="-122"/>
            </a:endParaRPr>
          </a:p>
          <a:p>
            <a:endParaRPr lang="en-AU"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       除此之外，在</a:t>
            </a:r>
            <a:r>
              <a:rPr lang="en-AU" altLang="zh-CN" sz="1800" dirty="0">
                <a:latin typeface="Microsoft YaHei" panose="020B0503020204020204" pitchFamily="34" charset="-122"/>
                <a:ea typeface="Microsoft YaHei" panose="020B0503020204020204" pitchFamily="34" charset="-122"/>
              </a:rPr>
              <a:t>Neo4j</a:t>
            </a:r>
            <a:r>
              <a:rPr lang="zh-CN" altLang="en-US" sz="1800" dirty="0">
                <a:latin typeface="Microsoft YaHei" panose="020B0503020204020204" pitchFamily="34" charset="-122"/>
                <a:ea typeface="Microsoft YaHei" panose="020B0503020204020204" pitchFamily="34" charset="-122"/>
              </a:rPr>
              <a:t>发布的另一个扩展包</a:t>
            </a:r>
            <a:r>
              <a:rPr lang="en-AU" altLang="zh-CN" sz="1800" dirty="0">
                <a:latin typeface="Microsoft YaHei" panose="020B0503020204020204" pitchFamily="34" charset="-122"/>
                <a:ea typeface="Microsoft YaHei" panose="020B0503020204020204" pitchFamily="34" charset="-122"/>
              </a:rPr>
              <a:t>APOC</a:t>
            </a:r>
            <a:r>
              <a:rPr lang="zh-CN" altLang="en-US" sz="1800" dirty="0">
                <a:latin typeface="Microsoft YaHei" panose="020B0503020204020204" pitchFamily="34" charset="-122"/>
                <a:ea typeface="Microsoft YaHei" panose="020B0503020204020204" pitchFamily="34" charset="-122"/>
              </a:rPr>
              <a:t>中，也有与路径搜索相关的过程：</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基本路径搜索 </a:t>
            </a:r>
            <a:r>
              <a:rPr lang="en-US" sz="1800" dirty="0">
                <a:latin typeface="Microsoft YaHei" panose="020B0503020204020204" pitchFamily="34" charset="-122"/>
                <a:ea typeface="Microsoft YaHei" panose="020B0503020204020204" pitchFamily="34" charset="-122"/>
              </a:rPr>
              <a:t>(</a:t>
            </a:r>
            <a:r>
              <a:rPr lang="en-US" sz="1800" dirty="0" err="1">
                <a:latin typeface="Microsoft YaHei" panose="020B0503020204020204" pitchFamily="34" charset="-122"/>
                <a:ea typeface="Microsoft YaHei" panose="020B0503020204020204" pitchFamily="34" charset="-122"/>
              </a:rPr>
              <a:t>apoc.path.expand</a:t>
            </a:r>
            <a:r>
              <a:rPr lang="en-US"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可以配置的路径搜索 </a:t>
            </a:r>
            <a:r>
              <a:rPr lang="en-US" sz="1800" dirty="0">
                <a:latin typeface="Microsoft YaHei" panose="020B0503020204020204" pitchFamily="34" charset="-122"/>
                <a:ea typeface="Microsoft YaHei" panose="020B0503020204020204" pitchFamily="34" charset="-122"/>
              </a:rPr>
              <a:t>(</a:t>
            </a:r>
            <a:r>
              <a:rPr lang="en-US" sz="1800" dirty="0" err="1">
                <a:latin typeface="Microsoft YaHei" panose="020B0503020204020204" pitchFamily="34" charset="-122"/>
                <a:ea typeface="Microsoft YaHei" panose="020B0503020204020204" pitchFamily="34" charset="-122"/>
              </a:rPr>
              <a:t>a</a:t>
            </a:r>
            <a:r>
              <a:rPr lang="en-US" altLang="zh-CN" sz="1800" dirty="0" err="1">
                <a:latin typeface="Microsoft YaHei" panose="020B0503020204020204" pitchFamily="34" charset="-122"/>
                <a:ea typeface="Microsoft YaHei" panose="020B0503020204020204" pitchFamily="34" charset="-122"/>
              </a:rPr>
              <a:t>poc</a:t>
            </a:r>
            <a:r>
              <a:rPr lang="en-US" sz="1800" dirty="0" err="1">
                <a:latin typeface="Microsoft YaHei" panose="020B0503020204020204" pitchFamily="34" charset="-122"/>
                <a:ea typeface="Microsoft YaHei" panose="020B0503020204020204" pitchFamily="34" charset="-122"/>
              </a:rPr>
              <a:t>.path.expandConfig</a:t>
            </a:r>
            <a:r>
              <a:rPr lang="en-US"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求最大子图的所有节点 </a:t>
            </a:r>
            <a:r>
              <a:rPr lang="en-AU" altLang="zh-CN" sz="1800" dirty="0">
                <a:latin typeface="Microsoft YaHei" panose="020B0503020204020204" pitchFamily="34" charset="-122"/>
                <a:ea typeface="Microsoft YaHei" panose="020B0503020204020204" pitchFamily="34" charset="-122"/>
              </a:rPr>
              <a:t>(</a:t>
            </a:r>
            <a:r>
              <a:rPr lang="en-AU" altLang="zh-CN" sz="1800" dirty="0" err="1">
                <a:latin typeface="Microsoft YaHei" panose="020B0503020204020204" pitchFamily="34" charset="-122"/>
                <a:ea typeface="Microsoft YaHei" panose="020B0503020204020204" pitchFamily="34" charset="-122"/>
              </a:rPr>
              <a:t>apoc.path.subgraphNodes</a:t>
            </a:r>
            <a:r>
              <a:rPr lang="en-AU" altLang="zh-CN"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求最大子图的所有节点和关系 </a:t>
            </a:r>
            <a:r>
              <a:rPr lang="en-AU" altLang="zh-CN" sz="1800" dirty="0">
                <a:latin typeface="Microsoft YaHei" panose="020B0503020204020204" pitchFamily="34" charset="-122"/>
                <a:ea typeface="Microsoft YaHei" panose="020B0503020204020204" pitchFamily="34" charset="-122"/>
              </a:rPr>
              <a:t>(</a:t>
            </a:r>
            <a:r>
              <a:rPr lang="en-AU" altLang="zh-CN" sz="1800" dirty="0" err="1">
                <a:latin typeface="Microsoft YaHei" panose="020B0503020204020204" pitchFamily="34" charset="-122"/>
                <a:ea typeface="Microsoft YaHei" panose="020B0503020204020204" pitchFamily="34" charset="-122"/>
              </a:rPr>
              <a:t>apoc.path.subgraph</a:t>
            </a:r>
            <a:r>
              <a:rPr lang="en-US" altLang="zh-CN" sz="1800" dirty="0">
                <a:latin typeface="Microsoft YaHei" panose="020B0503020204020204" pitchFamily="34" charset="-122"/>
                <a:ea typeface="Microsoft YaHei" panose="020B0503020204020204" pitchFamily="34" charset="-122"/>
              </a:rPr>
              <a:t>All</a:t>
            </a:r>
            <a:r>
              <a:rPr lang="en-AU" altLang="zh-CN"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求最大生成子树 </a:t>
            </a:r>
            <a:r>
              <a:rPr lang="en-AU" altLang="zh-CN" sz="1800" dirty="0">
                <a:latin typeface="Microsoft YaHei" panose="020B0503020204020204" pitchFamily="34" charset="-122"/>
                <a:ea typeface="Microsoft YaHei" panose="020B0503020204020204" pitchFamily="34" charset="-122"/>
              </a:rPr>
              <a:t>(</a:t>
            </a:r>
            <a:r>
              <a:rPr lang="en-AU" altLang="zh-CN" sz="1800" dirty="0" err="1">
                <a:latin typeface="Microsoft YaHei" panose="020B0503020204020204" pitchFamily="34" charset="-122"/>
                <a:ea typeface="Microsoft YaHei" panose="020B0503020204020204" pitchFamily="34" charset="-122"/>
              </a:rPr>
              <a:t>apoc.path.spanningTree</a:t>
            </a:r>
            <a:r>
              <a:rPr lang="en-AU" altLang="zh-CN" sz="1800"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endParaRPr lang="en-AU" altLang="zh-CN" sz="1800" dirty="0">
              <a:latin typeface="Microsoft YaHei" panose="020B0503020204020204" pitchFamily="34" charset="-122"/>
              <a:ea typeface="Microsoft YaHei" panose="020B0503020204020204" pitchFamily="34" charset="-122"/>
            </a:endParaRPr>
          </a:p>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关于</a:t>
            </a:r>
            <a:r>
              <a:rPr lang="en-AU" altLang="zh-CN" sz="1800" dirty="0">
                <a:latin typeface="Microsoft YaHei" panose="020B0503020204020204" pitchFamily="34" charset="-122"/>
                <a:ea typeface="Microsoft YaHei" panose="020B0503020204020204" pitchFamily="34" charset="-122"/>
              </a:rPr>
              <a:t>APOC</a:t>
            </a:r>
            <a:r>
              <a:rPr lang="zh-CN" altLang="en-US" sz="1800" dirty="0">
                <a:latin typeface="Microsoft YaHei" panose="020B0503020204020204" pitchFamily="34" charset="-122"/>
                <a:ea typeface="Microsoft YaHei" panose="020B0503020204020204" pitchFamily="34" charset="-122"/>
              </a:rPr>
              <a:t>的详细介绍，请参见在线文档以及在</a:t>
            </a:r>
            <a:r>
              <a:rPr lang="en-AU" altLang="zh-CN" sz="1800" dirty="0">
                <a:latin typeface="Microsoft YaHei" panose="020B0503020204020204" pitchFamily="34" charset="-122"/>
                <a:ea typeface="Microsoft YaHei" panose="020B0503020204020204" pitchFamily="34" charset="-122"/>
              </a:rPr>
              <a:t>Neo4</a:t>
            </a:r>
            <a:r>
              <a:rPr lang="en-US" altLang="zh-CN" sz="1800" dirty="0">
                <a:latin typeface="Microsoft YaHei" panose="020B0503020204020204" pitchFamily="34" charset="-122"/>
                <a:ea typeface="Microsoft YaHei" panose="020B0503020204020204" pitchFamily="34" charset="-122"/>
              </a:rPr>
              <a:t>j</a:t>
            </a:r>
            <a:r>
              <a:rPr lang="zh-CN" altLang="en-US" sz="1800" dirty="0">
                <a:latin typeface="Microsoft YaHei" panose="020B0503020204020204" pitchFamily="34" charset="-122"/>
                <a:ea typeface="Microsoft YaHei" panose="020B0503020204020204" pitchFamily="34" charset="-122"/>
              </a:rPr>
              <a:t>中文论坛中的相关文章。</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AU" altLang="zh-CN" sz="1600" dirty="0">
                <a:latin typeface="Microsoft YaHei" panose="020B0503020204020204" pitchFamily="34" charset="-122"/>
                <a:ea typeface="Microsoft YaHei" panose="020B0503020204020204" pitchFamily="34" charset="-122"/>
                <a:hlinkClick r:id="rId2"/>
              </a:rPr>
              <a:t>https://neo4j-contrib.github.io/neo4j-apoc-procedures</a:t>
            </a:r>
            <a:r>
              <a:rPr lang="en-AU" altLang="zh-CN" sz="1600" dirty="0">
                <a:latin typeface="Microsoft YaHei" panose="020B0503020204020204" pitchFamily="34" charset="-122"/>
                <a:ea typeface="Microsoft YaHei" panose="020B0503020204020204" pitchFamily="34" charset="-122"/>
              </a:rPr>
              <a:t> </a:t>
            </a:r>
          </a:p>
          <a:p>
            <a:pPr marL="285750" indent="-285750">
              <a:buFont typeface="Arial" panose="020B0604020202020204" pitchFamily="34" charset="0"/>
              <a:buChar char="•"/>
            </a:pPr>
            <a:r>
              <a:rPr lang="en-AU" altLang="zh-CN" sz="1600" dirty="0">
                <a:latin typeface="Microsoft YaHei" panose="020B0503020204020204" pitchFamily="34" charset="-122"/>
                <a:ea typeface="Microsoft YaHei" panose="020B0503020204020204" pitchFamily="34" charset="-122"/>
                <a:hlinkClick r:id="rId3"/>
              </a:rPr>
              <a:t>http://neo4j.com.cn</a:t>
            </a:r>
            <a:r>
              <a:rPr lang="en-AU" altLang="zh-CN" sz="1600" dirty="0">
                <a:latin typeface="Microsoft YaHei" panose="020B0503020204020204" pitchFamily="34" charset="-122"/>
                <a:ea typeface="Microsoft YaHei" panose="020B0503020204020204" pitchFamily="34" charset="-122"/>
              </a:rPr>
              <a:t> </a:t>
            </a:r>
          </a:p>
          <a:p>
            <a:pPr marL="285750" indent="-285750">
              <a:buFont typeface="Arial" panose="020B0604020202020204" pitchFamily="34" charset="0"/>
              <a:buChar char="•"/>
            </a:pP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sz="1800" dirty="0">
              <a:latin typeface="Microsoft YaHei" panose="020B0503020204020204" pitchFamily="34" charset="-122"/>
              <a:ea typeface="Microsoft YaHei" panose="020B0503020204020204" pitchFamily="34" charset="-122"/>
            </a:endParaRPr>
          </a:p>
          <a:p>
            <a:endParaRPr lang="en-US" sz="1800" dirty="0">
              <a:latin typeface="Microsoft YaHei" panose="020B0503020204020204" pitchFamily="34" charset="-122"/>
              <a:ea typeface="Microsoft YaHei" panose="020B0503020204020204" pitchFamily="34" charset="-122"/>
            </a:endParaRPr>
          </a:p>
          <a:p>
            <a:endParaRPr lang="ru-RU" sz="16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255919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909320" y="4920517"/>
            <a:ext cx="10444480" cy="1323439"/>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查看最小生成树，并过滤掉不相关的节点</a:t>
            </a:r>
          </a:p>
          <a:p>
            <a:r>
              <a:rPr lang="en-US" altLang="zh-CN" sz="1600" dirty="0">
                <a:latin typeface="Courier New" panose="02070309020205020404" pitchFamily="49" charset="0"/>
                <a:cs typeface="Courier New" panose="02070309020205020404" pitchFamily="49" charset="0"/>
              </a:rPr>
              <a:t>MATCH p=(a)-[</a:t>
            </a:r>
            <a:r>
              <a:rPr lang="en-US" altLang="zh-CN" sz="1600" dirty="0" err="1">
                <a:latin typeface="Courier New" panose="02070309020205020404" pitchFamily="49" charset="0"/>
                <a:cs typeface="Courier New" panose="02070309020205020404" pitchFamily="49" charset="0"/>
              </a:rPr>
              <a:t>r:MSTALL</a:t>
            </a:r>
            <a:r>
              <a:rPr lang="en-US" altLang="zh-CN" sz="1600" dirty="0">
                <a:latin typeface="Courier New" panose="02070309020205020404" pitchFamily="49" charset="0"/>
                <a:cs typeface="Courier New" panose="02070309020205020404" pitchFamily="49" charset="0"/>
              </a:rPr>
              <a:t>]-&gt;(b) </a:t>
            </a:r>
          </a:p>
          <a:p>
            <a:r>
              <a:rPr lang="en-US" altLang="zh-CN" sz="1600" dirty="0">
                <a:latin typeface="Courier New" panose="02070309020205020404" pitchFamily="49" charset="0"/>
                <a:cs typeface="Courier New" panose="02070309020205020404" pitchFamily="49" charset="0"/>
              </a:rPr>
              <a:t>WHERE NOT (b:</a:t>
            </a:r>
            <a:r>
              <a:rPr lang="zh-CN" altLang="en-US" sz="1600" dirty="0">
                <a:latin typeface="Courier New" panose="02070309020205020404" pitchFamily="49" charset="0"/>
                <a:cs typeface="Courier New" panose="02070309020205020404" pitchFamily="49" charset="0"/>
              </a:rPr>
              <a:t>公路站点 </a:t>
            </a:r>
            <a:r>
              <a:rPr lang="en-US" altLang="zh-CN" sz="1600" dirty="0">
                <a:latin typeface="Courier New" panose="02070309020205020404" pitchFamily="49" charset="0"/>
                <a:cs typeface="Courier New" panose="02070309020205020404" pitchFamily="49" charset="0"/>
              </a:rPr>
              <a:t>AND </a:t>
            </a:r>
            <a:r>
              <a:rPr lang="en-US" altLang="zh-CN" sz="1600" b="1" dirty="0">
                <a:solidFill>
                  <a:srgbClr val="00B050"/>
                </a:solidFill>
                <a:latin typeface="Courier New" panose="02070309020205020404" pitchFamily="49" charset="0"/>
                <a:cs typeface="Courier New" panose="02070309020205020404" pitchFamily="49" charset="0"/>
              </a:rPr>
              <a:t>size((b) -[:MSTALL]-&gt; ()) = 0</a:t>
            </a:r>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      AND NOT (b:</a:t>
            </a:r>
            <a:r>
              <a:rPr lang="zh-CN" altLang="en-US" sz="1600" dirty="0">
                <a:latin typeface="Courier New" panose="02070309020205020404" pitchFamily="49" charset="0"/>
                <a:cs typeface="Courier New" panose="02070309020205020404" pitchFamily="49" charset="0"/>
              </a:rPr>
              <a:t>铁路站点 </a:t>
            </a:r>
            <a:r>
              <a:rPr lang="en-US" altLang="zh-CN" sz="1600" dirty="0">
                <a:latin typeface="Courier New" panose="02070309020205020404" pitchFamily="49" charset="0"/>
                <a:cs typeface="Courier New" panose="02070309020205020404" pitchFamily="49" charset="0"/>
              </a:rPr>
              <a:t>AND size((b) -[:MSTALL]-&gt; ()) = 0)</a:t>
            </a:r>
          </a:p>
          <a:p>
            <a:r>
              <a:rPr lang="en-US" altLang="zh-CN" sz="1600" dirty="0">
                <a:latin typeface="Courier New" panose="02070309020205020404" pitchFamily="49" charset="0"/>
                <a:cs typeface="Courier New" panose="02070309020205020404" pitchFamily="49" charset="0"/>
              </a:rPr>
              <a:t>RETURN </a:t>
            </a:r>
            <a:r>
              <a:rPr lang="en-US" altLang="zh-CN" sz="1600" dirty="0" err="1">
                <a:latin typeface="Courier New" panose="02070309020205020404" pitchFamily="49" charset="0"/>
                <a:cs typeface="Courier New" panose="02070309020205020404" pitchFamily="49" charset="0"/>
              </a:rPr>
              <a:t>a,r,b</a:t>
            </a:r>
            <a:endParaRPr lang="en-AU" sz="1600" dirty="0">
              <a:latin typeface="Courier New" panose="02070309020205020404" pitchFamily="49" charset="0"/>
              <a:cs typeface="Courier New" panose="02070309020205020404" pitchFamily="49" charset="0"/>
            </a:endParaRPr>
          </a:p>
        </p:txBody>
      </p:sp>
      <p:sp>
        <p:nvSpPr>
          <p:cNvPr id="13" name="Oval 12">
            <a:extLst>
              <a:ext uri="{FF2B5EF4-FFF2-40B4-BE49-F238E27FC236}">
                <a16:creationId xmlns="" xmlns:a16="http://schemas.microsoft.com/office/drawing/2014/main" id="{80004304-7279-4C4F-9C46-FFE59A30FE6F}"/>
              </a:ext>
            </a:extLst>
          </p:cNvPr>
          <p:cNvSpPr/>
          <p:nvPr/>
        </p:nvSpPr>
        <p:spPr>
          <a:xfrm>
            <a:off x="660400" y="4549200"/>
            <a:ext cx="584200" cy="518637"/>
          </a:xfrm>
          <a:prstGeom prst="ellipse">
            <a:avLst/>
          </a:prstGeom>
          <a:solidFill>
            <a:srgbClr val="66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15</a:t>
            </a:r>
            <a:endParaRPr lang="en-AU" sz="1600" b="1" dirty="0"/>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483108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实战环节：最小生成树</a:t>
            </a:r>
            <a:endParaRPr lang="ru-RU" sz="3200" dirty="0"/>
          </a:p>
        </p:txBody>
      </p:sp>
      <p:sp>
        <p:nvSpPr>
          <p:cNvPr id="11" name="TextBox 10">
            <a:extLst>
              <a:ext uri="{FF2B5EF4-FFF2-40B4-BE49-F238E27FC236}">
                <a16:creationId xmlns="" xmlns:a16="http://schemas.microsoft.com/office/drawing/2014/main" id="{587F7BE1-8470-4F78-A8FB-5D4181837E9D}"/>
              </a:ext>
            </a:extLst>
          </p:cNvPr>
          <p:cNvSpPr txBox="1"/>
          <p:nvPr/>
        </p:nvSpPr>
        <p:spPr>
          <a:xfrm>
            <a:off x="909320" y="1710314"/>
            <a:ext cx="10444480" cy="2308324"/>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计算从一个城市出发到达最多其他城市的最小生成树</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基于距离</a:t>
            </a:r>
          </a:p>
          <a:p>
            <a:r>
              <a:rPr lang="en-US" altLang="zh-CN" sz="1600" dirty="0">
                <a:latin typeface="Courier New" panose="02070309020205020404" pitchFamily="49" charset="0"/>
                <a:cs typeface="Courier New" panose="02070309020205020404" pitchFamily="49" charset="0"/>
              </a:rPr>
              <a:t>//   - </a:t>
            </a:r>
            <a:r>
              <a:rPr lang="zh-CN" altLang="en-US" sz="1600" dirty="0">
                <a:latin typeface="Courier New" panose="02070309020205020404" pitchFamily="49" charset="0"/>
                <a:cs typeface="Courier New" panose="02070309020205020404" pitchFamily="49" charset="0"/>
              </a:rPr>
              <a:t>创建新关系</a:t>
            </a:r>
            <a:r>
              <a:rPr lang="en-AU" altLang="zh-CN" sz="1600" dirty="0">
                <a:latin typeface="Courier New" panose="02070309020205020404" pitchFamily="49" charset="0"/>
                <a:cs typeface="Courier New" panose="02070309020205020404" pitchFamily="49" charset="0"/>
              </a:rPr>
              <a:t>MSTALL</a:t>
            </a:r>
            <a:r>
              <a:rPr lang="zh-CN" altLang="en-US" sz="1600" dirty="0">
                <a:latin typeface="Courier New" panose="02070309020205020404" pitchFamily="49" charset="0"/>
                <a:cs typeface="Courier New" panose="02070309020205020404" pitchFamily="49" charset="0"/>
              </a:rPr>
              <a:t>，并以属性</a:t>
            </a:r>
            <a:r>
              <a:rPr lang="en-AU" altLang="zh-CN" sz="1600" dirty="0">
                <a:latin typeface="Courier New" panose="02070309020205020404" pitchFamily="49" charset="0"/>
                <a:cs typeface="Courier New" panose="02070309020205020404" pitchFamily="49" charset="0"/>
              </a:rPr>
              <a:t>distance</a:t>
            </a:r>
            <a:r>
              <a:rPr lang="zh-CN" altLang="en-US" sz="1600" dirty="0">
                <a:latin typeface="Courier New" panose="02070309020205020404" pitchFamily="49" charset="0"/>
                <a:cs typeface="Courier New" panose="02070309020205020404" pitchFamily="49" charset="0"/>
              </a:rPr>
              <a:t>保存最短距离</a:t>
            </a:r>
            <a:endParaRPr lang="en-US" altLang="zh-CN" sz="1600" dirty="0">
              <a:latin typeface="Courier New" panose="02070309020205020404" pitchFamily="49" charset="0"/>
              <a:cs typeface="Courier New" panose="02070309020205020404" pitchFamily="49" charset="0"/>
            </a:endParaRPr>
          </a:p>
          <a:p>
            <a:r>
              <a:rPr lang="en-US" altLang="zh-CN" sz="1600" dirty="0">
                <a:latin typeface="Courier New" panose="02070309020205020404" pitchFamily="49" charset="0"/>
                <a:cs typeface="Courier New" panose="02070309020205020404" pitchFamily="49" charset="0"/>
              </a:rPr>
              <a:t>MATCH (n:</a:t>
            </a:r>
            <a:r>
              <a:rPr lang="zh-CN" altLang="en-US" sz="1600" dirty="0">
                <a:latin typeface="Courier New" panose="02070309020205020404" pitchFamily="49" charset="0"/>
                <a:cs typeface="Courier New" panose="02070309020205020404" pitchFamily="49" charset="0"/>
              </a:rPr>
              <a:t>城市 </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北京</a:t>
            </a:r>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CALL </a:t>
            </a:r>
            <a:r>
              <a:rPr lang="en-US" altLang="zh-CN" sz="1600" b="1" dirty="0" err="1">
                <a:solidFill>
                  <a:srgbClr val="00B050"/>
                </a:solidFill>
                <a:latin typeface="Courier New" panose="02070309020205020404" pitchFamily="49" charset="0"/>
                <a:cs typeface="Courier New" panose="02070309020205020404" pitchFamily="49" charset="0"/>
              </a:rPr>
              <a:t>algo.spanningTree.minimum</a:t>
            </a:r>
            <a:r>
              <a:rPr lang="en-US" altLang="zh-CN" sz="1600" dirty="0">
                <a:latin typeface="Courier New" panose="02070309020205020404" pitchFamily="49" charset="0"/>
                <a:cs typeface="Courier New" panose="02070309020205020404" pitchFamily="49" charset="0"/>
              </a:rPr>
              <a:t>("</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公路连接</a:t>
            </a:r>
            <a:r>
              <a:rPr lang="en-US" altLang="zh-CN" sz="1600" dirty="0">
                <a:latin typeface="Courier New" panose="02070309020205020404" pitchFamily="49" charset="0"/>
                <a:cs typeface="Courier New" panose="02070309020205020404" pitchFamily="49" charset="0"/>
              </a:rPr>
              <a:t>|</a:t>
            </a:r>
            <a:r>
              <a:rPr lang="zh-CN" altLang="en-US" sz="1600" dirty="0">
                <a:latin typeface="Courier New" panose="02070309020205020404" pitchFamily="49" charset="0"/>
                <a:cs typeface="Courier New" panose="02070309020205020404" pitchFamily="49" charset="0"/>
              </a:rPr>
              <a:t>铁路连接</a:t>
            </a:r>
            <a:r>
              <a:rPr lang="en-US" altLang="zh-CN" sz="1600" dirty="0">
                <a:latin typeface="Courier New" panose="02070309020205020404" pitchFamily="49" charset="0"/>
                <a:cs typeface="Courier New" panose="02070309020205020404" pitchFamily="49" charset="0"/>
              </a:rPr>
              <a:t>", "distance", id(n), </a:t>
            </a:r>
          </a:p>
          <a:p>
            <a:r>
              <a:rPr lang="en-US" altLang="zh-CN" sz="1600" dirty="0">
                <a:latin typeface="Courier New" panose="02070309020205020404" pitchFamily="49" charset="0"/>
                <a:cs typeface="Courier New" panose="02070309020205020404" pitchFamily="49" charset="0"/>
              </a:rPr>
              <a:t>        {</a:t>
            </a:r>
            <a:r>
              <a:rPr lang="en-US" altLang="zh-CN" sz="1600" b="1" dirty="0" err="1">
                <a:solidFill>
                  <a:srgbClr val="C00000"/>
                </a:solidFill>
                <a:latin typeface="Courier New" panose="02070309020205020404" pitchFamily="49" charset="0"/>
                <a:cs typeface="Courier New" panose="02070309020205020404" pitchFamily="49" charset="0"/>
              </a:rPr>
              <a:t>write</a:t>
            </a:r>
            <a:r>
              <a:rPr lang="en-US" altLang="zh-CN" sz="1600" dirty="0" err="1">
                <a:latin typeface="Courier New" panose="02070309020205020404" pitchFamily="49" charset="0"/>
                <a:cs typeface="Courier New" panose="02070309020205020404" pitchFamily="49" charset="0"/>
              </a:rPr>
              <a:t>:true</a:t>
            </a:r>
            <a:r>
              <a:rPr lang="en-US" altLang="zh-CN" sz="1600" dirty="0">
                <a:latin typeface="Courier New" panose="02070309020205020404" pitchFamily="49" charset="0"/>
                <a:cs typeface="Courier New" panose="02070309020205020404" pitchFamily="49" charset="0"/>
              </a:rPr>
              <a:t>, </a:t>
            </a:r>
            <a:r>
              <a:rPr lang="en-US" altLang="zh-CN" sz="1600" b="1" dirty="0" err="1">
                <a:solidFill>
                  <a:srgbClr val="C00000"/>
                </a:solidFill>
                <a:latin typeface="Courier New" panose="02070309020205020404" pitchFamily="49" charset="0"/>
                <a:cs typeface="Courier New" panose="02070309020205020404" pitchFamily="49" charset="0"/>
              </a:rPr>
              <a:t>writeProperty</a:t>
            </a:r>
            <a:r>
              <a:rPr lang="en-US" altLang="zh-CN" sz="1600" dirty="0">
                <a:latin typeface="Courier New" panose="02070309020205020404" pitchFamily="49" charset="0"/>
                <a:cs typeface="Courier New" panose="02070309020205020404" pitchFamily="49" charset="0"/>
              </a:rPr>
              <a:t>:"MSTALL"}</a:t>
            </a:r>
          </a:p>
          <a:p>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YIELD </a:t>
            </a:r>
            <a:r>
              <a:rPr lang="en-US" altLang="zh-CN" sz="1600" dirty="0" err="1">
                <a:latin typeface="Courier New" panose="02070309020205020404" pitchFamily="49" charset="0"/>
                <a:cs typeface="Courier New" panose="02070309020205020404" pitchFamily="49" charset="0"/>
              </a:rPr>
              <a:t>loadMillis</a:t>
            </a: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computeMillis</a:t>
            </a: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writeMillis</a:t>
            </a: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effectiveNodeCount</a:t>
            </a:r>
            <a:r>
              <a:rPr lang="en-US" altLang="zh-CN" sz="1600" dirty="0">
                <a:latin typeface="Courier New" panose="02070309020205020404" pitchFamily="49" charset="0"/>
                <a:cs typeface="Courier New" panose="02070309020205020404" pitchFamily="49" charset="0"/>
              </a:rPr>
              <a:t> </a:t>
            </a:r>
          </a:p>
          <a:p>
            <a:r>
              <a:rPr lang="en-US" altLang="zh-CN" sz="1600" dirty="0">
                <a:latin typeface="Courier New" panose="02070309020205020404" pitchFamily="49" charset="0"/>
                <a:cs typeface="Courier New" panose="02070309020205020404" pitchFamily="49" charset="0"/>
              </a:rPr>
              <a:t>RETURN </a:t>
            </a:r>
            <a:r>
              <a:rPr lang="en-US" altLang="zh-CN" sz="1600" dirty="0" err="1">
                <a:latin typeface="Courier New" panose="02070309020205020404" pitchFamily="49" charset="0"/>
                <a:cs typeface="Courier New" panose="02070309020205020404" pitchFamily="49" charset="0"/>
              </a:rPr>
              <a:t>loadMillis</a:t>
            </a: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computeMillis</a:t>
            </a: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writeMillis</a:t>
            </a:r>
            <a:r>
              <a:rPr lang="en-US" altLang="zh-CN" sz="1600" dirty="0">
                <a:latin typeface="Courier New" panose="02070309020205020404" pitchFamily="49" charset="0"/>
                <a:cs typeface="Courier New" panose="02070309020205020404" pitchFamily="49" charset="0"/>
              </a:rPr>
              <a:t>, </a:t>
            </a:r>
            <a:r>
              <a:rPr lang="en-US" altLang="zh-CN" sz="1600" dirty="0" err="1">
                <a:latin typeface="Courier New" panose="02070309020205020404" pitchFamily="49" charset="0"/>
                <a:cs typeface="Courier New" panose="02070309020205020404" pitchFamily="49" charset="0"/>
              </a:rPr>
              <a:t>effectiveNodeCount</a:t>
            </a:r>
            <a:endParaRPr lang="en-AU" sz="1600" dirty="0">
              <a:latin typeface="Courier New" panose="02070309020205020404" pitchFamily="49" charset="0"/>
              <a:cs typeface="Courier New" panose="02070309020205020404" pitchFamily="49" charset="0"/>
            </a:endParaRPr>
          </a:p>
        </p:txBody>
      </p:sp>
      <p:sp>
        <p:nvSpPr>
          <p:cNvPr id="12" name="Oval 11">
            <a:extLst>
              <a:ext uri="{FF2B5EF4-FFF2-40B4-BE49-F238E27FC236}">
                <a16:creationId xmlns="" xmlns:a16="http://schemas.microsoft.com/office/drawing/2014/main" id="{C651C3F5-1B6F-4D52-8DAD-10D56CC092F8}"/>
              </a:ext>
            </a:extLst>
          </p:cNvPr>
          <p:cNvSpPr/>
          <p:nvPr/>
        </p:nvSpPr>
        <p:spPr>
          <a:xfrm>
            <a:off x="660400" y="1338997"/>
            <a:ext cx="584200" cy="51863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14</a:t>
            </a:r>
            <a:endParaRPr lang="en-AU" sz="1600" b="1" dirty="0"/>
          </a:p>
        </p:txBody>
      </p:sp>
    </p:spTree>
    <p:extLst>
      <p:ext uri="{BB962C8B-B14F-4D97-AF65-F5344CB8AC3E}">
        <p14:creationId xmlns:p14="http://schemas.microsoft.com/office/powerpoint/2010/main" val="42304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8 – </a:t>
            </a:r>
            <a:r>
              <a:rPr lang="zh-CN" altLang="en-US" dirty="0"/>
              <a:t>随机游走</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随机游走以随机的选择遍历图中节点和关系。</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084888" cy="2118127"/>
          </a:xfrm>
        </p:spPr>
        <p:txBody>
          <a:bodyPr/>
          <a:lstStyle/>
          <a:p>
            <a:r>
              <a:rPr lang="zh-CN" altLang="en-US" sz="2000" dirty="0">
                <a:latin typeface="Microsoft YaHei" panose="020B0503020204020204" pitchFamily="34" charset="-122"/>
                <a:ea typeface="Microsoft YaHei" panose="020B0503020204020204" pitchFamily="34" charset="-122"/>
              </a:rPr>
              <a:t>       随机游走意味着我们从一个节点开始，随机、或基于提供的概率分布选择一个邻居访问，然后从该节点执行相同操作，将结果路径保留在列表中。 这与醉酒人穿越城市的方式类似，也被认为是</a:t>
            </a:r>
            <a:r>
              <a:rPr lang="zh-CN" altLang="en-US" sz="2000" dirty="0">
                <a:solidFill>
                  <a:srgbClr val="0070C0"/>
                </a:solidFill>
                <a:latin typeface="Microsoft YaHei" panose="020B0503020204020204" pitchFamily="34" charset="-122"/>
                <a:ea typeface="Microsoft YaHei" panose="020B0503020204020204" pitchFamily="34" charset="-122"/>
              </a:rPr>
              <a:t>布朗运动</a:t>
            </a:r>
            <a:r>
              <a:rPr lang="zh-CN" altLang="en-US" sz="2000" dirty="0">
                <a:latin typeface="Microsoft YaHei" panose="020B0503020204020204" pitchFamily="34" charset="-122"/>
                <a:ea typeface="Microsoft YaHei" panose="020B0503020204020204" pitchFamily="34" charset="-122"/>
              </a:rPr>
              <a:t>的理想数学状态</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卡尔皮尔森于</a:t>
            </a:r>
            <a:r>
              <a:rPr lang="en-US" altLang="zh-CN" sz="2000" dirty="0">
                <a:latin typeface="Microsoft YaHei" panose="020B0503020204020204" pitchFamily="34" charset="-122"/>
                <a:ea typeface="Microsoft YaHei" panose="020B0503020204020204" pitchFamily="34" charset="-122"/>
              </a:rPr>
              <a:t>1905</a:t>
            </a:r>
            <a:r>
              <a:rPr lang="zh-CN" altLang="en-US" sz="2000" dirty="0">
                <a:latin typeface="Microsoft YaHei" panose="020B0503020204020204" pitchFamily="34" charset="-122"/>
                <a:ea typeface="Microsoft YaHei" panose="020B0503020204020204" pitchFamily="34" charset="-122"/>
              </a:rPr>
              <a:t>年在给</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自然</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杂志的一封题为“随机漫步的问题”的信中首次提到“随机游走”一词。在近年来，该方法被应用到网络</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图分析中，例如：</a:t>
            </a:r>
            <a:endParaRPr lang="en-AU" altLang="zh-CN" sz="2000" dirty="0">
              <a:latin typeface="Microsoft YaHei" panose="020B0503020204020204" pitchFamily="34" charset="-122"/>
              <a:ea typeface="Microsoft YaHei" panose="020B0503020204020204" pitchFamily="34" charset="-122"/>
            </a:endParaRPr>
          </a:p>
          <a:p>
            <a:pPr marL="630238" indent="-284163">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a:t>
            </a:r>
            <a:r>
              <a:rPr lang="en-AU" altLang="zh-CN" sz="2000" dirty="0">
                <a:latin typeface="Microsoft YaHei" panose="020B0503020204020204" pitchFamily="34" charset="-122"/>
                <a:ea typeface="Microsoft YaHei" panose="020B0503020204020204" pitchFamily="34" charset="-122"/>
              </a:rPr>
              <a:t>node2vec</a:t>
            </a:r>
            <a:r>
              <a:rPr lang="zh-CN" altLang="en-US" sz="2000" dirty="0">
                <a:latin typeface="Microsoft YaHei" panose="020B0503020204020204" pitchFamily="34" charset="-122"/>
                <a:ea typeface="Microsoft YaHei" panose="020B0503020204020204" pitchFamily="34" charset="-122"/>
              </a:rPr>
              <a:t>和</a:t>
            </a:r>
            <a:r>
              <a:rPr lang="en-AU" altLang="zh-CN" sz="2000" dirty="0">
                <a:latin typeface="Microsoft YaHei" panose="020B0503020204020204" pitchFamily="34" charset="-122"/>
                <a:ea typeface="Microsoft YaHei" panose="020B0503020204020204" pitchFamily="34" charset="-122"/>
              </a:rPr>
              <a:t>graph2vec</a:t>
            </a:r>
            <a:r>
              <a:rPr lang="zh-CN" altLang="en-US" sz="2000" dirty="0">
                <a:latin typeface="Microsoft YaHei" panose="020B0503020204020204" pitchFamily="34" charset="-122"/>
                <a:ea typeface="Microsoft YaHei" panose="020B0503020204020204" pitchFamily="34" charset="-122"/>
              </a:rPr>
              <a:t>算法中用来计算节点的嵌入</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向量化的表示，</a:t>
            </a:r>
            <a:r>
              <a:rPr lang="en-AU" altLang="zh-CN" sz="2000" dirty="0">
                <a:latin typeface="Microsoft YaHei" panose="020B0503020204020204" pitchFamily="34" charset="-122"/>
                <a:ea typeface="Microsoft YaHei" panose="020B0503020204020204" pitchFamily="34" charset="-122"/>
              </a:rPr>
              <a:t>embedding)</a:t>
            </a:r>
            <a:r>
              <a:rPr lang="zh-CN" altLang="en-US" sz="2000" dirty="0">
                <a:latin typeface="Microsoft YaHei" panose="020B0503020204020204" pitchFamily="34" charset="-122"/>
                <a:ea typeface="Microsoft YaHei" panose="020B0503020204020204" pitchFamily="34" charset="-122"/>
              </a:rPr>
              <a:t>；</a:t>
            </a:r>
            <a:endParaRPr lang="en-AU" altLang="zh-CN" sz="2000" dirty="0">
              <a:latin typeface="Microsoft YaHei" panose="020B0503020204020204" pitchFamily="34" charset="-122"/>
              <a:ea typeface="Microsoft YaHei" panose="020B0503020204020204" pitchFamily="34" charset="-122"/>
            </a:endParaRPr>
          </a:p>
          <a:p>
            <a:pPr marL="630238" indent="-284163">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在社区检测中：如果某组节点反复地被访问，那么它们之间可能存在社区结构；</a:t>
            </a:r>
            <a:endParaRPr lang="en-AU" altLang="zh-CN" sz="2000" dirty="0">
              <a:latin typeface="Microsoft YaHei" panose="020B0503020204020204" pitchFamily="34" charset="-122"/>
              <a:ea typeface="Microsoft YaHei" panose="020B0503020204020204" pitchFamily="34" charset="-122"/>
            </a:endParaRPr>
          </a:p>
          <a:p>
            <a:pPr marL="630238" indent="-284163">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在机器学习中用作训练过程的一部分</a:t>
            </a: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pPr marL="803275" indent="-346075">
              <a:buClr>
                <a:schemeClr val="tx1">
                  <a:lumMod val="50000"/>
                </a:schemeClr>
              </a:buClr>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4098" name="Picture 2" descr="Image result for random walk">
            <a:extLst>
              <a:ext uri="{FF2B5EF4-FFF2-40B4-BE49-F238E27FC236}">
                <a16:creationId xmlns="" xmlns:a16="http://schemas.microsoft.com/office/drawing/2014/main" id="{30B0DD9F-7D8E-43B0-9B2B-5A0A2ECC0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210" y="4358004"/>
            <a:ext cx="3097475" cy="21181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912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8 – </a:t>
            </a:r>
            <a:r>
              <a:rPr lang="zh-CN" altLang="en-US" dirty="0"/>
              <a:t>随机游走</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随机游走以随机的选择遍历图中节点和关系。</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313680" y="1278366"/>
            <a:ext cx="6492240" cy="2118127"/>
          </a:xfrm>
        </p:spPr>
        <p:txBody>
          <a:bodyPr/>
          <a:lstStyle/>
          <a:p>
            <a:r>
              <a:rPr lang="zh-CN" altLang="en-US" sz="2000" dirty="0">
                <a:latin typeface="Microsoft YaHei" panose="020B0503020204020204" pitchFamily="34" charset="-122"/>
                <a:ea typeface="Microsoft YaHei" panose="020B0503020204020204" pitchFamily="34" charset="-122"/>
              </a:rPr>
              <a:t>       随机游走过程的简单调用方法：</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p>
          <a:p>
            <a:pPr marL="457200">
              <a:buClr>
                <a:schemeClr val="tx1">
                  <a:lumMod val="50000"/>
                </a:schemeClr>
              </a:buClr>
            </a:pPr>
            <a:r>
              <a:rPr lang="en-AU" altLang="zh-CN" sz="1600" dirty="0">
                <a:latin typeface="Courier New" panose="02070309020205020404" pitchFamily="49" charset="0"/>
                <a:ea typeface="Microsoft YaHei" panose="020B0503020204020204" pitchFamily="34" charset="-122"/>
                <a:cs typeface="Courier New" panose="02070309020205020404" pitchFamily="49" charset="0"/>
              </a:rPr>
              <a:t>CALL </a:t>
            </a:r>
            <a:r>
              <a:rPr lang="en-AU" altLang="zh-CN" sz="1600" b="1" dirty="0" err="1">
                <a:solidFill>
                  <a:srgbClr val="00B050"/>
                </a:solidFill>
                <a:latin typeface="Courier New" panose="02070309020205020404" pitchFamily="49" charset="0"/>
                <a:ea typeface="Microsoft YaHei" panose="020B0503020204020204" pitchFamily="34" charset="-122"/>
                <a:cs typeface="Courier New" panose="02070309020205020404" pitchFamily="49" charset="0"/>
              </a:rPr>
              <a:t>algo.randomWalk.stream</a:t>
            </a:r>
            <a:r>
              <a:rPr lang="en-AU" altLang="zh-CN" sz="1600" dirty="0">
                <a:latin typeface="Courier New" panose="02070309020205020404" pitchFamily="49" charset="0"/>
                <a:ea typeface="Microsoft YaHei" panose="020B0503020204020204" pitchFamily="34" charset="-122"/>
                <a:cs typeface="Courier New" panose="02070309020205020404" pitchFamily="49" charset="0"/>
              </a:rPr>
              <a:t>(</a:t>
            </a:r>
            <a:br>
              <a:rPr lang="en-AU" altLang="zh-CN" sz="1600" dirty="0">
                <a:latin typeface="Courier New" panose="02070309020205020404" pitchFamily="49" charset="0"/>
                <a:ea typeface="Microsoft YaHei" panose="020B0503020204020204" pitchFamily="34" charset="-122"/>
                <a:cs typeface="Courier New" panose="02070309020205020404" pitchFamily="49" charset="0"/>
              </a:rPr>
            </a:br>
            <a:r>
              <a:rPr lang="en-AU" altLang="zh-CN" sz="1600" dirty="0">
                <a:latin typeface="Courier New" panose="02070309020205020404" pitchFamily="49" charset="0"/>
                <a:ea typeface="Microsoft YaHei" panose="020B0503020204020204" pitchFamily="34" charset="-122"/>
                <a:cs typeface="Courier New" panose="02070309020205020404" pitchFamily="49" charset="0"/>
              </a:rPr>
              <a:t>    </a:t>
            </a:r>
            <a:r>
              <a:rPr lang="en-AU" altLang="zh-CN" sz="1600" dirty="0" err="1">
                <a:solidFill>
                  <a:srgbClr val="0070C0"/>
                </a:solidFill>
                <a:latin typeface="Courier New" panose="02070309020205020404" pitchFamily="49" charset="0"/>
                <a:ea typeface="Microsoft YaHei" panose="020B0503020204020204" pitchFamily="34" charset="-122"/>
                <a:cs typeface="Courier New" panose="02070309020205020404" pitchFamily="49" charset="0"/>
              </a:rPr>
              <a:t>start</a:t>
            </a:r>
            <a:r>
              <a:rPr lang="en-AU" altLang="zh-CN" sz="1600" dirty="0" err="1">
                <a:latin typeface="Courier New" panose="02070309020205020404" pitchFamily="49" charset="0"/>
                <a:ea typeface="Microsoft YaHei" panose="020B0503020204020204" pitchFamily="34" charset="-122"/>
                <a:cs typeface="Courier New" panose="02070309020205020404" pitchFamily="49" charset="0"/>
              </a:rPr>
              <a:t>:Object</a:t>
            </a:r>
            <a:r>
              <a:rPr lang="en-AU" altLang="zh-CN" sz="1600" dirty="0">
                <a:latin typeface="Courier New" panose="02070309020205020404" pitchFamily="49" charset="0"/>
                <a:ea typeface="Microsoft YaHei" panose="020B0503020204020204" pitchFamily="34" charset="-122"/>
                <a:cs typeface="Courier New" panose="02070309020205020404" pitchFamily="49" charset="0"/>
              </a:rPr>
              <a:t/>
            </a:r>
            <a:br>
              <a:rPr lang="en-AU" altLang="zh-CN" sz="1600" dirty="0">
                <a:latin typeface="Courier New" panose="02070309020205020404" pitchFamily="49" charset="0"/>
                <a:ea typeface="Microsoft YaHei" panose="020B0503020204020204" pitchFamily="34" charset="-122"/>
                <a:cs typeface="Courier New" panose="02070309020205020404" pitchFamily="49" charset="0"/>
              </a:rPr>
            </a:br>
            <a:r>
              <a:rPr lang="en-AU" altLang="zh-CN" sz="1600" dirty="0">
                <a:latin typeface="Courier New" panose="02070309020205020404" pitchFamily="49" charset="0"/>
                <a:ea typeface="Microsoft YaHei" panose="020B0503020204020204" pitchFamily="34" charset="-122"/>
                <a:cs typeface="Courier New" panose="02070309020205020404" pitchFamily="49" charset="0"/>
              </a:rPr>
              <a:t>    ,</a:t>
            </a:r>
            <a:r>
              <a:rPr lang="en-AU" altLang="zh-CN" sz="1600" dirty="0">
                <a:solidFill>
                  <a:srgbClr val="0070C0"/>
                </a:solidFill>
                <a:latin typeface="Courier New" panose="02070309020205020404" pitchFamily="49" charset="0"/>
                <a:ea typeface="Microsoft YaHei" panose="020B0503020204020204" pitchFamily="34" charset="-122"/>
                <a:cs typeface="Courier New" panose="02070309020205020404" pitchFamily="49" charset="0"/>
              </a:rPr>
              <a:t>steps</a:t>
            </a:r>
            <a:r>
              <a:rPr lang="en-AU" altLang="zh-CN" sz="1600" dirty="0">
                <a:latin typeface="Courier New" panose="02070309020205020404" pitchFamily="49" charset="0"/>
                <a:ea typeface="Microsoft YaHei" panose="020B0503020204020204" pitchFamily="34" charset="-122"/>
                <a:cs typeface="Courier New" panose="02070309020205020404" pitchFamily="49" charset="0"/>
              </a:rPr>
              <a:t>: 100</a:t>
            </a:r>
            <a:br>
              <a:rPr lang="en-AU" altLang="zh-CN" sz="1600" dirty="0">
                <a:latin typeface="Courier New" panose="02070309020205020404" pitchFamily="49" charset="0"/>
                <a:ea typeface="Microsoft YaHei" panose="020B0503020204020204" pitchFamily="34" charset="-122"/>
                <a:cs typeface="Courier New" panose="02070309020205020404" pitchFamily="49" charset="0"/>
              </a:rPr>
            </a:br>
            <a:r>
              <a:rPr lang="en-AU" altLang="zh-CN" sz="1600" dirty="0">
                <a:latin typeface="Courier New" panose="02070309020205020404" pitchFamily="49" charset="0"/>
                <a:ea typeface="Microsoft YaHei" panose="020B0503020204020204" pitchFamily="34" charset="-122"/>
                <a:cs typeface="Courier New" panose="02070309020205020404" pitchFamily="49" charset="0"/>
              </a:rPr>
              <a:t>    ,</a:t>
            </a:r>
            <a:r>
              <a:rPr lang="en-AU" altLang="zh-CN" sz="1600" dirty="0">
                <a:solidFill>
                  <a:srgbClr val="0070C0"/>
                </a:solidFill>
                <a:latin typeface="Courier New" panose="02070309020205020404" pitchFamily="49" charset="0"/>
                <a:ea typeface="Microsoft YaHei" panose="020B0503020204020204" pitchFamily="34" charset="-122"/>
                <a:cs typeface="Courier New" panose="02070309020205020404" pitchFamily="49" charset="0"/>
              </a:rPr>
              <a:t>walks</a:t>
            </a:r>
            <a:r>
              <a:rPr lang="en-AU" altLang="zh-CN" sz="1600" dirty="0">
                <a:latin typeface="Courier New" panose="02070309020205020404" pitchFamily="49" charset="0"/>
                <a:ea typeface="Microsoft YaHei" panose="020B0503020204020204" pitchFamily="34" charset="-122"/>
                <a:cs typeface="Courier New" panose="02070309020205020404" pitchFamily="49" charset="0"/>
              </a:rPr>
              <a:t>: 10000)</a:t>
            </a:r>
          </a:p>
          <a:p>
            <a:pPr marL="457200">
              <a:buClr>
                <a:schemeClr val="tx1">
                  <a:lumMod val="50000"/>
                </a:schemeClr>
              </a:buClr>
            </a:pPr>
            <a:r>
              <a:rPr lang="en-AU" altLang="zh-CN" sz="1600" dirty="0">
                <a:latin typeface="Courier New" panose="02070309020205020404" pitchFamily="49" charset="0"/>
                <a:ea typeface="Microsoft YaHei" panose="020B0503020204020204" pitchFamily="34" charset="-122"/>
                <a:cs typeface="Courier New" panose="02070309020205020404" pitchFamily="49" charset="0"/>
              </a:rPr>
              <a:t>YIELD nodes, path</a:t>
            </a: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endParaRPr lang="ru-R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4098" name="Picture 2" descr="Image result for random walk">
            <a:extLst>
              <a:ext uri="{FF2B5EF4-FFF2-40B4-BE49-F238E27FC236}">
                <a16:creationId xmlns="" xmlns:a16="http://schemas.microsoft.com/office/drawing/2014/main" id="{30B0DD9F-7D8E-43B0-9B2B-5A0A2ECC0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210" y="4358004"/>
            <a:ext cx="3097475" cy="21181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 xmlns:a16="http://schemas.microsoft.com/office/drawing/2014/main" id="{B1BFF3A6-062D-4A8C-B142-0C8A93143A19}"/>
              </a:ext>
            </a:extLst>
          </p:cNvPr>
          <p:cNvGraphicFramePr>
            <a:graphicFrameLocks noGrp="1"/>
          </p:cNvGraphicFramePr>
          <p:nvPr>
            <p:extLst>
              <p:ext uri="{D42A27DB-BD31-4B8C-83A1-F6EECF244321}">
                <p14:modId xmlns:p14="http://schemas.microsoft.com/office/powerpoint/2010/main" val="4167523604"/>
              </p:ext>
            </p:extLst>
          </p:nvPr>
        </p:nvGraphicFramePr>
        <p:xfrm>
          <a:off x="5712212" y="3559600"/>
          <a:ext cx="6025160" cy="2549663"/>
        </p:xfrm>
        <a:graphic>
          <a:graphicData uri="http://schemas.openxmlformats.org/drawingml/2006/table">
            <a:tbl>
              <a:tblPr/>
              <a:tblGrid>
                <a:gridCol w="843560">
                  <a:extLst>
                    <a:ext uri="{9D8B030D-6E8A-4147-A177-3AD203B41FA5}">
                      <a16:colId xmlns="" xmlns:a16="http://schemas.microsoft.com/office/drawing/2014/main" val="3327497535"/>
                    </a:ext>
                  </a:extLst>
                </a:gridCol>
                <a:gridCol w="802640">
                  <a:extLst>
                    <a:ext uri="{9D8B030D-6E8A-4147-A177-3AD203B41FA5}">
                      <a16:colId xmlns="" xmlns:a16="http://schemas.microsoft.com/office/drawing/2014/main" val="170526776"/>
                    </a:ext>
                  </a:extLst>
                </a:gridCol>
                <a:gridCol w="965200">
                  <a:extLst>
                    <a:ext uri="{9D8B030D-6E8A-4147-A177-3AD203B41FA5}">
                      <a16:colId xmlns="" xmlns:a16="http://schemas.microsoft.com/office/drawing/2014/main" val="1196020035"/>
                    </a:ext>
                  </a:extLst>
                </a:gridCol>
                <a:gridCol w="749268">
                  <a:extLst>
                    <a:ext uri="{9D8B030D-6E8A-4147-A177-3AD203B41FA5}">
                      <a16:colId xmlns="" xmlns:a16="http://schemas.microsoft.com/office/drawing/2014/main" val="506785098"/>
                    </a:ext>
                  </a:extLst>
                </a:gridCol>
                <a:gridCol w="2664492">
                  <a:extLst>
                    <a:ext uri="{9D8B030D-6E8A-4147-A177-3AD203B41FA5}">
                      <a16:colId xmlns="" xmlns:a16="http://schemas.microsoft.com/office/drawing/2014/main" val="3334593638"/>
                    </a:ext>
                  </a:extLst>
                </a:gridCol>
              </a:tblGrid>
              <a:tr h="208505">
                <a:tc>
                  <a:txBody>
                    <a:bodyPr/>
                    <a:lstStyle/>
                    <a:p>
                      <a:pPr algn="l" fontAlgn="t"/>
                      <a:r>
                        <a:rPr lang="zh-CN" altLang="en-US" sz="1400" dirty="0">
                          <a:solidFill>
                            <a:srgbClr val="222222"/>
                          </a:solidFill>
                          <a:effectLst/>
                        </a:rPr>
                        <a:t>参数名</a:t>
                      </a:r>
                      <a:endParaRPr lang="en-AU" sz="1400" dirty="0">
                        <a:solidFill>
                          <a:srgbClr val="222222"/>
                        </a:solidFill>
                        <a:effectLst/>
                      </a:endParaRP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B0776F"/>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rPr>
                        <a:t>类型</a:t>
                      </a:r>
                      <a:endParaRPr lang="en-AU" sz="1400" dirty="0">
                        <a:solidFill>
                          <a:srgbClr val="222222"/>
                        </a:solidFill>
                        <a:effectLst/>
                      </a:endParaRP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70716F"/>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rPr>
                        <a:t>缺省值</a:t>
                      </a:r>
                      <a:endParaRPr lang="en-AU" sz="1400" dirty="0">
                        <a:solidFill>
                          <a:srgbClr val="222222"/>
                        </a:solidFill>
                        <a:effectLst/>
                      </a:endParaRP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907F6F"/>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rPr>
                        <a:t>可为空？</a:t>
                      </a:r>
                      <a:endParaRPr lang="en-AU" sz="1400" dirty="0">
                        <a:solidFill>
                          <a:srgbClr val="222222"/>
                        </a:solidFill>
                        <a:effectLst/>
                      </a:endParaRP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0856F"/>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rPr>
                        <a:t>说明</a:t>
                      </a:r>
                      <a:endParaRPr lang="en-AU" sz="1400" dirty="0">
                        <a:solidFill>
                          <a:srgbClr val="222222"/>
                        </a:solidFill>
                        <a:effectLst/>
                      </a:endParaRP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08B6F"/>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672266595"/>
                  </a:ext>
                </a:extLst>
              </a:tr>
              <a:tr h="991301">
                <a:tc>
                  <a:txBody>
                    <a:bodyPr/>
                    <a:lstStyle/>
                    <a:p>
                      <a:pPr algn="l" fontAlgn="t"/>
                      <a:r>
                        <a:rPr lang="en-AU" sz="1400" dirty="0">
                          <a:solidFill>
                            <a:srgbClr val="222222"/>
                          </a:solidFill>
                          <a:effectLst/>
                          <a:latin typeface="Open Sans" panose="020B0606030504020204" pitchFamily="34" charset="0"/>
                        </a:rPr>
                        <a:t>start</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object</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null</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dirty="0">
                          <a:solidFill>
                            <a:srgbClr val="222222"/>
                          </a:solidFill>
                          <a:effectLst/>
                          <a:latin typeface="Open Sans" panose="020B0606030504020204" pitchFamily="34" charset="0"/>
                        </a:rPr>
                        <a:t>yes</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可以有多种取值</a:t>
                      </a:r>
                      <a:r>
                        <a:rPr lang="en-US" sz="1400" dirty="0">
                          <a:solidFill>
                            <a:srgbClr val="222222"/>
                          </a:solidFill>
                          <a:effectLst/>
                          <a:latin typeface="Open Sans" panose="020B0606030504020204" pitchFamily="34" charset="0"/>
                        </a:rPr>
                        <a:t>: </a:t>
                      </a:r>
                    </a:p>
                    <a:p>
                      <a:pPr algn="l" fontAlgn="t"/>
                      <a:r>
                        <a:rPr lang="en-US" sz="1400" dirty="0">
                          <a:solidFill>
                            <a:srgbClr val="222222"/>
                          </a:solidFill>
                          <a:effectLst/>
                          <a:latin typeface="Open Sans" panose="020B0606030504020204" pitchFamily="34" charset="0"/>
                        </a:rPr>
                        <a:t>- null, </a:t>
                      </a:r>
                      <a:r>
                        <a:rPr lang="zh-CN" altLang="en-US" sz="1400" dirty="0">
                          <a:solidFill>
                            <a:srgbClr val="222222"/>
                          </a:solidFill>
                          <a:effectLst/>
                          <a:latin typeface="Open Sans" panose="020B0606030504020204" pitchFamily="34" charset="0"/>
                        </a:rPr>
                        <a:t>整个图</a:t>
                      </a:r>
                      <a:r>
                        <a:rPr lang="en-AU" altLang="zh-CN" sz="1400" dirty="0">
                          <a:solidFill>
                            <a:srgbClr val="222222"/>
                          </a:solidFill>
                          <a:effectLst/>
                          <a:latin typeface="Open Sans" panose="020B0606030504020204" pitchFamily="34" charset="0"/>
                        </a:rPr>
                        <a:t/>
                      </a:r>
                      <a:br>
                        <a:rPr lang="en-AU" altLang="zh-CN" sz="1400" dirty="0">
                          <a:solidFill>
                            <a:srgbClr val="222222"/>
                          </a:solidFill>
                          <a:effectLst/>
                          <a:latin typeface="Open Sans" panose="020B0606030504020204" pitchFamily="34" charset="0"/>
                        </a:rPr>
                      </a:br>
                      <a:r>
                        <a:rPr lang="en-US" altLang="zh-CN" sz="1400" dirty="0">
                          <a:solidFill>
                            <a:srgbClr val="222222"/>
                          </a:solidFill>
                          <a:effectLst/>
                          <a:latin typeface="Open Sans" panose="020B0606030504020204" pitchFamily="34" charset="0"/>
                        </a:rPr>
                        <a:t>-</a:t>
                      </a:r>
                      <a:r>
                        <a:rPr lang="en-US" sz="1400" dirty="0">
                          <a:solidFill>
                            <a:srgbClr val="222222"/>
                          </a:solidFill>
                          <a:effectLst/>
                          <a:latin typeface="Open Sans" panose="020B0606030504020204" pitchFamily="34" charset="0"/>
                        </a:rPr>
                        <a:t> '</a:t>
                      </a:r>
                      <a:r>
                        <a:rPr lang="zh-CN" altLang="en-US" sz="1400" dirty="0">
                          <a:solidFill>
                            <a:srgbClr val="222222"/>
                          </a:solidFill>
                          <a:effectLst/>
                          <a:latin typeface="Open Sans" panose="020B0606030504020204" pitchFamily="34" charset="0"/>
                        </a:rPr>
                        <a:t>标签名</a:t>
                      </a:r>
                      <a:r>
                        <a:rPr lang="en-US" altLang="zh-CN" sz="1400" dirty="0">
                          <a:solidFill>
                            <a:srgbClr val="222222"/>
                          </a:solidFill>
                          <a:effectLst/>
                          <a:latin typeface="Open Sans" panose="020B0606030504020204" pitchFamily="34" charset="0"/>
                        </a:rPr>
                        <a:t>'</a:t>
                      </a:r>
                      <a:endParaRPr lang="en-US" sz="1400" dirty="0">
                        <a:solidFill>
                          <a:srgbClr val="222222"/>
                        </a:solidFill>
                        <a:effectLst/>
                        <a:latin typeface="Open Sans" panose="020B0606030504020204" pitchFamily="34" charset="0"/>
                      </a:endParaRPr>
                    </a:p>
                    <a:p>
                      <a:pPr algn="l" fontAlgn="t"/>
                      <a:r>
                        <a:rPr lang="en-US" sz="1400" dirty="0">
                          <a:solidFill>
                            <a:srgbClr val="222222"/>
                          </a:solidFill>
                          <a:effectLst/>
                          <a:latin typeface="Open Sans" panose="020B0606030504020204" pitchFamily="34" charset="0"/>
                        </a:rPr>
                        <a:t>- </a:t>
                      </a:r>
                      <a:r>
                        <a:rPr lang="zh-CN" altLang="en-US" sz="1400" dirty="0">
                          <a:solidFill>
                            <a:srgbClr val="222222"/>
                          </a:solidFill>
                          <a:effectLst/>
                          <a:latin typeface="Open Sans" panose="020B0606030504020204" pitchFamily="34" charset="0"/>
                        </a:rPr>
                        <a:t>节点</a:t>
                      </a:r>
                      <a:r>
                        <a:rPr lang="en-AU" altLang="zh-CN" sz="1400" dirty="0">
                          <a:solidFill>
                            <a:srgbClr val="222222"/>
                          </a:solidFill>
                          <a:effectLst/>
                          <a:latin typeface="Open Sans" panose="020B0606030504020204" pitchFamily="34" charset="0"/>
                        </a:rPr>
                        <a:t>id</a:t>
                      </a:r>
                      <a:br>
                        <a:rPr lang="en-AU" altLang="zh-CN" sz="1400" dirty="0">
                          <a:solidFill>
                            <a:srgbClr val="222222"/>
                          </a:solidFill>
                          <a:effectLst/>
                          <a:latin typeface="Open Sans" panose="020B0606030504020204" pitchFamily="34" charset="0"/>
                        </a:rPr>
                      </a:br>
                      <a:r>
                        <a:rPr lang="en-US" sz="1400" dirty="0">
                          <a:solidFill>
                            <a:srgbClr val="222222"/>
                          </a:solidFill>
                          <a:effectLst/>
                          <a:latin typeface="Open Sans" panose="020B0606030504020204" pitchFamily="34" charset="0"/>
                        </a:rPr>
                        <a:t>- </a:t>
                      </a:r>
                      <a:r>
                        <a:rPr lang="zh-CN" altLang="en-US" sz="1400" dirty="0">
                          <a:solidFill>
                            <a:srgbClr val="222222"/>
                          </a:solidFill>
                          <a:effectLst/>
                          <a:latin typeface="Open Sans" panose="020B0606030504020204" pitchFamily="34" charset="0"/>
                        </a:rPr>
                        <a:t>节点</a:t>
                      </a:r>
                      <a:r>
                        <a:rPr lang="en-AU" altLang="zh-CN" sz="1400" dirty="0">
                          <a:solidFill>
                            <a:srgbClr val="222222"/>
                          </a:solidFill>
                          <a:effectLst/>
                          <a:latin typeface="Open Sans" panose="020B0606030504020204" pitchFamily="34" charset="0"/>
                        </a:rPr>
                        <a:t>id</a:t>
                      </a:r>
                      <a:r>
                        <a:rPr lang="zh-CN" altLang="en-US" sz="1400" dirty="0">
                          <a:solidFill>
                            <a:srgbClr val="222222"/>
                          </a:solidFill>
                          <a:effectLst/>
                          <a:latin typeface="Open Sans" panose="020B0606030504020204" pitchFamily="34" charset="0"/>
                        </a:rPr>
                        <a:t>的列表</a:t>
                      </a:r>
                      <a:endParaRPr lang="en-US" sz="1400" dirty="0">
                        <a:solidFill>
                          <a:srgbClr val="222222"/>
                        </a:solidFill>
                        <a:effectLst/>
                        <a:latin typeface="Open Sans" panose="020B0606030504020204" pitchFamily="34" charset="0"/>
                      </a:endParaRP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604150612"/>
                  </a:ext>
                </a:extLst>
              </a:tr>
              <a:tr h="643988">
                <a:tc>
                  <a:txBody>
                    <a:bodyPr/>
                    <a:lstStyle/>
                    <a:p>
                      <a:pPr algn="l" fontAlgn="t"/>
                      <a:r>
                        <a:rPr lang="en-AU" sz="1400">
                          <a:solidFill>
                            <a:srgbClr val="222222"/>
                          </a:solidFill>
                          <a:effectLst/>
                          <a:latin typeface="Open Sans" panose="020B0606030504020204" pitchFamily="34" charset="0"/>
                        </a:rPr>
                        <a:t>steps</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int</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10</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400">
                          <a:solidFill>
                            <a:srgbClr val="222222"/>
                          </a:solidFill>
                          <a:effectLst/>
                          <a:latin typeface="Open Sans" panose="020B0606030504020204" pitchFamily="34" charset="0"/>
                        </a:rPr>
                        <a:t>yes</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400" dirty="0">
                          <a:solidFill>
                            <a:srgbClr val="222222"/>
                          </a:solidFill>
                          <a:effectLst/>
                          <a:latin typeface="Open Sans" panose="020B0606030504020204" pitchFamily="34" charset="0"/>
                        </a:rPr>
                        <a:t>返回的路径长度。如果出错，返回</a:t>
                      </a:r>
                      <a:r>
                        <a:rPr lang="en-US" altLang="zh-CN" sz="1400" dirty="0">
                          <a:solidFill>
                            <a:srgbClr val="222222"/>
                          </a:solidFill>
                          <a:effectLst/>
                          <a:latin typeface="Open Sans" panose="020B0606030504020204" pitchFamily="34" charset="0"/>
                        </a:rPr>
                        <a:t>1</a:t>
                      </a:r>
                      <a:r>
                        <a:rPr lang="zh-CN" altLang="en-US" sz="1400" dirty="0">
                          <a:solidFill>
                            <a:srgbClr val="222222"/>
                          </a:solidFill>
                          <a:effectLst/>
                          <a:latin typeface="Open Sans" panose="020B0606030504020204" pitchFamily="34" charset="0"/>
                        </a:rPr>
                        <a:t>。</a:t>
                      </a:r>
                      <a:endParaRPr lang="en-US" sz="1400" dirty="0">
                        <a:solidFill>
                          <a:srgbClr val="222222"/>
                        </a:solidFill>
                        <a:effectLst/>
                        <a:latin typeface="Open Sans" panose="020B0606030504020204" pitchFamily="34" charset="0"/>
                      </a:endParaRP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2712545878"/>
                  </a:ext>
                </a:extLst>
              </a:tr>
              <a:tr h="521263">
                <a:tc>
                  <a:txBody>
                    <a:bodyPr/>
                    <a:lstStyle/>
                    <a:p>
                      <a:pPr algn="l" fontAlgn="t"/>
                      <a:r>
                        <a:rPr lang="en-AU" sz="1400">
                          <a:solidFill>
                            <a:srgbClr val="222222"/>
                          </a:solidFill>
                          <a:effectLst/>
                          <a:latin typeface="Open Sans" panose="020B0606030504020204" pitchFamily="34" charset="0"/>
                        </a:rPr>
                        <a:t>walks</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int</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1</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400">
                          <a:solidFill>
                            <a:srgbClr val="222222"/>
                          </a:solidFill>
                          <a:effectLst/>
                          <a:latin typeface="Open Sans" panose="020B0606030504020204" pitchFamily="34" charset="0"/>
                        </a:rPr>
                        <a:t>yes</a:t>
                      </a: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400" dirty="0">
                          <a:solidFill>
                            <a:srgbClr val="222222"/>
                          </a:solidFill>
                          <a:effectLst/>
                          <a:latin typeface="Open Sans" panose="020B0606030504020204" pitchFamily="34" charset="0"/>
                        </a:rPr>
                        <a:t>返回的路径数量。</a:t>
                      </a:r>
                      <a:endParaRPr lang="en-AU" sz="1400" dirty="0">
                        <a:solidFill>
                          <a:srgbClr val="222222"/>
                        </a:solidFill>
                        <a:effectLst/>
                        <a:latin typeface="Open Sans" panose="020B0606030504020204" pitchFamily="34" charset="0"/>
                      </a:endParaRPr>
                    </a:p>
                  </a:txBody>
                  <a:tcPr marL="52126" marR="52126" marT="26063" marB="26063">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987930490"/>
                  </a:ext>
                </a:extLst>
              </a:tr>
            </a:tbl>
          </a:graphicData>
        </a:graphic>
      </p:graphicFrame>
    </p:spTree>
    <p:extLst>
      <p:ext uri="{BB962C8B-B14F-4D97-AF65-F5344CB8AC3E}">
        <p14:creationId xmlns:p14="http://schemas.microsoft.com/office/powerpoint/2010/main" val="28413632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dirty="0"/>
              <a:t>知识点回顾</a:t>
            </a:r>
            <a:endParaRPr lang="ru-RU" dirty="0"/>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dirty="0"/>
              <a:t>试试看：能不能回答出下面的问题？</a:t>
            </a:r>
            <a:endParaRPr lang="ru-RU" dirty="0"/>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086933" y="2883536"/>
            <a:ext cx="4719054" cy="598769"/>
          </a:xfrm>
        </p:spPr>
        <p:txBody>
          <a:bodyPr>
            <a:normAutofit fontScale="92500"/>
          </a:bodyPr>
          <a:lstStyle/>
          <a:p>
            <a:r>
              <a:rPr lang="en-US" altLang="zh-CN" dirty="0"/>
              <a:t>Neo4j</a:t>
            </a:r>
            <a:r>
              <a:rPr lang="zh-CN" altLang="en-US" dirty="0"/>
              <a:t>在</a:t>
            </a:r>
            <a:r>
              <a:rPr lang="en-AU" altLang="zh-CN" dirty="0"/>
              <a:t>ALGO</a:t>
            </a:r>
            <a:r>
              <a:rPr lang="zh-CN" altLang="en-US" dirty="0"/>
              <a:t>扩展包中提供的路径搜索过程较之使用</a:t>
            </a:r>
            <a:r>
              <a:rPr lang="en-AU" altLang="zh-CN" dirty="0"/>
              <a:t>Cypher</a:t>
            </a:r>
            <a:r>
              <a:rPr lang="zh-CN" altLang="en-US" dirty="0"/>
              <a:t>查询所具有的优点是：</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60724" y="3771515"/>
            <a:ext cx="4371473" cy="2214444"/>
          </a:xfrm>
        </p:spPr>
        <p:txBody>
          <a:bodyPr>
            <a:normAutofit/>
          </a:body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支持更复杂的节点和关系过滤方式</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更好的性能</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支持带权重的关系</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声明型查询定义</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更丰富的搜索方法</a:t>
            </a:r>
            <a:endParaRPr lang="en-AU"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endParaRPr lang="en-US"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6281" y="2634343"/>
            <a:ext cx="4600819" cy="860373"/>
          </a:xfrm>
        </p:spPr>
        <p:txBody>
          <a:bodyPr>
            <a:normAutofit/>
          </a:bodyPr>
          <a:lstStyle/>
          <a:p>
            <a:pPr>
              <a:lnSpc>
                <a:spcPct val="100000"/>
              </a:lnSpc>
            </a:pPr>
            <a:r>
              <a:rPr lang="zh-CN" altLang="en-US" dirty="0"/>
              <a:t>如果要得到从某个节点出发、到达所有其他节点的最短路径，可以使用下面的过程：</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6" name="Text Placeholder 8">
            <a:extLst>
              <a:ext uri="{FF2B5EF4-FFF2-40B4-BE49-F238E27FC236}">
                <a16:creationId xmlns="" xmlns:a16="http://schemas.microsoft.com/office/drawing/2014/main" id="{C7583360-4F17-45D8-814C-0542D92B7D9C}"/>
              </a:ext>
            </a:extLst>
          </p:cNvPr>
          <p:cNvSpPr txBox="1">
            <a:spLocks/>
          </p:cNvSpPr>
          <p:nvPr/>
        </p:nvSpPr>
        <p:spPr>
          <a:xfrm>
            <a:off x="6486281" y="3771515"/>
            <a:ext cx="5013649" cy="2214444"/>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en-AU" altLang="zh-CN" sz="1800" dirty="0" err="1">
                <a:latin typeface="Microsoft YaHei" panose="020B0503020204020204" pitchFamily="34" charset="-122"/>
                <a:ea typeface="Microsoft YaHei" panose="020B0503020204020204" pitchFamily="34" charset="-122"/>
              </a:rPr>
              <a:t>algo.shortestPath.stream</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altLang="zh-CN" sz="1800" dirty="0" err="1">
                <a:latin typeface="Microsoft YaHei" panose="020B0503020204020204" pitchFamily="34" charset="-122"/>
                <a:ea typeface="Microsoft YaHei" panose="020B0503020204020204" pitchFamily="34" charset="-122"/>
              </a:rPr>
              <a:t>algo.shortestPaths.stream</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altLang="zh-CN" sz="1800" dirty="0" err="1">
                <a:latin typeface="Microsoft YaHei" panose="020B0503020204020204" pitchFamily="34" charset="-122"/>
                <a:ea typeface="Microsoft YaHei" panose="020B0503020204020204" pitchFamily="34" charset="-122"/>
              </a:rPr>
              <a:t>algo.shortestPath.deltaStepping.stream</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altLang="zh-CN" sz="1800" dirty="0" err="1">
                <a:latin typeface="Microsoft YaHei" panose="020B0503020204020204" pitchFamily="34" charset="-122"/>
                <a:ea typeface="Microsoft YaHei" panose="020B0503020204020204" pitchFamily="34" charset="-122"/>
              </a:rPr>
              <a:t>algo.all</a:t>
            </a:r>
            <a:r>
              <a:rPr lang="en-US" altLang="zh-CN" sz="1800" dirty="0">
                <a:latin typeface="Microsoft YaHei" panose="020B0503020204020204" pitchFamily="34" charset="-122"/>
                <a:ea typeface="Microsoft YaHei" panose="020B0503020204020204" pitchFamily="34" charset="-122"/>
              </a:rPr>
              <a:t>S</a:t>
            </a:r>
            <a:r>
              <a:rPr lang="en-AU" altLang="zh-CN" sz="1800" dirty="0" err="1">
                <a:latin typeface="Microsoft YaHei" panose="020B0503020204020204" pitchFamily="34" charset="-122"/>
                <a:ea typeface="Microsoft YaHei" panose="020B0503020204020204" pitchFamily="34" charset="-122"/>
              </a:rPr>
              <a:t>hortestPaths.stream</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endParaRPr lang="en-AU" altLang="zh-CN" sz="1800" dirty="0">
              <a:latin typeface="Microsoft YaHei" panose="020B0503020204020204" pitchFamily="34" charset="-122"/>
              <a:ea typeface="Microsoft YaHei" panose="020B0503020204020204" pitchFamily="34" charset="-122"/>
            </a:endParaRPr>
          </a:p>
          <a:p>
            <a:pPr marL="0" indent="0">
              <a:buClrTx/>
              <a:buNone/>
            </a:pPr>
            <a:endParaRPr lang="en-US" sz="1800" dirty="0">
              <a:latin typeface="Microsoft YaHei" panose="020B0503020204020204" pitchFamily="34" charset="-122"/>
              <a:ea typeface="Microsoft YaHei" panose="020B0503020204020204" pitchFamily="34" charset="-122"/>
            </a:endParaRPr>
          </a:p>
        </p:txBody>
      </p:sp>
      <p:sp>
        <p:nvSpPr>
          <p:cNvPr id="17" name="Isosceles Triangle 16">
            <a:extLst>
              <a:ext uri="{FF2B5EF4-FFF2-40B4-BE49-F238E27FC236}">
                <a16:creationId xmlns="" xmlns:a16="http://schemas.microsoft.com/office/drawing/2014/main" id="{7F8A254D-78C0-44CA-B41B-40FF56394DB8}"/>
              </a:ext>
            </a:extLst>
          </p:cNvPr>
          <p:cNvSpPr/>
          <p:nvPr/>
        </p:nvSpPr>
        <p:spPr>
          <a:xfrm rot="5400000">
            <a:off x="983681" y="377133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Isosceles Triangle 17">
            <a:extLst>
              <a:ext uri="{FF2B5EF4-FFF2-40B4-BE49-F238E27FC236}">
                <a16:creationId xmlns="" xmlns:a16="http://schemas.microsoft.com/office/drawing/2014/main" id="{FC713A72-D973-421B-B2BC-025A3376EFB6}"/>
              </a:ext>
            </a:extLst>
          </p:cNvPr>
          <p:cNvSpPr/>
          <p:nvPr/>
        </p:nvSpPr>
        <p:spPr>
          <a:xfrm rot="5400000">
            <a:off x="983681" y="4069968"/>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Isosceles Triangle 18">
            <a:extLst>
              <a:ext uri="{FF2B5EF4-FFF2-40B4-BE49-F238E27FC236}">
                <a16:creationId xmlns="" xmlns:a16="http://schemas.microsoft.com/office/drawing/2014/main" id="{6D025D2C-58E3-4BF6-91D9-9028437E5A6E}"/>
              </a:ext>
            </a:extLst>
          </p:cNvPr>
          <p:cNvSpPr/>
          <p:nvPr/>
        </p:nvSpPr>
        <p:spPr>
          <a:xfrm rot="5400000">
            <a:off x="983681" y="439037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Isosceles Triangle 20">
            <a:extLst>
              <a:ext uri="{FF2B5EF4-FFF2-40B4-BE49-F238E27FC236}">
                <a16:creationId xmlns="" xmlns:a16="http://schemas.microsoft.com/office/drawing/2014/main" id="{CA6A1687-8861-4B5F-90BE-38C5F0134659}"/>
              </a:ext>
            </a:extLst>
          </p:cNvPr>
          <p:cNvSpPr/>
          <p:nvPr/>
        </p:nvSpPr>
        <p:spPr>
          <a:xfrm rot="5400000">
            <a:off x="980318" y="5041667"/>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a:extLst>
              <a:ext uri="{FF2B5EF4-FFF2-40B4-BE49-F238E27FC236}">
                <a16:creationId xmlns="" xmlns:a16="http://schemas.microsoft.com/office/drawing/2014/main" id="{DB62472F-7171-4818-9E2A-AF12884FC1AA}"/>
              </a:ext>
            </a:extLst>
          </p:cNvPr>
          <p:cNvSpPr/>
          <p:nvPr/>
        </p:nvSpPr>
        <p:spPr>
          <a:xfrm rot="5400000">
            <a:off x="6231010" y="407613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Isosceles Triangle 22">
            <a:extLst>
              <a:ext uri="{FF2B5EF4-FFF2-40B4-BE49-F238E27FC236}">
                <a16:creationId xmlns="" xmlns:a16="http://schemas.microsoft.com/office/drawing/2014/main" id="{619E3D3B-3C28-44D3-9FA3-3899EC956095}"/>
              </a:ext>
            </a:extLst>
          </p:cNvPr>
          <p:cNvSpPr/>
          <p:nvPr/>
        </p:nvSpPr>
        <p:spPr>
          <a:xfrm rot="5400000">
            <a:off x="6229712" y="4377293"/>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2932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dirty="0"/>
              <a:t>知识点回顾</a:t>
            </a:r>
            <a:endParaRPr lang="ru-RU" dirty="0"/>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dirty="0"/>
              <a:t>试试看：能不能回答出下面的问题？</a:t>
            </a:r>
            <a:endParaRPr lang="ru-RU" dirty="0"/>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086933" y="2883536"/>
            <a:ext cx="4719054" cy="598769"/>
          </a:xfrm>
        </p:spPr>
        <p:txBody>
          <a:bodyPr>
            <a:normAutofit/>
          </a:bodyPr>
          <a:lstStyle/>
          <a:p>
            <a:r>
              <a:rPr lang="en-US" altLang="zh-CN" dirty="0"/>
              <a:t>Neo4j</a:t>
            </a:r>
            <a:r>
              <a:rPr lang="zh-CN" altLang="en-US" dirty="0"/>
              <a:t>在</a:t>
            </a:r>
            <a:r>
              <a:rPr lang="en-AU" altLang="zh-CN" dirty="0"/>
              <a:t>ALGO</a:t>
            </a:r>
            <a:r>
              <a:rPr lang="zh-CN" altLang="en-US" dirty="0"/>
              <a:t>扩展包中提供的路径搜索过程可以根据下面哪些信息计算最短路径：</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60724" y="3771515"/>
            <a:ext cx="4371473" cy="2214444"/>
          </a:xfrm>
        </p:spPr>
        <p:txBody>
          <a:bodyPr>
            <a:normAutofit/>
          </a:body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关系的数值型属性</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关系的字符型属性</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路径中包含的关系数量</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节点的数值型属性</a:t>
            </a:r>
            <a:endParaRPr lang="en-AU"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endParaRPr lang="en-US"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6281" y="2634343"/>
            <a:ext cx="4600819" cy="860373"/>
          </a:xfrm>
        </p:spPr>
        <p:txBody>
          <a:bodyPr>
            <a:normAutofit lnSpcReduction="10000"/>
          </a:bodyPr>
          <a:lstStyle/>
          <a:p>
            <a:pPr>
              <a:lnSpc>
                <a:spcPct val="100000"/>
              </a:lnSpc>
            </a:pPr>
            <a:r>
              <a:rPr lang="zh-CN" altLang="en-US" dirty="0"/>
              <a:t>如果要得到从某个节点出发、且包含图中所有可以到达的其他节点、而且代价最小，可以使用下面的过程：</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6" name="Text Placeholder 8">
            <a:extLst>
              <a:ext uri="{FF2B5EF4-FFF2-40B4-BE49-F238E27FC236}">
                <a16:creationId xmlns="" xmlns:a16="http://schemas.microsoft.com/office/drawing/2014/main" id="{C7583360-4F17-45D8-814C-0542D92B7D9C}"/>
              </a:ext>
            </a:extLst>
          </p:cNvPr>
          <p:cNvSpPr txBox="1">
            <a:spLocks/>
          </p:cNvSpPr>
          <p:nvPr/>
        </p:nvSpPr>
        <p:spPr>
          <a:xfrm>
            <a:off x="6486281" y="3771515"/>
            <a:ext cx="5013649" cy="2214444"/>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en-AU" altLang="zh-CN" sz="1800" dirty="0" err="1">
                <a:latin typeface="Microsoft YaHei" panose="020B0503020204020204" pitchFamily="34" charset="-122"/>
                <a:ea typeface="Microsoft YaHei" panose="020B0503020204020204" pitchFamily="34" charset="-122"/>
              </a:rPr>
              <a:t>algo.shortestPath.stream</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altLang="zh-CN" sz="1800" dirty="0" err="1">
                <a:latin typeface="Microsoft YaHei" panose="020B0503020204020204" pitchFamily="34" charset="-122"/>
                <a:ea typeface="Microsoft YaHei" panose="020B0503020204020204" pitchFamily="34" charset="-122"/>
              </a:rPr>
              <a:t>algo.shortestPaths.stream</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altLang="zh-CN" sz="1800" dirty="0" err="1">
                <a:latin typeface="Microsoft YaHei" panose="020B0503020204020204" pitchFamily="34" charset="-122"/>
                <a:ea typeface="Microsoft YaHei" panose="020B0503020204020204" pitchFamily="34" charset="-122"/>
              </a:rPr>
              <a:t>algo.shortestPath.deltaStepping.stream</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altLang="zh-CN" sz="1800" dirty="0" err="1">
                <a:latin typeface="Microsoft YaHei" panose="020B0503020204020204" pitchFamily="34" charset="-122"/>
                <a:ea typeface="Microsoft YaHei" panose="020B0503020204020204" pitchFamily="34" charset="-122"/>
              </a:rPr>
              <a:t>algo.all</a:t>
            </a:r>
            <a:r>
              <a:rPr lang="en-US" altLang="zh-CN" sz="1800" dirty="0">
                <a:latin typeface="Microsoft YaHei" panose="020B0503020204020204" pitchFamily="34" charset="-122"/>
                <a:ea typeface="Microsoft YaHei" panose="020B0503020204020204" pitchFamily="34" charset="-122"/>
              </a:rPr>
              <a:t>S</a:t>
            </a:r>
            <a:r>
              <a:rPr lang="en-AU" altLang="zh-CN" sz="1800" dirty="0" err="1">
                <a:latin typeface="Microsoft YaHei" panose="020B0503020204020204" pitchFamily="34" charset="-122"/>
                <a:ea typeface="Microsoft YaHei" panose="020B0503020204020204" pitchFamily="34" charset="-122"/>
              </a:rPr>
              <a:t>hortestPaths.stream</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en-AU" altLang="zh-CN" sz="1800" dirty="0" err="1">
                <a:latin typeface="Microsoft YaHei" panose="020B0503020204020204" pitchFamily="34" charset="-122"/>
                <a:ea typeface="Microsoft YaHei" panose="020B0503020204020204" pitchFamily="34" charset="-122"/>
              </a:rPr>
              <a:t>algo.spanningTree.minimum</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endParaRPr lang="en-AU" altLang="zh-CN" sz="1800" dirty="0">
              <a:latin typeface="Microsoft YaHei" panose="020B0503020204020204" pitchFamily="34" charset="-122"/>
              <a:ea typeface="Microsoft YaHei" panose="020B0503020204020204" pitchFamily="34" charset="-122"/>
            </a:endParaRPr>
          </a:p>
          <a:p>
            <a:pPr marL="0" indent="0">
              <a:buClrTx/>
              <a:buNone/>
            </a:pPr>
            <a:endParaRPr lang="en-US" sz="1800" dirty="0">
              <a:latin typeface="Microsoft YaHei" panose="020B0503020204020204" pitchFamily="34" charset="-122"/>
              <a:ea typeface="Microsoft YaHei" panose="020B0503020204020204" pitchFamily="34" charset="-122"/>
            </a:endParaRPr>
          </a:p>
        </p:txBody>
      </p:sp>
      <p:sp>
        <p:nvSpPr>
          <p:cNvPr id="17" name="Isosceles Triangle 16">
            <a:extLst>
              <a:ext uri="{FF2B5EF4-FFF2-40B4-BE49-F238E27FC236}">
                <a16:creationId xmlns="" xmlns:a16="http://schemas.microsoft.com/office/drawing/2014/main" id="{7F8A254D-78C0-44CA-B41B-40FF56394DB8}"/>
              </a:ext>
            </a:extLst>
          </p:cNvPr>
          <p:cNvSpPr/>
          <p:nvPr/>
        </p:nvSpPr>
        <p:spPr>
          <a:xfrm rot="5400000">
            <a:off x="983681" y="377133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Isosceles Triangle 18">
            <a:extLst>
              <a:ext uri="{FF2B5EF4-FFF2-40B4-BE49-F238E27FC236}">
                <a16:creationId xmlns="" xmlns:a16="http://schemas.microsoft.com/office/drawing/2014/main" id="{6D025D2C-58E3-4BF6-91D9-9028437E5A6E}"/>
              </a:ext>
            </a:extLst>
          </p:cNvPr>
          <p:cNvSpPr/>
          <p:nvPr/>
        </p:nvSpPr>
        <p:spPr>
          <a:xfrm rot="5400000">
            <a:off x="983681" y="439037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a:extLst>
              <a:ext uri="{FF2B5EF4-FFF2-40B4-BE49-F238E27FC236}">
                <a16:creationId xmlns="" xmlns:a16="http://schemas.microsoft.com/office/drawing/2014/main" id="{DB62472F-7171-4818-9E2A-AF12884FC1AA}"/>
              </a:ext>
            </a:extLst>
          </p:cNvPr>
          <p:cNvSpPr/>
          <p:nvPr/>
        </p:nvSpPr>
        <p:spPr>
          <a:xfrm rot="5400000">
            <a:off x="6238993" y="505149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7041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726947E-2FAB-418C-8C21-3B37792626F9}"/>
              </a:ext>
            </a:extLst>
          </p:cNvPr>
          <p:cNvSpPr>
            <a:spLocks noGrp="1"/>
          </p:cNvSpPr>
          <p:nvPr>
            <p:ph type="title"/>
          </p:nvPr>
        </p:nvSpPr>
        <p:spPr/>
        <p:txBody>
          <a:bodyPr/>
          <a:lstStyle/>
          <a:p>
            <a:r>
              <a:rPr lang="zh-CN" altLang="en-US" dirty="0"/>
              <a:t>小结</a:t>
            </a:r>
            <a:endParaRPr lang="ru-RU" dirty="0"/>
          </a:p>
        </p:txBody>
      </p:sp>
      <p:sp>
        <p:nvSpPr>
          <p:cNvPr id="6" name="Text Placeholder 5">
            <a:extLst>
              <a:ext uri="{FF2B5EF4-FFF2-40B4-BE49-F238E27FC236}">
                <a16:creationId xmlns="" xmlns:a16="http://schemas.microsoft.com/office/drawing/2014/main" id="{A8AAB1F4-27F4-4B2A-A912-9E212860537F}"/>
              </a:ext>
            </a:extLst>
          </p:cNvPr>
          <p:cNvSpPr>
            <a:spLocks noGrp="1"/>
          </p:cNvSpPr>
          <p:nvPr>
            <p:ph type="body" idx="1"/>
          </p:nvPr>
        </p:nvSpPr>
        <p:spPr/>
        <p:txBody>
          <a:bodyPr/>
          <a:lstStyle/>
          <a:p>
            <a:r>
              <a:rPr lang="zh-CN" altLang="en-US" dirty="0"/>
              <a:t>路径搜索过程实现对图中节点和关系的遍历。遍历的规则可以根据需要灵活地设置。</a:t>
            </a:r>
            <a:endParaRPr lang="ru-RU" dirty="0"/>
          </a:p>
        </p:txBody>
      </p:sp>
      <p:sp>
        <p:nvSpPr>
          <p:cNvPr id="7" name="Text Placeholder 6">
            <a:extLst>
              <a:ext uri="{FF2B5EF4-FFF2-40B4-BE49-F238E27FC236}">
                <a16:creationId xmlns="" xmlns:a16="http://schemas.microsoft.com/office/drawing/2014/main" id="{3FE9A580-54CD-4CFC-960E-E92CFF7D9E1D}"/>
              </a:ext>
            </a:extLst>
          </p:cNvPr>
          <p:cNvSpPr>
            <a:spLocks noGrp="1"/>
          </p:cNvSpPr>
          <p:nvPr>
            <p:ph type="body" idx="13"/>
          </p:nvPr>
        </p:nvSpPr>
        <p:spPr>
          <a:xfrm>
            <a:off x="5834740" y="3803993"/>
            <a:ext cx="5536134" cy="2458765"/>
          </a:xfrm>
        </p:spPr>
        <p:txBody>
          <a:bodyPr>
            <a:normAutofit/>
          </a:bodyPr>
          <a:lstStyle/>
          <a:p>
            <a:r>
              <a:rPr lang="zh-CN" altLang="en-US" sz="1800" dirty="0">
                <a:latin typeface="Microsoft YaHei" panose="020B0503020204020204" pitchFamily="34" charset="-122"/>
                <a:ea typeface="Microsoft YaHei" panose="020B0503020204020204" pitchFamily="34" charset="-122"/>
              </a:rPr>
              <a:t>广度和深度优先搜索</a:t>
            </a:r>
          </a:p>
          <a:p>
            <a:r>
              <a:rPr lang="zh-CN" altLang="en-US" sz="1800" dirty="0">
                <a:latin typeface="Microsoft YaHei" panose="020B0503020204020204" pitchFamily="34" charset="-122"/>
                <a:ea typeface="Microsoft YaHei" panose="020B0503020204020204" pitchFamily="34" charset="-122"/>
              </a:rPr>
              <a:t>最短路径</a:t>
            </a:r>
          </a:p>
          <a:p>
            <a:r>
              <a:rPr lang="en-US" altLang="zh-CN" sz="1800" dirty="0">
                <a:latin typeface="Microsoft YaHei" panose="020B0503020204020204" pitchFamily="34" charset="-122"/>
                <a:ea typeface="Microsoft YaHei" panose="020B0503020204020204" pitchFamily="34" charset="-122"/>
              </a:rPr>
              <a:t>A*</a:t>
            </a:r>
            <a:r>
              <a:rPr lang="zh-CN" altLang="en-US" sz="1800" dirty="0">
                <a:latin typeface="Microsoft YaHei" panose="020B0503020204020204" pitchFamily="34" charset="-122"/>
                <a:ea typeface="Microsoft YaHei" panose="020B0503020204020204" pitchFamily="34" charset="-122"/>
              </a:rPr>
              <a:t>最短路径</a:t>
            </a:r>
          </a:p>
          <a:p>
            <a:r>
              <a:rPr lang="zh-CN" altLang="en-US" sz="1800" dirty="0">
                <a:latin typeface="Microsoft YaHei" panose="020B0503020204020204" pitchFamily="34" charset="-122"/>
                <a:ea typeface="Microsoft YaHei" panose="020B0503020204020204" pitchFamily="34" charset="-122"/>
              </a:rPr>
              <a:t>单一源最短路径</a:t>
            </a:r>
          </a:p>
          <a:p>
            <a:r>
              <a:rPr lang="zh-CN" altLang="en-US" sz="1800" dirty="0">
                <a:latin typeface="Microsoft YaHei" panose="020B0503020204020204" pitchFamily="34" charset="-122"/>
                <a:ea typeface="Microsoft YaHei" panose="020B0503020204020204" pitchFamily="34" charset="-122"/>
              </a:rPr>
              <a:t>全图最短路径</a:t>
            </a:r>
          </a:p>
          <a:p>
            <a:r>
              <a:rPr lang="zh-CN" altLang="en-US" sz="1800" dirty="0">
                <a:latin typeface="Microsoft YaHei" panose="020B0503020204020204" pitchFamily="34" charset="-122"/>
                <a:ea typeface="Microsoft YaHei" panose="020B0503020204020204" pitchFamily="34" charset="-122"/>
              </a:rPr>
              <a:t>最小生成树</a:t>
            </a:r>
          </a:p>
          <a:p>
            <a:r>
              <a:rPr lang="zh-CN" altLang="en-US" sz="1800" dirty="0">
                <a:latin typeface="Microsoft YaHei" panose="020B0503020204020204" pitchFamily="34" charset="-122"/>
                <a:ea typeface="Microsoft YaHei" panose="020B0503020204020204" pitchFamily="34" charset="-122"/>
              </a:rPr>
              <a:t>随机游走算法</a:t>
            </a:r>
          </a:p>
          <a:p>
            <a:endParaRPr lang="ru-RU" sz="1800" dirty="0">
              <a:latin typeface="Microsoft YaHei" panose="020B0503020204020204" pitchFamily="34" charset="-122"/>
              <a:ea typeface="Microsoft YaHei" panose="020B0503020204020204" pitchFamily="34" charset="-122"/>
            </a:endParaRPr>
          </a:p>
        </p:txBody>
      </p:sp>
      <p:pic>
        <p:nvPicPr>
          <p:cNvPr id="9" name="Picture Placeholder 8">
            <a:extLst>
              <a:ext uri="{FF2B5EF4-FFF2-40B4-BE49-F238E27FC236}">
                <a16:creationId xmlns="" xmlns:a16="http://schemas.microsoft.com/office/drawing/2014/main" id="{07619912-2FA9-42A1-B00F-1ED468CF8552}"/>
              </a:ext>
            </a:extLst>
          </p:cNvPr>
          <p:cNvPicPr>
            <a:picLocks noGrp="1" noChangeAspect="1"/>
          </p:cNvPicPr>
          <p:nvPr>
            <p:ph type="pic" sz="quarter" idx="14"/>
          </p:nvPr>
        </p:nvPicPr>
        <p:blipFill>
          <a:blip r:embed="rId2"/>
          <a:srcRect t="8499" b="8499"/>
          <a:stretch>
            <a:fillRect/>
          </a:stretch>
        </p:blipFill>
        <p:spPr/>
      </p:pic>
      <p:sp>
        <p:nvSpPr>
          <p:cNvPr id="11" name="Rectangle 10">
            <a:extLst>
              <a:ext uri="{FF2B5EF4-FFF2-40B4-BE49-F238E27FC236}">
                <a16:creationId xmlns="" xmlns:a16="http://schemas.microsoft.com/office/drawing/2014/main" id="{9FF8268F-038A-41E8-958D-4BC933447710}"/>
              </a:ext>
            </a:extLst>
          </p:cNvPr>
          <p:cNvSpPr/>
          <p:nvPr/>
        </p:nvSpPr>
        <p:spPr>
          <a:xfrm>
            <a:off x="11551920" y="148081"/>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361736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orld flight map">
            <a:extLst>
              <a:ext uri="{FF2B5EF4-FFF2-40B4-BE49-F238E27FC236}">
                <a16:creationId xmlns="" xmlns:a16="http://schemas.microsoft.com/office/drawing/2014/main" id="{52AC8074-4047-4075-85DE-0F7850ECF0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04001" y="810022"/>
            <a:ext cx="7294227" cy="48628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CC490E74-4625-490F-95A2-7A10F19E5B9E}"/>
              </a:ext>
            </a:extLst>
          </p:cNvPr>
          <p:cNvSpPr txBox="1"/>
          <p:nvPr/>
        </p:nvSpPr>
        <p:spPr>
          <a:xfrm>
            <a:off x="2704001" y="5908411"/>
            <a:ext cx="7294227" cy="400110"/>
          </a:xfrm>
          <a:prstGeom prst="rect">
            <a:avLst/>
          </a:prstGeom>
          <a:noFill/>
        </p:spPr>
        <p:txBody>
          <a:bodyPr wrap="square" rtlCol="0">
            <a:spAutoFit/>
          </a:bodyPr>
          <a:lstStyle/>
          <a:p>
            <a:pPr algn="ctr"/>
            <a:r>
              <a:rPr lang="zh-CN" altLang="en-US" sz="2000" dirty="0">
                <a:latin typeface="Microsoft YaHei" panose="020B0503020204020204" pitchFamily="34" charset="-122"/>
                <a:ea typeface="Microsoft YaHei" panose="020B0503020204020204" pitchFamily="34" charset="-122"/>
              </a:rPr>
              <a:t>全球航班路线图</a:t>
            </a:r>
            <a:endParaRPr lang="en-AU"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3090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391821"/>
            <a:ext cx="5552440" cy="1325563"/>
          </a:xfrm>
        </p:spPr>
        <p:txBody>
          <a:bodyPr>
            <a:normAutofit fontScale="90000"/>
          </a:bodyPr>
          <a:lstStyle/>
          <a:p>
            <a:r>
              <a:rPr lang="zh-CN" altLang="en-US" dirty="0"/>
              <a:t>十、</a:t>
            </a:r>
            <a:r>
              <a:rPr lang="en-AU" dirty="0"/>
              <a:t>Neo4j</a:t>
            </a:r>
            <a:r>
              <a:rPr lang="zh-CN" altLang="en-US" dirty="0"/>
              <a:t>图数据分析（三）：中心性算法</a:t>
            </a:r>
            <a:r>
              <a:rPr lang="en-AU" dirty="0"/>
              <a:t>(Centrality)</a:t>
            </a:r>
            <a:endParaRPr lang="ru-RU" dirty="0"/>
          </a:p>
        </p:txBody>
      </p:sp>
      <p:sp>
        <p:nvSpPr>
          <p:cNvPr id="5" name="Text Placeholder 4">
            <a:extLst>
              <a:ext uri="{FF2B5EF4-FFF2-40B4-BE49-F238E27FC236}">
                <a16:creationId xmlns="" xmlns:a16="http://schemas.microsoft.com/office/drawing/2014/main" id="{EC97DD1C-57E2-49D8-8EA1-532034C757C8}"/>
              </a:ext>
            </a:extLst>
          </p:cNvPr>
          <p:cNvSpPr>
            <a:spLocks noGrp="1"/>
          </p:cNvSpPr>
          <p:nvPr>
            <p:ph type="body" idx="1"/>
          </p:nvPr>
        </p:nvSpPr>
        <p:spPr>
          <a:xfrm>
            <a:off x="960320" y="3320142"/>
            <a:ext cx="5704640" cy="2858407"/>
          </a:xfrm>
        </p:spPr>
        <p:txBody>
          <a:bodyPr anchor="t">
            <a:normAutofit fontScale="92500" lnSpcReduction="10000"/>
          </a:bodyPr>
          <a:lstStyle/>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什么是中心性算法？</a:t>
            </a:r>
          </a:p>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维度中心性</a:t>
            </a:r>
            <a:r>
              <a:rPr lang="en-AU" altLang="zh-CN" sz="2400" b="0" i="0" dirty="0">
                <a:latin typeface="Microsoft YaHei" panose="020B0503020204020204" pitchFamily="34" charset="-122"/>
                <a:ea typeface="Microsoft YaHei" panose="020B0503020204020204" pitchFamily="34" charset="-122"/>
              </a:rPr>
              <a:t>(Degree Centrality)</a:t>
            </a:r>
            <a:endParaRPr lang="zh-CN" altLang="en-US" sz="2400" b="0" i="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紧密中心性</a:t>
            </a:r>
            <a:r>
              <a:rPr lang="en-AU" altLang="zh-CN" sz="2400" b="0" i="0" dirty="0">
                <a:latin typeface="Microsoft YaHei" panose="020B0503020204020204" pitchFamily="34" charset="-122"/>
                <a:ea typeface="Microsoft YaHei" panose="020B0503020204020204" pitchFamily="34" charset="-122"/>
              </a:rPr>
              <a:t>(Closeness Centrality)</a:t>
            </a:r>
          </a:p>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协调中心性</a:t>
            </a:r>
            <a:r>
              <a:rPr lang="en-US" altLang="zh-CN" sz="2400" b="0" i="0" dirty="0">
                <a:latin typeface="Microsoft YaHei" panose="020B0503020204020204" pitchFamily="34" charset="-122"/>
                <a:ea typeface="Microsoft YaHei" panose="020B0503020204020204" pitchFamily="34" charset="-122"/>
              </a:rPr>
              <a:t>(</a:t>
            </a:r>
            <a:r>
              <a:rPr lang="en-AU" altLang="zh-CN" sz="2400" b="0" i="0" dirty="0">
                <a:latin typeface="Microsoft YaHei" panose="020B0503020204020204" pitchFamily="34" charset="-122"/>
                <a:ea typeface="Microsoft YaHei" panose="020B0503020204020204" pitchFamily="34" charset="-122"/>
              </a:rPr>
              <a:t>Harmonic Centrality)</a:t>
            </a:r>
            <a:endParaRPr lang="zh-CN" altLang="en-US" sz="2400" b="0" i="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间接中心性</a:t>
            </a:r>
            <a:r>
              <a:rPr lang="en-AU" altLang="zh-CN" sz="2400" b="0" i="0" dirty="0">
                <a:latin typeface="Microsoft YaHei" panose="020B0503020204020204" pitchFamily="34" charset="-122"/>
                <a:ea typeface="Microsoft YaHei" panose="020B0503020204020204" pitchFamily="34" charset="-122"/>
              </a:rPr>
              <a:t>(Betweenness Centrality)</a:t>
            </a:r>
          </a:p>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特征向量中心性</a:t>
            </a:r>
            <a:r>
              <a:rPr lang="en-US" altLang="zh-CN" sz="2400" b="0" i="0" dirty="0">
                <a:latin typeface="Microsoft YaHei" panose="020B0503020204020204" pitchFamily="34" charset="-122"/>
                <a:ea typeface="Microsoft YaHei" panose="020B0503020204020204" pitchFamily="34" charset="-122"/>
              </a:rPr>
              <a:t>(</a:t>
            </a:r>
            <a:r>
              <a:rPr lang="en-AU" altLang="zh-CN" sz="2400" b="0" i="0" dirty="0">
                <a:latin typeface="Microsoft YaHei" panose="020B0503020204020204" pitchFamily="34" charset="-122"/>
                <a:ea typeface="Microsoft YaHei" panose="020B0503020204020204" pitchFamily="34" charset="-122"/>
              </a:rPr>
              <a:t>Eigenvector Centrality)</a:t>
            </a:r>
          </a:p>
          <a:p>
            <a:pPr marL="285750" indent="-285750">
              <a:buFont typeface="Arial" panose="020B0604020202020204" pitchFamily="34" charset="0"/>
              <a:buChar char="•"/>
            </a:pPr>
            <a:r>
              <a:rPr lang="zh-CN" altLang="en-US" sz="2400" b="0" i="0" dirty="0">
                <a:latin typeface="Microsoft YaHei" panose="020B0503020204020204" pitchFamily="34" charset="-122"/>
                <a:ea typeface="Microsoft YaHei" panose="020B0503020204020204" pitchFamily="34" charset="-122"/>
              </a:rPr>
              <a:t>页面排行</a:t>
            </a:r>
            <a:r>
              <a:rPr lang="en-AU" altLang="zh-CN" sz="2400" b="0" i="0" dirty="0">
                <a:latin typeface="Microsoft YaHei" panose="020B0503020204020204" pitchFamily="34" charset="-122"/>
                <a:ea typeface="Microsoft YaHei" panose="020B0503020204020204" pitchFamily="34" charset="-122"/>
              </a:rPr>
              <a:t>(PageRank)</a:t>
            </a:r>
            <a:endParaRPr lang="zh-CN" altLang="en-US" sz="2400" b="0" i="0"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 xmlns:a16="http://schemas.microsoft.com/office/drawing/2014/main" id="{E63E9B6E-A977-4870-95FF-DE1CF01B0246}"/>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5" name="Rectangle 14">
            <a:extLst>
              <a:ext uri="{FF2B5EF4-FFF2-40B4-BE49-F238E27FC236}">
                <a16:creationId xmlns="" xmlns:a16="http://schemas.microsoft.com/office/drawing/2014/main" id="{71E74DDC-3016-400A-AF3B-67DD7CB7FE30}"/>
              </a:ext>
            </a:extLst>
          </p:cNvPr>
          <p:cNvSpPr/>
          <p:nvPr/>
        </p:nvSpPr>
        <p:spPr>
          <a:xfrm>
            <a:off x="11564322" y="159910"/>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Placeholder 8">
            <a:extLst>
              <a:ext uri="{FF2B5EF4-FFF2-40B4-BE49-F238E27FC236}">
                <a16:creationId xmlns="" xmlns:a16="http://schemas.microsoft.com/office/drawing/2014/main" id="{82C6F562-ECAE-4C08-87BE-1AD960B6B3C1}"/>
              </a:ext>
            </a:extLst>
          </p:cNvPr>
          <p:cNvPicPr>
            <a:picLocks noGrp="1" noChangeAspect="1"/>
          </p:cNvPicPr>
          <p:nvPr>
            <p:ph type="pic" sz="quarter" idx="17"/>
          </p:nvPr>
        </p:nvPicPr>
        <p:blipFill>
          <a:blip r:embed="rId2"/>
          <a:srcRect l="1904" r="1904"/>
          <a:stretch>
            <a:fillRect/>
          </a:stretch>
        </p:blipFill>
        <p:spPr/>
      </p:pic>
    </p:spTree>
    <p:extLst>
      <p:ext uri="{BB962C8B-B14F-4D97-AF65-F5344CB8AC3E}">
        <p14:creationId xmlns:p14="http://schemas.microsoft.com/office/powerpoint/2010/main" val="38533071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590326" cy="1325563"/>
          </a:xfrm>
        </p:spPr>
        <p:txBody>
          <a:bodyPr/>
          <a:lstStyle/>
          <a:p>
            <a:r>
              <a:rPr lang="en-US" altLang="zh-CN" dirty="0"/>
              <a:t>1 – </a:t>
            </a:r>
            <a:r>
              <a:rPr lang="zh-CN" altLang="en-US" dirty="0"/>
              <a:t>什么是中心性算法？</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在图计算中，中心性定义了节点在图或网络中的地位。</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735515" y="1209273"/>
            <a:ext cx="5765605" cy="2118127"/>
          </a:xfrm>
        </p:spPr>
        <p:txBody>
          <a:bodyPr/>
          <a:lstStyle/>
          <a:p>
            <a:r>
              <a:rPr lang="zh-CN" altLang="en-US" sz="2000" dirty="0">
                <a:latin typeface="Microsoft YaHei" panose="020B0503020204020204" pitchFamily="34" charset="-122"/>
                <a:ea typeface="Microsoft YaHei" panose="020B0503020204020204" pitchFamily="34" charset="-122"/>
              </a:rPr>
              <a:t>       在图论和网络分析中，中心性指标识别图中</a:t>
            </a:r>
            <a:r>
              <a:rPr lang="zh-CN" altLang="en-US" sz="2000" dirty="0">
                <a:solidFill>
                  <a:srgbClr val="0070C0"/>
                </a:solidFill>
                <a:latin typeface="Microsoft YaHei" panose="020B0503020204020204" pitchFamily="34" charset="-122"/>
                <a:ea typeface="Microsoft YaHei" panose="020B0503020204020204" pitchFamily="34" charset="-122"/>
              </a:rPr>
              <a:t>最重要</a:t>
            </a:r>
            <a:r>
              <a:rPr lang="zh-CN" altLang="en-US" sz="2000" dirty="0">
                <a:latin typeface="Microsoft YaHei" panose="020B0503020204020204" pitchFamily="34" charset="-122"/>
                <a:ea typeface="Microsoft YaHei" panose="020B0503020204020204" pitchFamily="34" charset="-122"/>
              </a:rPr>
              <a:t>的顶点。 应用包括识别社交网络中最有影响力的人，互联网或城市网络中的关键基础设施节点，以及疾病的超级传播者。</a:t>
            </a:r>
            <a:endParaRPr lang="en-AU" altLang="zh-CN" sz="2000" dirty="0">
              <a:latin typeface="Microsoft YaHei" panose="020B0503020204020204" pitchFamily="34" charset="-122"/>
              <a:ea typeface="Microsoft YaHei" panose="020B0503020204020204" pitchFamily="34" charset="-122"/>
            </a:endParaRPr>
          </a:p>
          <a:p>
            <a:r>
              <a:rPr lang="en-AU"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关于“重要性”的定义，其实有不同的方法。目前主要有两类：</a:t>
            </a:r>
            <a:endParaRPr lang="en-AU" altLang="zh-CN" sz="2000" dirty="0">
              <a:latin typeface="Microsoft YaHei" panose="020B0503020204020204" pitchFamily="34" charset="-122"/>
              <a:ea typeface="Microsoft YaHei" panose="020B0503020204020204" pitchFamily="34" charset="-122"/>
            </a:endParaRPr>
          </a:p>
        </p:txBody>
      </p:sp>
      <p:sp>
        <p:nvSpPr>
          <p:cNvPr id="9" name="Text Placeholder 8">
            <a:extLst>
              <a:ext uri="{FF2B5EF4-FFF2-40B4-BE49-F238E27FC236}">
                <a16:creationId xmlns="" xmlns:a16="http://schemas.microsoft.com/office/drawing/2014/main" id="{E6FF25D4-9324-46BC-8A31-2A3CA8B30EC8}"/>
              </a:ext>
            </a:extLst>
          </p:cNvPr>
          <p:cNvSpPr>
            <a:spLocks noGrp="1"/>
          </p:cNvSpPr>
          <p:nvPr>
            <p:ph type="body" sz="quarter" idx="28"/>
          </p:nvPr>
        </p:nvSpPr>
        <p:spPr>
          <a:xfrm>
            <a:off x="5735515" y="3784693"/>
            <a:ext cx="6084888" cy="1548563"/>
          </a:xfrm>
        </p:spPr>
        <p:txBody>
          <a:bodyPr/>
          <a:lstStyle/>
          <a:p>
            <a:pPr marL="0" indent="0">
              <a:buNone/>
            </a:pPr>
            <a:r>
              <a:rPr lang="zh-CN" altLang="en-US" sz="2000" dirty="0">
                <a:latin typeface="Microsoft YaHei" panose="020B0503020204020204" pitchFamily="34" charset="-122"/>
                <a:ea typeface="Microsoft YaHei" panose="020B0503020204020204" pitchFamily="34" charset="-122"/>
              </a:rPr>
              <a:t>       常用的计算中心性的方法包括：</a:t>
            </a:r>
            <a:endParaRPr lang="en-US" sz="2000" dirty="0">
              <a:latin typeface="Microsoft YaHei" panose="020B0503020204020204" pitchFamily="34" charset="-122"/>
              <a:ea typeface="Microsoft YaHei" panose="020B0503020204020204" pitchFamily="34" charset="-122"/>
            </a:endParaRPr>
          </a:p>
          <a:p>
            <a:pPr marL="796925" indent="-339725"/>
            <a:r>
              <a:rPr lang="zh-CN" altLang="en-US" sz="2000" dirty="0">
                <a:latin typeface="Microsoft YaHei" panose="020B0503020204020204" pitchFamily="34" charset="-122"/>
                <a:ea typeface="Microsoft YaHei" panose="020B0503020204020204" pitchFamily="34" charset="-122"/>
              </a:rPr>
              <a:t>维度中心性</a:t>
            </a:r>
            <a:r>
              <a:rPr lang="en-AU" altLang="zh-CN" sz="2000" dirty="0">
                <a:latin typeface="Microsoft YaHei" panose="020B0503020204020204" pitchFamily="34" charset="-122"/>
                <a:ea typeface="Microsoft YaHei" panose="020B0503020204020204" pitchFamily="34" charset="-122"/>
              </a:rPr>
              <a:t>(Degree Centrality)</a:t>
            </a:r>
          </a:p>
          <a:p>
            <a:pPr marL="796925" indent="-339725"/>
            <a:r>
              <a:rPr lang="zh-CN" altLang="en-US" sz="2000" dirty="0">
                <a:latin typeface="Microsoft YaHei" panose="020B0503020204020204" pitchFamily="34" charset="-122"/>
                <a:ea typeface="Microsoft YaHei" panose="020B0503020204020204" pitchFamily="34" charset="-122"/>
              </a:rPr>
              <a:t>紧密中心性</a:t>
            </a:r>
            <a:r>
              <a:rPr lang="en-AU" altLang="zh-CN" sz="2000" dirty="0">
                <a:latin typeface="Microsoft YaHei" panose="020B0503020204020204" pitchFamily="34" charset="-122"/>
                <a:ea typeface="Microsoft YaHei" panose="020B0503020204020204" pitchFamily="34" charset="-122"/>
              </a:rPr>
              <a:t>(Closeness Centrality)</a:t>
            </a:r>
          </a:p>
          <a:p>
            <a:pPr marL="796925" indent="-339725"/>
            <a:r>
              <a:rPr lang="zh-CN" altLang="en-US" sz="2000" dirty="0">
                <a:latin typeface="Microsoft YaHei" panose="020B0503020204020204" pitchFamily="34" charset="-122"/>
                <a:ea typeface="Microsoft YaHei" panose="020B0503020204020204" pitchFamily="34" charset="-122"/>
              </a:rPr>
              <a:t>间接中心性</a:t>
            </a:r>
            <a:r>
              <a:rPr lang="en-AU" altLang="zh-CN" sz="2000" dirty="0">
                <a:latin typeface="Microsoft YaHei" panose="020B0503020204020204" pitchFamily="34" charset="-122"/>
                <a:ea typeface="Microsoft YaHei" panose="020B0503020204020204" pitchFamily="34" charset="-122"/>
              </a:rPr>
              <a:t>(Betweenness Centrality)</a:t>
            </a:r>
          </a:p>
          <a:p>
            <a:pPr marL="796925" indent="-339725"/>
            <a:r>
              <a:rPr lang="zh-CN" altLang="en-US" sz="2000" dirty="0">
                <a:latin typeface="Microsoft YaHei" panose="020B0503020204020204" pitchFamily="34" charset="-122"/>
                <a:ea typeface="Microsoft YaHei" panose="020B0503020204020204" pitchFamily="34" charset="-122"/>
              </a:rPr>
              <a:t>特征向量中心性</a:t>
            </a:r>
            <a:r>
              <a:rPr lang="en-AU" altLang="zh-CN" sz="2000" dirty="0">
                <a:latin typeface="Microsoft YaHei" panose="020B0503020204020204" pitchFamily="34" charset="-122"/>
                <a:ea typeface="Microsoft YaHei" panose="020B0503020204020204" pitchFamily="34" charset="-122"/>
              </a:rPr>
              <a:t>(Eigenvector Centrality)</a:t>
            </a:r>
          </a:p>
          <a:p>
            <a:pPr marL="796925" indent="-339725"/>
            <a:r>
              <a:rPr lang="zh-CN" altLang="en-US" sz="2000" dirty="0">
                <a:latin typeface="Microsoft YaHei" panose="020B0503020204020204" pitchFamily="34" charset="-122"/>
                <a:ea typeface="Microsoft YaHei" panose="020B0503020204020204" pitchFamily="34" charset="-122"/>
              </a:rPr>
              <a:t>协调中心性</a:t>
            </a:r>
            <a:r>
              <a:rPr lang="en-AU" altLang="zh-CN" sz="2000" dirty="0">
                <a:latin typeface="Microsoft YaHei" panose="020B0503020204020204" pitchFamily="34" charset="-122"/>
                <a:ea typeface="Microsoft YaHei" panose="020B0503020204020204" pitchFamily="34" charset="-122"/>
              </a:rPr>
              <a:t>(Harmonic Centrality)</a:t>
            </a:r>
          </a:p>
          <a:p>
            <a:pPr marL="796925" indent="-339725"/>
            <a:r>
              <a:rPr lang="zh-CN" altLang="en-US" sz="2000" dirty="0">
                <a:latin typeface="Microsoft YaHei" panose="020B0503020204020204" pitchFamily="34" charset="-122"/>
                <a:ea typeface="Microsoft YaHei" panose="020B0503020204020204" pitchFamily="34" charset="-122"/>
              </a:rPr>
              <a:t>页面排行</a:t>
            </a:r>
            <a:r>
              <a:rPr lang="en-AU" altLang="zh-CN" sz="2000" dirty="0">
                <a:latin typeface="Microsoft YaHei" panose="020B0503020204020204" pitchFamily="34" charset="-122"/>
                <a:ea typeface="Microsoft YaHei" panose="020B0503020204020204" pitchFamily="34" charset="-122"/>
              </a:rPr>
              <a:t>(PageRank)</a:t>
            </a:r>
            <a:endParaRPr lang="en-US" sz="2000" dirty="0">
              <a:latin typeface="Microsoft YaHei" panose="020B0503020204020204" pitchFamily="34" charset="-122"/>
              <a:ea typeface="Microsoft YaHei" panose="020B0503020204020204" pitchFamily="34" charset="-122"/>
            </a:endParaRPr>
          </a:p>
          <a:p>
            <a:pPr marL="0" indent="0">
              <a:buNone/>
            </a:pPr>
            <a:endParaRPr lang="ru-RU"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 Placeholder 8">
            <a:extLst>
              <a:ext uri="{FF2B5EF4-FFF2-40B4-BE49-F238E27FC236}">
                <a16:creationId xmlns="" xmlns:a16="http://schemas.microsoft.com/office/drawing/2014/main" id="{4DF44071-E273-4FA6-89A1-1BD403FFA2CB}"/>
              </a:ext>
            </a:extLst>
          </p:cNvPr>
          <p:cNvSpPr txBox="1">
            <a:spLocks/>
          </p:cNvSpPr>
          <p:nvPr/>
        </p:nvSpPr>
        <p:spPr>
          <a:xfrm>
            <a:off x="5735515" y="3028191"/>
            <a:ext cx="6084888" cy="1548563"/>
          </a:xfrm>
          <a:prstGeom prst="rect">
            <a:avLst/>
          </a:prstGeom>
        </p:spPr>
        <p:txBody>
          <a:bodyPr vert="horz" lIns="91440" tIns="45720" rIns="91440" bIns="45720" rtlCol="0">
            <a:noAutofit/>
          </a:bodyPr>
          <a:lstStyle>
            <a:lvl1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b="0" i="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chemeClr val="bg2"/>
              </a:buClr>
              <a:buFont typeface="Wingdings" pitchFamily="2" charset="2"/>
              <a:buNone/>
              <a:defRPr sz="20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96925" indent="-339725"/>
            <a:r>
              <a:rPr lang="zh-CN" altLang="en-US" sz="2000" dirty="0">
                <a:latin typeface="Microsoft YaHei" panose="020B0503020204020204" pitchFamily="34" charset="-122"/>
                <a:ea typeface="Microsoft YaHei" panose="020B0503020204020204" pitchFamily="34" charset="-122"/>
              </a:rPr>
              <a:t>基于图中的</a:t>
            </a:r>
            <a:r>
              <a:rPr lang="zh-CN" altLang="en-US" sz="2000" dirty="0">
                <a:solidFill>
                  <a:srgbClr val="0070C0"/>
                </a:solidFill>
                <a:latin typeface="Microsoft YaHei" panose="020B0503020204020204" pitchFamily="34" charset="-122"/>
                <a:ea typeface="Microsoft YaHei" panose="020B0503020204020204" pitchFamily="34" charset="-122"/>
              </a:rPr>
              <a:t>流</a:t>
            </a:r>
            <a:r>
              <a:rPr lang="zh-CN" altLang="en-US" sz="2000" dirty="0">
                <a:latin typeface="Microsoft YaHei" panose="020B0503020204020204" pitchFamily="34" charset="-122"/>
                <a:ea typeface="Microsoft YaHei" panose="020B0503020204020204" pitchFamily="34" charset="-122"/>
              </a:rPr>
              <a:t>或者</a:t>
            </a:r>
            <a:r>
              <a:rPr lang="zh-CN" altLang="en-US" sz="2000" dirty="0">
                <a:solidFill>
                  <a:srgbClr val="0070C0"/>
                </a:solidFill>
                <a:latin typeface="Microsoft YaHei" panose="020B0503020204020204" pitchFamily="34" charset="-122"/>
                <a:ea typeface="Microsoft YaHei" panose="020B0503020204020204" pitchFamily="34" charset="-122"/>
              </a:rPr>
              <a:t>传输类型</a:t>
            </a:r>
            <a:endParaRPr lang="en-AU" altLang="zh-CN" sz="2000" dirty="0">
              <a:solidFill>
                <a:srgbClr val="0070C0"/>
              </a:solidFill>
              <a:latin typeface="Microsoft YaHei" panose="020B0503020204020204" pitchFamily="34" charset="-122"/>
              <a:ea typeface="Microsoft YaHei" panose="020B0503020204020204" pitchFamily="34" charset="-122"/>
            </a:endParaRPr>
          </a:p>
          <a:p>
            <a:pPr marL="796925" indent="-339725"/>
            <a:r>
              <a:rPr lang="zh-CN" altLang="en-US" sz="2000" dirty="0">
                <a:latin typeface="Microsoft YaHei" panose="020B0503020204020204" pitchFamily="34" charset="-122"/>
                <a:ea typeface="Microsoft YaHei" panose="020B0503020204020204" pitchFamily="34" charset="-122"/>
              </a:rPr>
              <a:t>基于节点对图的</a:t>
            </a:r>
            <a:r>
              <a:rPr lang="zh-CN" altLang="en-US" sz="2000" dirty="0">
                <a:solidFill>
                  <a:srgbClr val="0070C0"/>
                </a:solidFill>
                <a:latin typeface="Microsoft YaHei" panose="020B0503020204020204" pitchFamily="34" charset="-122"/>
                <a:ea typeface="Microsoft YaHei" panose="020B0503020204020204" pitchFamily="34" charset="-122"/>
              </a:rPr>
              <a:t>凝聚力</a:t>
            </a:r>
            <a:r>
              <a:rPr lang="en-AU" altLang="zh-CN" sz="2000" dirty="0">
                <a:latin typeface="Microsoft YaHei" panose="020B0503020204020204" pitchFamily="34" charset="-122"/>
                <a:ea typeface="Microsoft YaHei" panose="020B0503020204020204" pitchFamily="34" charset="-122"/>
              </a:rPr>
              <a:t>(Cohesiveness)</a:t>
            </a:r>
            <a:r>
              <a:rPr lang="zh-CN" altLang="en-US" sz="2000" dirty="0">
                <a:latin typeface="Microsoft YaHei" panose="020B0503020204020204" pitchFamily="34" charset="-122"/>
                <a:ea typeface="Microsoft YaHei" panose="020B0503020204020204" pitchFamily="34" charset="-122"/>
              </a:rPr>
              <a:t>的贡献</a:t>
            </a:r>
            <a:endParaRPr lang="en-AU"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98350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1 – </a:t>
            </a:r>
            <a:r>
              <a:rPr lang="zh-CN" altLang="en-US" dirty="0"/>
              <a:t>什么是中心性算法？</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在图计算中，中心性定义了节点在图或网络中的地位。</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485067" y="4558975"/>
            <a:ext cx="5631443" cy="1619575"/>
          </a:xfrm>
        </p:spPr>
        <p:txBody>
          <a:bodyPr/>
          <a:lstStyle/>
          <a:p>
            <a:r>
              <a:rPr lang="zh-CN" altLang="en-US" sz="2000" dirty="0">
                <a:latin typeface="Microsoft YaHei" panose="020B0503020204020204" pitchFamily="34" charset="-122"/>
                <a:ea typeface="Microsoft YaHei" panose="020B0503020204020204" pitchFamily="34" charset="-122"/>
              </a:rPr>
              <a:t>不同类型的中心性算法得到</a:t>
            </a:r>
            <a:r>
              <a:rPr lang="zh-CN" altLang="en-US" sz="2000" dirty="0">
                <a:solidFill>
                  <a:schemeClr val="accent2">
                    <a:lumMod val="60000"/>
                    <a:lumOff val="40000"/>
                  </a:schemeClr>
                </a:solidFill>
                <a:latin typeface="Microsoft YaHei" panose="020B0503020204020204" pitchFamily="34" charset="-122"/>
                <a:ea typeface="Microsoft YaHei" panose="020B0503020204020204" pitchFamily="34" charset="-122"/>
              </a:rPr>
              <a:t>不同</a:t>
            </a:r>
            <a:r>
              <a:rPr lang="zh-CN" altLang="en-US" sz="2000" dirty="0">
                <a:latin typeface="Microsoft YaHei" panose="020B0503020204020204" pitchFamily="34" charset="-122"/>
                <a:ea typeface="Microsoft YaHei" panose="020B0503020204020204" pitchFamily="34" charset="-122"/>
              </a:rPr>
              <a:t>的结果。</a:t>
            </a:r>
            <a:endParaRPr lang="en-US"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A – </a:t>
            </a:r>
            <a:r>
              <a:rPr lang="zh-CN" altLang="en-US" sz="2000" dirty="0">
                <a:latin typeface="Microsoft YaHei" panose="020B0503020204020204" pitchFamily="34" charset="-122"/>
                <a:ea typeface="Microsoft YaHei" panose="020B0503020204020204" pitchFamily="34" charset="-122"/>
              </a:rPr>
              <a:t>间接中心性</a:t>
            </a:r>
            <a:r>
              <a:rPr lang="en-AU" altLang="zh-CN" sz="2000" dirty="0">
                <a:latin typeface="Microsoft YaHei" panose="020B0503020204020204" pitchFamily="34" charset="-122"/>
                <a:ea typeface="Microsoft YaHei" panose="020B0503020204020204" pitchFamily="34" charset="-122"/>
              </a:rPr>
              <a:t>         B – </a:t>
            </a:r>
            <a:r>
              <a:rPr lang="zh-CN" altLang="en-US" sz="2000" dirty="0">
                <a:latin typeface="Microsoft YaHei" panose="020B0503020204020204" pitchFamily="34" charset="-122"/>
                <a:ea typeface="Microsoft YaHei" panose="020B0503020204020204" pitchFamily="34" charset="-122"/>
              </a:rPr>
              <a:t>紧密中心性</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C </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特征向量中心性  </a:t>
            </a:r>
            <a:r>
              <a:rPr lang="en-AU" altLang="zh-CN" sz="2000" dirty="0">
                <a:latin typeface="Microsoft YaHei" panose="020B0503020204020204" pitchFamily="34" charset="-122"/>
                <a:ea typeface="Microsoft YaHei" panose="020B0503020204020204" pitchFamily="34" charset="-122"/>
              </a:rPr>
              <a:t>D </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度中心性 </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E </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协调中心性          </a:t>
            </a:r>
            <a:r>
              <a:rPr lang="en-US" altLang="zh-CN" sz="2000" dirty="0">
                <a:latin typeface="Microsoft YaHei" panose="020B0503020204020204" pitchFamily="34" charset="-122"/>
                <a:ea typeface="Microsoft YaHei" panose="020B0503020204020204" pitchFamily="34" charset="-122"/>
              </a:rPr>
              <a:t>F –</a:t>
            </a:r>
            <a:r>
              <a:rPr lang="en-AU" altLang="zh-CN" sz="2000" dirty="0">
                <a:latin typeface="Microsoft YaHei" panose="020B0503020204020204" pitchFamily="34" charset="-122"/>
                <a:ea typeface="Microsoft YaHei" panose="020B0503020204020204" pitchFamily="34" charset="-122"/>
              </a:rPr>
              <a:t> Katz</a:t>
            </a:r>
            <a:r>
              <a:rPr lang="zh-CN" altLang="en-US" sz="2000" dirty="0">
                <a:latin typeface="Microsoft YaHei" panose="020B0503020204020204" pitchFamily="34" charset="-122"/>
                <a:ea typeface="Microsoft YaHei" panose="020B0503020204020204" pitchFamily="34" charset="-122"/>
              </a:rPr>
              <a:t>中心性</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14" name="Picture 13">
            <a:extLst>
              <a:ext uri="{FF2B5EF4-FFF2-40B4-BE49-F238E27FC236}">
                <a16:creationId xmlns="" xmlns:a16="http://schemas.microsoft.com/office/drawing/2014/main" id="{741B7B5F-0A49-4DC7-8226-37729AF25E2C}"/>
              </a:ext>
            </a:extLst>
          </p:cNvPr>
          <p:cNvPicPr>
            <a:picLocks noChangeAspect="1"/>
          </p:cNvPicPr>
          <p:nvPr/>
        </p:nvPicPr>
        <p:blipFill>
          <a:blip r:embed="rId3"/>
          <a:stretch>
            <a:fillRect/>
          </a:stretch>
        </p:blipFill>
        <p:spPr>
          <a:xfrm>
            <a:off x="6479363" y="0"/>
            <a:ext cx="4737647" cy="6488727"/>
          </a:xfrm>
          <a:prstGeom prst="rect">
            <a:avLst/>
          </a:prstGeom>
        </p:spPr>
      </p:pic>
      <p:sp>
        <p:nvSpPr>
          <p:cNvPr id="15" name="TextBox 14">
            <a:extLst>
              <a:ext uri="{FF2B5EF4-FFF2-40B4-BE49-F238E27FC236}">
                <a16:creationId xmlns="" xmlns:a16="http://schemas.microsoft.com/office/drawing/2014/main" id="{E1B3B171-58C8-49D2-8F88-80B4938E3660}"/>
              </a:ext>
            </a:extLst>
          </p:cNvPr>
          <p:cNvSpPr txBox="1"/>
          <p:nvPr/>
        </p:nvSpPr>
        <p:spPr>
          <a:xfrm>
            <a:off x="7073900" y="1954608"/>
            <a:ext cx="1447800" cy="369332"/>
          </a:xfrm>
          <a:prstGeom prst="rect">
            <a:avLst/>
          </a:prstGeom>
          <a:noFill/>
        </p:spPr>
        <p:txBody>
          <a:bodyPr wrap="square" rtlCol="0">
            <a:spAutoFit/>
          </a:bodyPr>
          <a:lstStyle/>
          <a:p>
            <a:r>
              <a:rPr lang="zh-CN" altLang="en-US" dirty="0">
                <a:solidFill>
                  <a:schemeClr val="tx2"/>
                </a:solidFill>
                <a:latin typeface="Microsoft YaHei" panose="020B0503020204020204" pitchFamily="34" charset="-122"/>
                <a:ea typeface="Microsoft YaHei" panose="020B0503020204020204" pitchFamily="34" charset="-122"/>
              </a:rPr>
              <a:t>间接中心性</a:t>
            </a:r>
            <a:endParaRPr lang="en-AU" dirty="0">
              <a:solidFill>
                <a:schemeClr val="tx2"/>
              </a:solidFill>
            </a:endParaRPr>
          </a:p>
        </p:txBody>
      </p:sp>
      <p:sp>
        <p:nvSpPr>
          <p:cNvPr id="16" name="TextBox 15">
            <a:extLst>
              <a:ext uri="{FF2B5EF4-FFF2-40B4-BE49-F238E27FC236}">
                <a16:creationId xmlns="" xmlns:a16="http://schemas.microsoft.com/office/drawing/2014/main" id="{79EE3B07-E3E5-40F5-99EB-F234A82F5BAE}"/>
              </a:ext>
            </a:extLst>
          </p:cNvPr>
          <p:cNvSpPr txBox="1"/>
          <p:nvPr/>
        </p:nvSpPr>
        <p:spPr>
          <a:xfrm>
            <a:off x="9436100" y="1954608"/>
            <a:ext cx="1447800" cy="369332"/>
          </a:xfrm>
          <a:prstGeom prst="rect">
            <a:avLst/>
          </a:prstGeom>
          <a:noFill/>
        </p:spPr>
        <p:txBody>
          <a:bodyPr wrap="square" rtlCol="0">
            <a:spAutoFit/>
          </a:bodyPr>
          <a:lstStyle/>
          <a:p>
            <a:r>
              <a:rPr lang="zh-CN" altLang="en-US" dirty="0">
                <a:solidFill>
                  <a:schemeClr val="tx2"/>
                </a:solidFill>
                <a:latin typeface="Microsoft YaHei" panose="020B0503020204020204" pitchFamily="34" charset="-122"/>
                <a:ea typeface="Microsoft YaHei" panose="020B0503020204020204" pitchFamily="34" charset="-122"/>
              </a:rPr>
              <a:t>紧密中心性</a:t>
            </a:r>
            <a:endParaRPr lang="en-AU" dirty="0">
              <a:solidFill>
                <a:schemeClr val="tx2"/>
              </a:solidFill>
            </a:endParaRPr>
          </a:p>
        </p:txBody>
      </p:sp>
      <p:sp>
        <p:nvSpPr>
          <p:cNvPr id="17" name="TextBox 16">
            <a:extLst>
              <a:ext uri="{FF2B5EF4-FFF2-40B4-BE49-F238E27FC236}">
                <a16:creationId xmlns="" xmlns:a16="http://schemas.microsoft.com/office/drawing/2014/main" id="{34C17C25-D732-468D-A778-8A2BE721CED2}"/>
              </a:ext>
            </a:extLst>
          </p:cNvPr>
          <p:cNvSpPr txBox="1"/>
          <p:nvPr/>
        </p:nvSpPr>
        <p:spPr>
          <a:xfrm>
            <a:off x="6959600" y="4093882"/>
            <a:ext cx="1854200" cy="369332"/>
          </a:xfrm>
          <a:prstGeom prst="rect">
            <a:avLst/>
          </a:prstGeom>
          <a:noFill/>
        </p:spPr>
        <p:txBody>
          <a:bodyPr wrap="square" rtlCol="0">
            <a:spAutoFit/>
          </a:bodyPr>
          <a:lstStyle/>
          <a:p>
            <a:r>
              <a:rPr lang="zh-CN" altLang="en-US" dirty="0">
                <a:solidFill>
                  <a:schemeClr val="tx2"/>
                </a:solidFill>
                <a:latin typeface="Microsoft YaHei" panose="020B0503020204020204" pitchFamily="34" charset="-122"/>
                <a:ea typeface="Microsoft YaHei" panose="020B0503020204020204" pitchFamily="34" charset="-122"/>
              </a:rPr>
              <a:t>特征向量中心性</a:t>
            </a:r>
            <a:endParaRPr lang="en-AU" dirty="0">
              <a:solidFill>
                <a:schemeClr val="tx2"/>
              </a:solidFill>
            </a:endParaRPr>
          </a:p>
        </p:txBody>
      </p:sp>
      <p:sp>
        <p:nvSpPr>
          <p:cNvPr id="18" name="TextBox 17">
            <a:extLst>
              <a:ext uri="{FF2B5EF4-FFF2-40B4-BE49-F238E27FC236}">
                <a16:creationId xmlns="" xmlns:a16="http://schemas.microsoft.com/office/drawing/2014/main" id="{E060554F-83E0-4ED8-9087-2D7C79FC1AC7}"/>
              </a:ext>
            </a:extLst>
          </p:cNvPr>
          <p:cNvSpPr txBox="1"/>
          <p:nvPr/>
        </p:nvSpPr>
        <p:spPr>
          <a:xfrm>
            <a:off x="9457874" y="4069416"/>
            <a:ext cx="1447800" cy="369332"/>
          </a:xfrm>
          <a:prstGeom prst="rect">
            <a:avLst/>
          </a:prstGeom>
          <a:noFill/>
        </p:spPr>
        <p:txBody>
          <a:bodyPr wrap="square" rtlCol="0">
            <a:spAutoFit/>
          </a:bodyPr>
          <a:lstStyle/>
          <a:p>
            <a:r>
              <a:rPr lang="zh-CN" altLang="en-US" dirty="0">
                <a:solidFill>
                  <a:schemeClr val="tx2"/>
                </a:solidFill>
                <a:latin typeface="Microsoft YaHei" panose="020B0503020204020204" pitchFamily="34" charset="-122"/>
                <a:ea typeface="Microsoft YaHei" panose="020B0503020204020204" pitchFamily="34" charset="-122"/>
              </a:rPr>
              <a:t>度中心性</a:t>
            </a:r>
            <a:endParaRPr lang="en-AU" dirty="0">
              <a:solidFill>
                <a:schemeClr val="tx2"/>
              </a:solidFill>
            </a:endParaRPr>
          </a:p>
        </p:txBody>
      </p:sp>
      <p:sp>
        <p:nvSpPr>
          <p:cNvPr id="19" name="TextBox 18">
            <a:extLst>
              <a:ext uri="{FF2B5EF4-FFF2-40B4-BE49-F238E27FC236}">
                <a16:creationId xmlns="" xmlns:a16="http://schemas.microsoft.com/office/drawing/2014/main" id="{5E63E544-7489-4A50-8728-D0B6A42DA2B7}"/>
              </a:ext>
            </a:extLst>
          </p:cNvPr>
          <p:cNvSpPr txBox="1"/>
          <p:nvPr/>
        </p:nvSpPr>
        <p:spPr>
          <a:xfrm>
            <a:off x="7073900" y="6184224"/>
            <a:ext cx="1447800" cy="369332"/>
          </a:xfrm>
          <a:prstGeom prst="rect">
            <a:avLst/>
          </a:prstGeom>
          <a:noFill/>
        </p:spPr>
        <p:txBody>
          <a:bodyPr wrap="square" rtlCol="0">
            <a:spAutoFit/>
          </a:bodyPr>
          <a:lstStyle/>
          <a:p>
            <a:r>
              <a:rPr lang="zh-CN" altLang="en-US" dirty="0">
                <a:solidFill>
                  <a:schemeClr val="tx2"/>
                </a:solidFill>
                <a:latin typeface="Microsoft YaHei" panose="020B0503020204020204" pitchFamily="34" charset="-122"/>
                <a:ea typeface="Microsoft YaHei" panose="020B0503020204020204" pitchFamily="34" charset="-122"/>
              </a:rPr>
              <a:t>协调中心性</a:t>
            </a:r>
            <a:endParaRPr lang="en-AU" dirty="0">
              <a:solidFill>
                <a:schemeClr val="tx2"/>
              </a:solidFill>
            </a:endParaRPr>
          </a:p>
        </p:txBody>
      </p:sp>
      <p:sp>
        <p:nvSpPr>
          <p:cNvPr id="20" name="TextBox 19">
            <a:extLst>
              <a:ext uri="{FF2B5EF4-FFF2-40B4-BE49-F238E27FC236}">
                <a16:creationId xmlns="" xmlns:a16="http://schemas.microsoft.com/office/drawing/2014/main" id="{072482D6-9322-49BA-9034-C6474C9D6B48}"/>
              </a:ext>
            </a:extLst>
          </p:cNvPr>
          <p:cNvSpPr txBox="1"/>
          <p:nvPr/>
        </p:nvSpPr>
        <p:spPr>
          <a:xfrm>
            <a:off x="9457874" y="6184224"/>
            <a:ext cx="1447800" cy="369332"/>
          </a:xfrm>
          <a:prstGeom prst="rect">
            <a:avLst/>
          </a:prstGeom>
          <a:noFill/>
        </p:spPr>
        <p:txBody>
          <a:bodyPr wrap="square" rtlCol="0">
            <a:spAutoFit/>
          </a:bodyPr>
          <a:lstStyle/>
          <a:p>
            <a:r>
              <a:rPr lang="en-AU" altLang="zh-CN" dirty="0">
                <a:solidFill>
                  <a:schemeClr val="tx2"/>
                </a:solidFill>
                <a:latin typeface="Microsoft YaHei" panose="020B0503020204020204" pitchFamily="34" charset="-122"/>
                <a:ea typeface="Microsoft YaHei" panose="020B0503020204020204" pitchFamily="34" charset="-122"/>
              </a:rPr>
              <a:t>Katz</a:t>
            </a:r>
            <a:r>
              <a:rPr lang="zh-CN" altLang="en-US" dirty="0">
                <a:solidFill>
                  <a:schemeClr val="tx2"/>
                </a:solidFill>
                <a:latin typeface="Microsoft YaHei" panose="020B0503020204020204" pitchFamily="34" charset="-122"/>
                <a:ea typeface="Microsoft YaHei" panose="020B0503020204020204" pitchFamily="34" charset="-122"/>
              </a:rPr>
              <a:t>中心性</a:t>
            </a:r>
            <a:endParaRPr lang="en-AU" dirty="0">
              <a:solidFill>
                <a:schemeClr val="tx2"/>
              </a:solidFill>
            </a:endParaRPr>
          </a:p>
        </p:txBody>
      </p:sp>
      <p:sp>
        <p:nvSpPr>
          <p:cNvPr id="21" name="TextBox 20">
            <a:extLst>
              <a:ext uri="{FF2B5EF4-FFF2-40B4-BE49-F238E27FC236}">
                <a16:creationId xmlns="" xmlns:a16="http://schemas.microsoft.com/office/drawing/2014/main" id="{EADC1ABA-C541-4D50-A318-3000C96EC55C}"/>
              </a:ext>
            </a:extLst>
          </p:cNvPr>
          <p:cNvSpPr txBox="1"/>
          <p:nvPr/>
        </p:nvSpPr>
        <p:spPr>
          <a:xfrm>
            <a:off x="8813800" y="6553556"/>
            <a:ext cx="2897554" cy="261610"/>
          </a:xfrm>
          <a:prstGeom prst="rect">
            <a:avLst/>
          </a:prstGeom>
          <a:noFill/>
        </p:spPr>
        <p:txBody>
          <a:bodyPr wrap="square" rtlCol="0">
            <a:spAutoFit/>
          </a:bodyPr>
          <a:lstStyle/>
          <a:p>
            <a:pPr algn="ctr"/>
            <a:r>
              <a:rPr lang="en-AU" sz="1100" i="1" dirty="0">
                <a:solidFill>
                  <a:schemeClr val="bg1">
                    <a:lumMod val="50000"/>
                  </a:schemeClr>
                </a:solidFill>
              </a:rPr>
              <a:t>Source: Wikipedia.org</a:t>
            </a:r>
          </a:p>
        </p:txBody>
      </p:sp>
    </p:spTree>
    <p:extLst>
      <p:ext uri="{BB962C8B-B14F-4D97-AF65-F5344CB8AC3E}">
        <p14:creationId xmlns:p14="http://schemas.microsoft.com/office/powerpoint/2010/main" val="1972478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a:t>
            </a:r>
            <a:r>
              <a:rPr lang="zh-CN" altLang="en-US" dirty="0"/>
              <a:t>广度和深度优先搜索</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广度优先搜索：</a:t>
            </a:r>
            <a:r>
              <a:rPr lang="en-AU" altLang="zh-CN" dirty="0"/>
              <a:t>Breadth First Search (BFS)</a:t>
            </a:r>
          </a:p>
          <a:p>
            <a:r>
              <a:rPr lang="zh-CN" altLang="en-US" dirty="0"/>
              <a:t>深度优先搜索：</a:t>
            </a:r>
            <a:r>
              <a:rPr lang="en-AU" altLang="zh-CN" dirty="0"/>
              <a:t>Depth First Search (DFS)</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403384"/>
            <a:ext cx="6084888" cy="2118127"/>
          </a:xfrm>
        </p:spPr>
        <p:txBody>
          <a:bodyPr/>
          <a:lstStyle/>
          <a:p>
            <a:r>
              <a:rPr lang="zh-CN" altLang="en-US" sz="1800" dirty="0">
                <a:latin typeface="Microsoft YaHei" panose="020B0503020204020204" pitchFamily="34" charset="-122"/>
                <a:ea typeface="Microsoft YaHei" panose="020B0503020204020204" pitchFamily="34" charset="-122"/>
              </a:rPr>
              <a:t>      缺省情况下，</a:t>
            </a:r>
            <a:r>
              <a:rPr lang="en-US" sz="1800" dirty="0">
                <a:latin typeface="Microsoft YaHei" panose="020B0503020204020204" pitchFamily="34" charset="-122"/>
                <a:ea typeface="Microsoft YaHei" panose="020B0503020204020204" pitchFamily="34" charset="-122"/>
              </a:rPr>
              <a:t>Cypher</a:t>
            </a:r>
            <a:r>
              <a:rPr lang="zh-CN" altLang="en-US" sz="1800" dirty="0">
                <a:latin typeface="Microsoft YaHei" panose="020B0503020204020204" pitchFamily="34" charset="-122"/>
                <a:ea typeface="Microsoft YaHei" panose="020B0503020204020204" pitchFamily="34" charset="-122"/>
              </a:rPr>
              <a:t>查询按照</a:t>
            </a:r>
            <a:r>
              <a:rPr lang="zh-CN" altLang="en-US" sz="1800" dirty="0">
                <a:solidFill>
                  <a:srgbClr val="C00000"/>
                </a:solidFill>
                <a:latin typeface="Microsoft YaHei" panose="020B0503020204020204" pitchFamily="34" charset="-122"/>
                <a:ea typeface="Microsoft YaHei" panose="020B0503020204020204" pitchFamily="34" charset="-122"/>
              </a:rPr>
              <a:t>深度优先</a:t>
            </a:r>
            <a:r>
              <a:rPr lang="zh-CN" altLang="en-US" sz="1800" dirty="0">
                <a:latin typeface="Microsoft YaHei" panose="020B0503020204020204" pitchFamily="34" charset="-122"/>
                <a:ea typeface="Microsoft YaHei" panose="020B0503020204020204" pitchFamily="34" charset="-122"/>
              </a:rPr>
              <a:t>的顺序遍历图。</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sz="1800" dirty="0">
              <a:latin typeface="Microsoft YaHei" panose="020B0503020204020204" pitchFamily="34" charset="-122"/>
              <a:ea typeface="Microsoft YaHei" panose="020B0503020204020204" pitchFamily="34" charset="-122"/>
            </a:endParaRPr>
          </a:p>
          <a:p>
            <a:endParaRPr lang="en-US" sz="1800" dirty="0">
              <a:latin typeface="Microsoft YaHei" panose="020B0503020204020204" pitchFamily="34" charset="-122"/>
              <a:ea typeface="Microsoft YaHei" panose="020B0503020204020204" pitchFamily="34" charset="-122"/>
            </a:endParaRPr>
          </a:p>
          <a:p>
            <a:endParaRPr lang="ru-RU" sz="16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1026" name="Picture 2" descr="Image result for depth first search">
            <a:extLst>
              <a:ext uri="{FF2B5EF4-FFF2-40B4-BE49-F238E27FC236}">
                <a16:creationId xmlns="" xmlns:a16="http://schemas.microsoft.com/office/drawing/2014/main" id="{0B67F4A3-0037-4263-85E1-757A880D0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965" y="2427958"/>
            <a:ext cx="6084887" cy="35573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AFC0EE6D-DE4A-493D-9B3A-9E970C070CCD}"/>
              </a:ext>
            </a:extLst>
          </p:cNvPr>
          <p:cNvSpPr txBox="1"/>
          <p:nvPr/>
        </p:nvSpPr>
        <p:spPr>
          <a:xfrm>
            <a:off x="9372600" y="5528406"/>
            <a:ext cx="1981200" cy="369332"/>
          </a:xfrm>
          <a:prstGeom prst="rect">
            <a:avLst/>
          </a:prstGeom>
          <a:solidFill>
            <a:schemeClr val="bg1"/>
          </a:solidFill>
        </p:spPr>
        <p:txBody>
          <a:bodyPr wrap="square" rtlCol="0">
            <a:spAutoFit/>
          </a:bodyPr>
          <a:lstStyle/>
          <a:p>
            <a:pPr algn="ctr"/>
            <a:r>
              <a:rPr lang="zh-CN" altLang="en-US" dirty="0">
                <a:solidFill>
                  <a:schemeClr val="tx2">
                    <a:lumMod val="75000"/>
                  </a:schemeClr>
                </a:solidFill>
              </a:rPr>
              <a:t>宽</a:t>
            </a:r>
            <a:r>
              <a:rPr lang="en-AU" altLang="zh-CN" dirty="0">
                <a:solidFill>
                  <a:schemeClr val="tx2">
                    <a:lumMod val="75000"/>
                  </a:schemeClr>
                </a:solidFill>
              </a:rPr>
              <a:t>/</a:t>
            </a:r>
            <a:r>
              <a:rPr lang="zh-CN" altLang="en-US" dirty="0">
                <a:solidFill>
                  <a:schemeClr val="tx2">
                    <a:lumMod val="75000"/>
                  </a:schemeClr>
                </a:solidFill>
              </a:rPr>
              <a:t>广度优先搜索</a:t>
            </a:r>
            <a:endParaRPr lang="en-AU" dirty="0">
              <a:solidFill>
                <a:schemeClr val="tx2">
                  <a:lumMod val="75000"/>
                </a:schemeClr>
              </a:solidFill>
            </a:endParaRPr>
          </a:p>
        </p:txBody>
      </p:sp>
      <p:sp>
        <p:nvSpPr>
          <p:cNvPr id="14" name="TextBox 13">
            <a:extLst>
              <a:ext uri="{FF2B5EF4-FFF2-40B4-BE49-F238E27FC236}">
                <a16:creationId xmlns="" xmlns:a16="http://schemas.microsoft.com/office/drawing/2014/main" id="{ACAA7A29-3019-4037-9C84-C7EBF88016C8}"/>
              </a:ext>
            </a:extLst>
          </p:cNvPr>
          <p:cNvSpPr txBox="1"/>
          <p:nvPr/>
        </p:nvSpPr>
        <p:spPr>
          <a:xfrm>
            <a:off x="6096000" y="5570020"/>
            <a:ext cx="1981200" cy="369332"/>
          </a:xfrm>
          <a:prstGeom prst="rect">
            <a:avLst/>
          </a:prstGeom>
          <a:solidFill>
            <a:schemeClr val="bg1"/>
          </a:solidFill>
        </p:spPr>
        <p:txBody>
          <a:bodyPr wrap="square" rtlCol="0">
            <a:spAutoFit/>
          </a:bodyPr>
          <a:lstStyle/>
          <a:p>
            <a:pPr algn="ctr"/>
            <a:r>
              <a:rPr lang="zh-CN" altLang="en-US" dirty="0">
                <a:solidFill>
                  <a:schemeClr val="tx2">
                    <a:lumMod val="75000"/>
                  </a:schemeClr>
                </a:solidFill>
              </a:rPr>
              <a:t>深度优先搜索</a:t>
            </a:r>
            <a:endParaRPr lang="en-AU" dirty="0">
              <a:solidFill>
                <a:schemeClr val="tx2">
                  <a:lumMod val="75000"/>
                </a:schemeClr>
              </a:solidFill>
            </a:endParaRPr>
          </a:p>
        </p:txBody>
      </p:sp>
    </p:spTree>
    <p:extLst>
      <p:ext uri="{BB962C8B-B14F-4D97-AF65-F5344CB8AC3E}">
        <p14:creationId xmlns:p14="http://schemas.microsoft.com/office/powerpoint/2010/main" val="710330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2 – (</a:t>
            </a:r>
            <a:r>
              <a:rPr lang="zh-CN" altLang="en-US" dirty="0"/>
              <a:t>维</a:t>
            </a:r>
            <a:r>
              <a:rPr lang="en-US" altLang="zh-CN" dirty="0"/>
              <a:t>)</a:t>
            </a:r>
            <a:r>
              <a:rPr lang="zh-CN" altLang="en-US" dirty="0"/>
              <a:t>度中心性</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维度中心性根据节点的度，即入度和出度计算节点的重要性。</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55656" y="1369573"/>
            <a:ext cx="5898143" cy="3366550"/>
          </a:xfrm>
        </p:spPr>
        <p:txBody>
          <a:bodyPr/>
          <a:lstStyle/>
          <a:p>
            <a:r>
              <a:rPr lang="zh-CN" altLang="en-US" sz="2000" dirty="0">
                <a:latin typeface="Microsoft YaHei" panose="020B0503020204020204" pitchFamily="34" charset="-122"/>
                <a:ea typeface="Microsoft YaHei" panose="020B0503020204020204" pitchFamily="34" charset="-122"/>
              </a:rPr>
              <a:t>      最早出现的、而且是概念上最简单的是</a:t>
            </a:r>
            <a:r>
              <a:rPr lang="zh-CN" altLang="en-US" sz="2000" dirty="0">
                <a:solidFill>
                  <a:srgbClr val="0070C0"/>
                </a:solidFill>
                <a:latin typeface="Microsoft YaHei" panose="020B0503020204020204" pitchFamily="34" charset="-122"/>
                <a:ea typeface="Microsoft YaHei" panose="020B0503020204020204" pitchFamily="34" charset="-122"/>
              </a:rPr>
              <a:t>度中心性</a:t>
            </a:r>
            <a:r>
              <a:rPr lang="zh-CN" altLang="en-US" sz="2000" dirty="0">
                <a:latin typeface="Microsoft YaHei" panose="020B0503020204020204" pitchFamily="34" charset="-122"/>
                <a:ea typeface="Microsoft YaHei" panose="020B0503020204020204" pitchFamily="34" charset="-122"/>
              </a:rPr>
              <a:t>，其定义为在节点上的边</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关系的数量，即节点具有的连接的数量。</a:t>
            </a:r>
            <a:endParaRPr lang="en-AU"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在包含有向关系的网络中，通常定义两个单独的度数，即入度</a:t>
            </a:r>
            <a:r>
              <a:rPr lang="en-AU"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indegree)</a:t>
            </a:r>
            <a:r>
              <a:rPr lang="zh-CN" altLang="en-US" sz="2000" dirty="0">
                <a:latin typeface="Microsoft YaHei" panose="020B0503020204020204" pitchFamily="34" charset="-122"/>
                <a:ea typeface="Microsoft YaHei" panose="020B0503020204020204" pitchFamily="34" charset="-122"/>
              </a:rPr>
              <a:t>和出度</a:t>
            </a:r>
            <a:r>
              <a:rPr lang="en-AU"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outdegree)</a:t>
            </a:r>
            <a:r>
              <a:rPr lang="zh-CN" altLang="en-US"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I</a:t>
            </a:r>
            <a:r>
              <a:rPr lang="en-US" altLang="zh-CN" sz="2000" dirty="0" err="1">
                <a:latin typeface="Microsoft YaHei" panose="020B0503020204020204" pitchFamily="34" charset="-122"/>
                <a:ea typeface="Microsoft YaHei" panose="020B0503020204020204" pitchFamily="34" charset="-122"/>
              </a:rPr>
              <a:t>ndegree</a:t>
            </a:r>
            <a:r>
              <a:rPr lang="zh-CN" altLang="en-US" sz="2000" dirty="0">
                <a:latin typeface="Microsoft YaHei" panose="020B0503020204020204" pitchFamily="34" charset="-122"/>
                <a:ea typeface="Microsoft YaHei" panose="020B0503020204020204" pitchFamily="34" charset="-122"/>
              </a:rPr>
              <a:t>是指向节点的关系数量的计数，在例如社交网络中通常将其解释为节点受欢迎的程度。</a:t>
            </a:r>
            <a:r>
              <a:rPr lang="en-AU" altLang="zh-CN" sz="2000" dirty="0">
                <a:latin typeface="Microsoft YaHei" panose="020B0503020204020204" pitchFamily="34" charset="-122"/>
                <a:ea typeface="Microsoft YaHei" panose="020B0503020204020204" pitchFamily="34" charset="-122"/>
              </a:rPr>
              <a:t>O</a:t>
            </a:r>
            <a:r>
              <a:rPr lang="en-US" altLang="zh-CN" sz="2000" dirty="0" err="1">
                <a:latin typeface="Microsoft YaHei" panose="020B0503020204020204" pitchFamily="34" charset="-122"/>
                <a:ea typeface="Microsoft YaHei" panose="020B0503020204020204" pitchFamily="34" charset="-122"/>
              </a:rPr>
              <a:t>utdegree</a:t>
            </a:r>
            <a:r>
              <a:rPr lang="zh-CN" altLang="en-US" sz="2000" dirty="0">
                <a:latin typeface="Microsoft YaHei" panose="020B0503020204020204" pitchFamily="34" charset="-122"/>
                <a:ea typeface="Microsoft YaHei" panose="020B0503020204020204" pitchFamily="34" charset="-122"/>
              </a:rPr>
              <a:t>是节点指向其他节点的关系数量，在社交网络中可以解释为节点的合群程度。</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2" name="Picture 1">
            <a:extLst>
              <a:ext uri="{FF2B5EF4-FFF2-40B4-BE49-F238E27FC236}">
                <a16:creationId xmlns="" xmlns:a16="http://schemas.microsoft.com/office/drawing/2014/main" id="{C4F74A2F-12D3-4656-A54F-CA3A37020AF5}"/>
              </a:ext>
            </a:extLst>
          </p:cNvPr>
          <p:cNvPicPr>
            <a:picLocks noChangeAspect="1"/>
          </p:cNvPicPr>
          <p:nvPr/>
        </p:nvPicPr>
        <p:blipFill>
          <a:blip r:embed="rId3"/>
          <a:stretch>
            <a:fillRect/>
          </a:stretch>
        </p:blipFill>
        <p:spPr>
          <a:xfrm>
            <a:off x="1459908" y="4229688"/>
            <a:ext cx="2441532" cy="2323868"/>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 xmlns:a16="http://schemas.microsoft.com/office/drawing/2014/main" id="{532DEC8D-3F4D-4305-A56B-F466DD57C6D2}"/>
              </a:ext>
            </a:extLst>
          </p:cNvPr>
          <p:cNvSpPr txBox="1"/>
          <p:nvPr/>
        </p:nvSpPr>
        <p:spPr>
          <a:xfrm>
            <a:off x="5455656" y="4030602"/>
            <a:ext cx="5792542" cy="1323439"/>
          </a:xfrm>
          <a:prstGeom prst="rect">
            <a:avLst/>
          </a:prstGeom>
          <a:noFill/>
        </p:spPr>
        <p:txBody>
          <a:bodyPr wrap="square" rtlCol="0">
            <a:spAutoFit/>
          </a:bodyPr>
          <a:lstStyle/>
          <a:p>
            <a:r>
              <a:rPr lang="en-AU" altLang="zh-CN" sz="2000" dirty="0">
                <a:solidFill>
                  <a:schemeClr val="tx2"/>
                </a:solidFill>
                <a:latin typeface="Microsoft YaHei" panose="020B0503020204020204" pitchFamily="34" charset="-122"/>
                <a:ea typeface="Microsoft YaHei" panose="020B0503020204020204" pitchFamily="34" charset="-122"/>
              </a:rPr>
              <a:t>       </a:t>
            </a:r>
            <a:r>
              <a:rPr lang="zh-CN" altLang="en-US" sz="2000" dirty="0">
                <a:solidFill>
                  <a:schemeClr val="tx2"/>
                </a:solidFill>
                <a:latin typeface="Microsoft YaHei" panose="020B0503020204020204" pitchFamily="34" charset="-122"/>
                <a:ea typeface="Microsoft YaHei" panose="020B0503020204020204" pitchFamily="34" charset="-122"/>
              </a:rPr>
              <a:t>一个节点的度中心性等于其所有边的数量的总和。中心性的值越大，表示该节点拥有的连接数越多。</a:t>
            </a:r>
            <a:endParaRPr lang="en-AU" altLang="zh-CN" sz="2000" dirty="0">
              <a:solidFill>
                <a:schemeClr val="tx2"/>
              </a:solidFill>
              <a:latin typeface="Microsoft YaHei" panose="020B0503020204020204" pitchFamily="34" charset="-122"/>
              <a:ea typeface="Microsoft YaHei" panose="020B0503020204020204" pitchFamily="34" charset="-122"/>
            </a:endParaRPr>
          </a:p>
          <a:p>
            <a:r>
              <a:rPr lang="en-AU" altLang="zh-CN" sz="2000" dirty="0">
                <a:solidFill>
                  <a:schemeClr val="tx2"/>
                </a:solidFill>
                <a:latin typeface="Microsoft YaHei" panose="020B0503020204020204" pitchFamily="34" charset="-122"/>
                <a:ea typeface="Microsoft YaHei" panose="020B0503020204020204" pitchFamily="34" charset="-122"/>
              </a:rPr>
              <a:t>       ALGO</a:t>
            </a:r>
            <a:r>
              <a:rPr lang="zh-CN" altLang="en-US" sz="2000" dirty="0">
                <a:solidFill>
                  <a:schemeClr val="tx2"/>
                </a:solidFill>
                <a:latin typeface="Microsoft YaHei" panose="020B0503020204020204" pitchFamily="34" charset="-122"/>
                <a:ea typeface="Microsoft YaHei" panose="020B0503020204020204" pitchFamily="34" charset="-122"/>
              </a:rPr>
              <a:t>也支持带权重的边</a:t>
            </a:r>
            <a:r>
              <a:rPr lang="en-US" altLang="zh-CN" sz="2000" dirty="0">
                <a:solidFill>
                  <a:schemeClr val="tx2"/>
                </a:solidFill>
                <a:latin typeface="Microsoft YaHei" panose="020B0503020204020204" pitchFamily="34" charset="-122"/>
                <a:ea typeface="Microsoft YaHei" panose="020B0503020204020204" pitchFamily="34" charset="-122"/>
              </a:rPr>
              <a:t>/</a:t>
            </a:r>
            <a:r>
              <a:rPr lang="zh-CN" altLang="en-US" sz="2000" dirty="0">
                <a:solidFill>
                  <a:schemeClr val="tx2"/>
                </a:solidFill>
                <a:latin typeface="Microsoft YaHei" panose="020B0503020204020204" pitchFamily="34" charset="-122"/>
                <a:ea typeface="Microsoft YaHei" panose="020B0503020204020204" pitchFamily="34" charset="-122"/>
              </a:rPr>
              <a:t>关系。</a:t>
            </a:r>
            <a:endParaRPr lang="en-AU" sz="2000"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16137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2 – (</a:t>
            </a:r>
            <a:r>
              <a:rPr lang="zh-CN" altLang="en-US" dirty="0"/>
              <a:t>维</a:t>
            </a:r>
            <a:r>
              <a:rPr lang="en-US" altLang="zh-CN" dirty="0"/>
              <a:t>)</a:t>
            </a:r>
            <a:r>
              <a:rPr lang="zh-CN" altLang="en-US" dirty="0"/>
              <a:t>度中心性</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维度中心性根据节点的度，即入度和出度计算节点的重要性。</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602977" y="985887"/>
            <a:ext cx="6108377" cy="4405735"/>
          </a:xfrm>
        </p:spPr>
        <p:txBody>
          <a:bodyPr/>
          <a:lstStyle/>
          <a:p>
            <a:r>
              <a:rPr lang="zh-CN" altLang="en-US" sz="2000" dirty="0">
                <a:latin typeface="Microsoft YaHei" panose="020B0503020204020204" pitchFamily="34" charset="-122"/>
                <a:ea typeface="Microsoft YaHei" panose="020B0503020204020204" pitchFamily="34" charset="-122"/>
              </a:rPr>
              <a:t>度中心性的应用场景：</a:t>
            </a:r>
            <a:endParaRPr lang="en-AU"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社交网络中的重要人物</a:t>
            </a:r>
            <a:endParaRPr lang="en-AU" altLang="zh-CN" sz="1800" dirty="0">
              <a:latin typeface="Microsoft YaHei" panose="020B0503020204020204" pitchFamily="34" charset="-122"/>
              <a:ea typeface="Microsoft YaHei" panose="020B0503020204020204" pitchFamily="34" charset="-122"/>
            </a:endParaRPr>
          </a:p>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例如在</a:t>
            </a:r>
            <a:r>
              <a:rPr lang="en-US" altLang="zh-CN" sz="1800" dirty="0">
                <a:latin typeface="Microsoft YaHei" panose="020B0503020204020204" pitchFamily="34" charset="-122"/>
                <a:ea typeface="Microsoft YaHei" panose="020B0503020204020204" pitchFamily="34" charset="-122"/>
              </a:rPr>
              <a:t>2017</a:t>
            </a:r>
            <a:r>
              <a:rPr lang="zh-CN" altLang="en-US" sz="1800" dirty="0">
                <a:latin typeface="Microsoft YaHei" panose="020B0503020204020204" pitchFamily="34" charset="-122"/>
                <a:ea typeface="Microsoft YaHei" panose="020B0503020204020204" pitchFamily="34" charset="-122"/>
              </a:rPr>
              <a:t>年对</a:t>
            </a:r>
            <a:r>
              <a:rPr lang="en-AU" altLang="zh-CN" sz="1800" dirty="0">
                <a:latin typeface="Microsoft YaHei" panose="020B0503020204020204" pitchFamily="34" charset="-122"/>
                <a:ea typeface="Microsoft YaHei" panose="020B0503020204020204" pitchFamily="34" charset="-122"/>
              </a:rPr>
              <a:t>Twitter</a:t>
            </a:r>
            <a:r>
              <a:rPr lang="zh-CN" altLang="en-US" sz="1800" dirty="0">
                <a:latin typeface="Microsoft YaHei" panose="020B0503020204020204" pitchFamily="34" charset="-122"/>
                <a:ea typeface="Microsoft YaHei" panose="020B0503020204020204" pitchFamily="34" charset="-122"/>
              </a:rPr>
              <a:t>的分析发现最有影响力的男性和女性中，每个类别中排名前</a:t>
            </a:r>
            <a:r>
              <a:rPr lang="en-US" altLang="zh-CN" sz="1800" dirty="0">
                <a:latin typeface="Microsoft YaHei" panose="020B0503020204020204" pitchFamily="34" charset="-122"/>
                <a:ea typeface="Microsoft YaHei" panose="020B0503020204020204" pitchFamily="34" charset="-122"/>
              </a:rPr>
              <a:t>5</a:t>
            </a:r>
            <a:r>
              <a:rPr lang="zh-CN" altLang="en-US" sz="1800" dirty="0">
                <a:latin typeface="Microsoft YaHei" panose="020B0503020204020204" pitchFamily="34" charset="-122"/>
                <a:ea typeface="Microsoft YaHei" panose="020B0503020204020204" pitchFamily="34" charset="-122"/>
              </a:rPr>
              <a:t>位的用户各有超过</a:t>
            </a:r>
            <a:r>
              <a:rPr lang="en-US" altLang="zh-CN" sz="1800" dirty="0">
                <a:latin typeface="Microsoft YaHei" panose="020B0503020204020204" pitchFamily="34" charset="-122"/>
                <a:ea typeface="Microsoft YaHei" panose="020B0503020204020204" pitchFamily="34" charset="-122"/>
              </a:rPr>
              <a:t>4000</a:t>
            </a:r>
            <a:r>
              <a:rPr lang="zh-CN" altLang="en-US" sz="1800" dirty="0">
                <a:latin typeface="Microsoft YaHei" panose="020B0503020204020204" pitchFamily="34" charset="-122"/>
                <a:ea typeface="Microsoft YaHei" panose="020B0503020204020204" pitchFamily="34" charset="-122"/>
              </a:rPr>
              <a:t>万粉丝。</a:t>
            </a:r>
            <a:endParaRPr lang="en-AU" altLang="zh-CN" sz="18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识别在线拍卖中的欺诈者</a:t>
            </a: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      欺诈者的加权中心性显着提高，因为他们倾向于相互串通以人为地增加物品的价格。</a:t>
            </a:r>
            <a:endParaRPr lang="en-AU" altLang="zh-CN" sz="18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中度中心性计算的过程有</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种模式：</a:t>
            </a:r>
            <a:endParaRPr lang="en-AU" altLang="zh-CN" sz="2000" dirty="0">
              <a:latin typeface="Microsoft YaHei" panose="020B0503020204020204" pitchFamily="34" charset="-122"/>
              <a:ea typeface="Microsoft YaHei" panose="020B0503020204020204" pitchFamily="34" charset="-122"/>
            </a:endParaRPr>
          </a:p>
          <a:p>
            <a:pPr marL="342900" indent="-342900">
              <a:buFont typeface="+mj-lt"/>
              <a:buAutoNum type="arabicParenR"/>
            </a:pPr>
            <a:r>
              <a:rPr lang="zh-CN" altLang="en-US" sz="1800" dirty="0">
                <a:latin typeface="Microsoft YaHei" panose="020B0503020204020204" pitchFamily="34" charset="-122"/>
                <a:ea typeface="Microsoft YaHei" panose="020B0503020204020204" pitchFamily="34" charset="-122"/>
              </a:rPr>
              <a:t>计算并把结果写入节点的属性中。例如：</a:t>
            </a:r>
            <a:endParaRPr lang="en-AU" altLang="zh-CN" sz="1800" dirty="0">
              <a:latin typeface="Microsoft YaHei" panose="020B0503020204020204" pitchFamily="34" charset="-122"/>
              <a:ea typeface="Microsoft YaHei" panose="020B0503020204020204" pitchFamily="34" charset="-122"/>
            </a:endParaRPr>
          </a:p>
          <a:p>
            <a:r>
              <a:rPr lang="en-AU" sz="1200" dirty="0">
                <a:solidFill>
                  <a:schemeClr val="bg2">
                    <a:lumMod val="50000"/>
                  </a:schemeClr>
                </a:solidFill>
                <a:latin typeface="Courier New" panose="02070309020205020404" pitchFamily="49" charset="0"/>
                <a:cs typeface="Courier New" panose="02070309020205020404" pitchFamily="49" charset="0"/>
              </a:rPr>
              <a:t>CALL</a:t>
            </a:r>
            <a:r>
              <a:rPr lang="en-AU" sz="1200" dirty="0">
                <a:latin typeface="Courier New" panose="02070309020205020404" pitchFamily="49" charset="0"/>
                <a:cs typeface="Courier New" panose="02070309020205020404" pitchFamily="49" charset="0"/>
              </a:rPr>
              <a:t> </a:t>
            </a:r>
            <a:r>
              <a:rPr lang="en-AU" sz="1200" dirty="0" err="1">
                <a:solidFill>
                  <a:srgbClr val="0070C0"/>
                </a:solidFill>
                <a:latin typeface="Courier New" panose="02070309020205020404" pitchFamily="49" charset="0"/>
                <a:cs typeface="Courier New" panose="02070309020205020404" pitchFamily="49" charset="0"/>
              </a:rPr>
              <a:t>algo.degree</a:t>
            </a:r>
            <a:r>
              <a:rPr lang="en-AU" sz="1200" dirty="0">
                <a:latin typeface="Courier New" panose="02070309020205020404" pitchFamily="49" charset="0"/>
                <a:cs typeface="Courier New" panose="02070309020205020404" pitchFamily="49" charset="0"/>
              </a:rPr>
              <a:t>(</a:t>
            </a:r>
            <a:r>
              <a:rPr lang="en-AU" sz="1200" dirty="0" err="1">
                <a:latin typeface="Courier New" panose="02070309020205020404" pitchFamily="49" charset="0"/>
                <a:cs typeface="Courier New" panose="02070309020205020404" pitchFamily="49" charset="0"/>
              </a:rPr>
              <a:t>label:String</a:t>
            </a:r>
            <a:r>
              <a:rPr lang="en-AU" sz="1200" dirty="0">
                <a:latin typeface="Courier New" panose="02070309020205020404" pitchFamily="49" charset="0"/>
                <a:cs typeface="Courier New" panose="02070309020205020404" pitchFamily="49" charset="0"/>
              </a:rPr>
              <a:t/>
            </a:r>
            <a:br>
              <a:rPr lang="en-AU" sz="1200" dirty="0">
                <a:latin typeface="Courier New" panose="02070309020205020404" pitchFamily="49" charset="0"/>
                <a:cs typeface="Courier New" panose="02070309020205020404" pitchFamily="49" charset="0"/>
              </a:rPr>
            </a:br>
            <a:r>
              <a:rPr lang="en-AU" sz="1200" dirty="0">
                <a:latin typeface="Courier New" panose="02070309020205020404" pitchFamily="49" charset="0"/>
                <a:cs typeface="Courier New" panose="02070309020205020404" pitchFamily="49" charset="0"/>
              </a:rPr>
              <a:t>       , </a:t>
            </a:r>
            <a:r>
              <a:rPr lang="en-AU" sz="1200" dirty="0" err="1">
                <a:latin typeface="Courier New" panose="02070309020205020404" pitchFamily="49" charset="0"/>
                <a:cs typeface="Courier New" panose="02070309020205020404" pitchFamily="49" charset="0"/>
              </a:rPr>
              <a:t>relationship:String</a:t>
            </a:r>
            <a:r>
              <a:rPr lang="en-AU" sz="1200" dirty="0">
                <a:latin typeface="Courier New" panose="02070309020205020404" pitchFamily="49" charset="0"/>
                <a:cs typeface="Courier New" panose="02070309020205020404" pitchFamily="49" charset="0"/>
              </a:rPr>
              <a:t/>
            </a:r>
            <a:br>
              <a:rPr lang="en-AU" sz="1200" dirty="0">
                <a:latin typeface="Courier New" panose="02070309020205020404" pitchFamily="49" charset="0"/>
                <a:cs typeface="Courier New" panose="02070309020205020404" pitchFamily="49" charset="0"/>
              </a:rPr>
            </a:br>
            <a:r>
              <a:rPr lang="en-AU" sz="1200" dirty="0">
                <a:latin typeface="Courier New" panose="02070309020205020404" pitchFamily="49" charset="0"/>
                <a:cs typeface="Courier New" panose="02070309020205020404" pitchFamily="49" charset="0"/>
              </a:rPr>
              <a:t>       , {write: </a:t>
            </a:r>
            <a:r>
              <a:rPr lang="en-AU" sz="1200" dirty="0">
                <a:solidFill>
                  <a:srgbClr val="00B050"/>
                </a:solidFill>
                <a:latin typeface="Courier New" panose="02070309020205020404" pitchFamily="49" charset="0"/>
                <a:cs typeface="Courier New" panose="02070309020205020404" pitchFamily="49" charset="0"/>
              </a:rPr>
              <a:t>true</a:t>
            </a:r>
            <a:r>
              <a:rPr lang="en-AU" sz="1200" dirty="0">
                <a:latin typeface="Courier New" panose="02070309020205020404" pitchFamily="49" charset="0"/>
                <a:cs typeface="Courier New" panose="02070309020205020404" pitchFamily="49" charset="0"/>
              </a:rPr>
              <a:t>, </a:t>
            </a:r>
            <a:r>
              <a:rPr lang="en-AU" sz="1200" dirty="0" err="1">
                <a:latin typeface="Courier New" panose="02070309020205020404" pitchFamily="49" charset="0"/>
                <a:cs typeface="Courier New" panose="02070309020205020404" pitchFamily="49" charset="0"/>
              </a:rPr>
              <a:t>writeProperty</a:t>
            </a:r>
            <a:r>
              <a:rPr lang="en-AU" sz="1200" dirty="0">
                <a:latin typeface="Courier New" panose="02070309020205020404" pitchFamily="49" charset="0"/>
                <a:cs typeface="Courier New" panose="02070309020205020404" pitchFamily="49" charset="0"/>
              </a:rPr>
              <a:t>:'degree', concurrency:</a:t>
            </a:r>
            <a:r>
              <a:rPr lang="en-AU" sz="1200" dirty="0">
                <a:solidFill>
                  <a:srgbClr val="FF0000"/>
                </a:solidFill>
                <a:latin typeface="Courier New" panose="02070309020205020404" pitchFamily="49" charset="0"/>
                <a:cs typeface="Courier New" panose="02070309020205020404" pitchFamily="49" charset="0"/>
              </a:rPr>
              <a:t>4</a:t>
            </a:r>
            <a:r>
              <a:rPr lang="en-AU" sz="1200" dirty="0">
                <a:latin typeface="Courier New" panose="02070309020205020404" pitchFamily="49" charset="0"/>
                <a:cs typeface="Courier New" panose="02070309020205020404" pitchFamily="49" charset="0"/>
              </a:rPr>
              <a:t>}</a:t>
            </a:r>
            <a:br>
              <a:rPr lang="en-AU" sz="1200" dirty="0">
                <a:latin typeface="Courier New" panose="02070309020205020404" pitchFamily="49" charset="0"/>
                <a:cs typeface="Courier New" panose="02070309020205020404" pitchFamily="49" charset="0"/>
              </a:rPr>
            </a:br>
            <a:r>
              <a:rPr lang="en-AU" sz="1200" dirty="0">
                <a:latin typeface="Courier New" panose="02070309020205020404" pitchFamily="49" charset="0"/>
                <a:cs typeface="Courier New" panose="02070309020205020404" pitchFamily="49" charset="0"/>
              </a:rPr>
              <a:t>     ) </a:t>
            </a:r>
            <a:br>
              <a:rPr lang="en-AU" sz="1200" dirty="0">
                <a:latin typeface="Courier New" panose="02070309020205020404" pitchFamily="49" charset="0"/>
                <a:cs typeface="Courier New" panose="02070309020205020404" pitchFamily="49" charset="0"/>
              </a:rPr>
            </a:br>
            <a:r>
              <a:rPr lang="en-AU" sz="1200" dirty="0">
                <a:latin typeface="Courier New" panose="02070309020205020404" pitchFamily="49" charset="0"/>
                <a:cs typeface="Courier New" panose="02070309020205020404" pitchFamily="49" charset="0"/>
              </a:rPr>
              <a:t>YIELD </a:t>
            </a:r>
            <a:r>
              <a:rPr lang="en-AU" sz="1200" dirty="0" err="1">
                <a:latin typeface="Courier New" panose="02070309020205020404" pitchFamily="49" charset="0"/>
                <a:cs typeface="Courier New" panose="02070309020205020404" pitchFamily="49" charset="0"/>
              </a:rPr>
              <a:t>nodes,loadMillis,computeMillis,writeMillis,write</a:t>
            </a:r>
            <a:r>
              <a:rPr lang="en-AU" sz="1200" dirty="0">
                <a:latin typeface="Courier New" panose="02070309020205020404" pitchFamily="49" charset="0"/>
                <a:cs typeface="Courier New" panose="02070309020205020404" pitchFamily="49" charset="0"/>
              </a:rPr>
              <a:t>, </a:t>
            </a:r>
            <a:r>
              <a:rPr lang="en-AU" sz="1200" dirty="0" err="1">
                <a:latin typeface="Courier New" panose="02070309020205020404" pitchFamily="49" charset="0"/>
                <a:cs typeface="Courier New" panose="02070309020205020404" pitchFamily="49" charset="0"/>
              </a:rPr>
              <a:t>writeProperty</a:t>
            </a:r>
            <a:endParaRPr lang="en-AU" altLang="zh-CN" sz="1800" dirty="0">
              <a:latin typeface="Courier New" panose="02070309020205020404" pitchFamily="49" charset="0"/>
              <a:ea typeface="Microsoft YaHei" panose="020B0503020204020204" pitchFamily="34" charset="-122"/>
              <a:cs typeface="Courier New" panose="02070309020205020404" pitchFamily="49" charset="0"/>
            </a:endParaRPr>
          </a:p>
          <a:p>
            <a:pPr marL="342900" indent="-342900">
              <a:buFont typeface="+mj-lt"/>
              <a:buAutoNum type="arabicParenR" startAt="2"/>
            </a:pPr>
            <a:r>
              <a:rPr lang="zh-CN" altLang="en-US" sz="1800" dirty="0">
                <a:latin typeface="Microsoft YaHei" panose="020B0503020204020204" pitchFamily="34" charset="-122"/>
                <a:ea typeface="Microsoft YaHei" panose="020B0503020204020204" pitchFamily="34" charset="-122"/>
              </a:rPr>
              <a:t>计算并返回结果。例如：</a:t>
            </a:r>
            <a:endParaRPr lang="en-AU" altLang="zh-CN" sz="1800" dirty="0">
              <a:latin typeface="Microsoft YaHei" panose="020B0503020204020204" pitchFamily="34" charset="-122"/>
              <a:ea typeface="Microsoft YaHei" panose="020B0503020204020204" pitchFamily="34" charset="-122"/>
            </a:endParaRPr>
          </a:p>
          <a:p>
            <a:r>
              <a:rPr lang="en-US" sz="1200" dirty="0">
                <a:solidFill>
                  <a:schemeClr val="bg2">
                    <a:lumMod val="50000"/>
                  </a:schemeClr>
                </a:solidFill>
                <a:latin typeface="Courier New" panose="02070309020205020404" pitchFamily="49" charset="0"/>
                <a:cs typeface="Courier New" panose="02070309020205020404" pitchFamily="49" charset="0"/>
              </a:rPr>
              <a:t>CALL</a:t>
            </a:r>
            <a:r>
              <a:rPr lang="en-US" sz="1200" dirty="0">
                <a:latin typeface="Courier New" panose="02070309020205020404" pitchFamily="49" charset="0"/>
                <a:cs typeface="Courier New" panose="02070309020205020404" pitchFamily="49" charset="0"/>
              </a:rPr>
              <a:t> </a:t>
            </a:r>
            <a:r>
              <a:rPr lang="en-US" sz="1200" dirty="0" err="1">
                <a:solidFill>
                  <a:srgbClr val="0070C0"/>
                </a:solidFill>
                <a:latin typeface="Courier New" panose="02070309020205020404" pitchFamily="49" charset="0"/>
                <a:cs typeface="Courier New" panose="02070309020205020404" pitchFamily="49" charset="0"/>
              </a:rPr>
              <a:t>algo.degree.stream</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label:String</a:t>
            </a:r>
            <a:r>
              <a:rPr lang="en-US" sz="1200" dirty="0">
                <a:latin typeface="Courier New" panose="02070309020205020404" pitchFamily="49" charset="0"/>
                <a:cs typeface="Courier New" panose="02070309020205020404" pitchFamily="49" charset="0"/>
              </a:rPr>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relationship:String</a:t>
            </a:r>
            <a:r>
              <a:rPr lang="en-US" sz="1200" dirty="0">
                <a:latin typeface="Courier New" panose="02070309020205020404" pitchFamily="49" charset="0"/>
                <a:cs typeface="Courier New" panose="02070309020205020404" pitchFamily="49" charset="0"/>
              </a:rPr>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 {concurrency:</a:t>
            </a:r>
            <a:r>
              <a:rPr lang="en-US" sz="1200" dirty="0">
                <a:solidFill>
                  <a:srgbClr val="FF0000"/>
                </a:solidFill>
                <a:latin typeface="Courier New" panose="02070309020205020404" pitchFamily="49" charset="0"/>
                <a:cs typeface="Courier New" panose="02070309020205020404" pitchFamily="49" charset="0"/>
              </a:rPr>
              <a:t>4</a:t>
            </a:r>
            <a:r>
              <a:rPr lang="en-US" sz="1200" dirty="0">
                <a:latin typeface="Courier New" panose="02070309020205020404" pitchFamily="49" charset="0"/>
                <a:cs typeface="Courier New" panose="02070309020205020404" pitchFamily="49" charset="0"/>
              </a:rPr>
              <a:t>}</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 YIELD node, score</a:t>
            </a:r>
            <a:endParaRPr lang="en-AU" altLang="zh-CN" sz="1200"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14" name="Picture 13">
            <a:extLst>
              <a:ext uri="{FF2B5EF4-FFF2-40B4-BE49-F238E27FC236}">
                <a16:creationId xmlns="" xmlns:a16="http://schemas.microsoft.com/office/drawing/2014/main" id="{A1319C06-5108-4EEE-8F6E-2527FE3A062A}"/>
              </a:ext>
            </a:extLst>
          </p:cNvPr>
          <p:cNvPicPr>
            <a:picLocks noChangeAspect="1"/>
          </p:cNvPicPr>
          <p:nvPr/>
        </p:nvPicPr>
        <p:blipFill>
          <a:blip r:embed="rId3"/>
          <a:stretch>
            <a:fillRect/>
          </a:stretch>
        </p:blipFill>
        <p:spPr>
          <a:xfrm>
            <a:off x="1459908" y="4229688"/>
            <a:ext cx="2441532" cy="23238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586541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2 – (</a:t>
            </a:r>
            <a:r>
              <a:rPr lang="zh-CN" altLang="en-US" dirty="0"/>
              <a:t>维</a:t>
            </a:r>
            <a:r>
              <a:rPr lang="en-US" altLang="zh-CN" dirty="0"/>
              <a:t>)</a:t>
            </a:r>
            <a:r>
              <a:rPr lang="zh-CN" altLang="en-US" dirty="0"/>
              <a:t>度中心性</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维度中心性根据节点的度，即入度和出度计算节点的重要性。</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602977" y="985887"/>
            <a:ext cx="6108377" cy="461665"/>
          </a:xfrm>
        </p:spPr>
        <p:txBody>
          <a:bodyPr/>
          <a:lstStyle/>
          <a:p>
            <a:r>
              <a:rPr lang="zh-CN" altLang="en-US" sz="2000" dirty="0">
                <a:latin typeface="Microsoft YaHei" panose="020B0503020204020204" pitchFamily="34" charset="-122"/>
                <a:ea typeface="Microsoft YaHei" panose="020B0503020204020204" pitchFamily="34" charset="-122"/>
              </a:rPr>
              <a:t>度中心性过程的参数</a:t>
            </a:r>
            <a:r>
              <a:rPr lang="en-AU" altLang="zh-CN" sz="2000" dirty="0">
                <a:latin typeface="Microsoft YaHei" panose="020B0503020204020204" pitchFamily="34" charset="-122"/>
                <a:ea typeface="Microsoft YaHei" panose="020B0503020204020204" pitchFamily="34" charset="-122"/>
              </a:rPr>
              <a:t>(</a:t>
            </a:r>
            <a:r>
              <a:rPr lang="zh-CN" altLang="en-US" sz="2000" i="1" dirty="0">
                <a:latin typeface="Microsoft YaHei" panose="020B0503020204020204" pitchFamily="34" charset="-122"/>
                <a:ea typeface="Microsoft YaHei" panose="020B0503020204020204" pitchFamily="34" charset="-122"/>
              </a:rPr>
              <a:t>斜体字</a:t>
            </a:r>
            <a:r>
              <a:rPr lang="zh-CN" altLang="en-US" sz="2000" dirty="0">
                <a:latin typeface="Microsoft YaHei" panose="020B0503020204020204" pitchFamily="34" charset="-122"/>
                <a:ea typeface="Microsoft YaHei" panose="020B0503020204020204" pitchFamily="34" charset="-122"/>
              </a:rPr>
              <a:t>的是配置选项</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14" name="Picture 13">
            <a:extLst>
              <a:ext uri="{FF2B5EF4-FFF2-40B4-BE49-F238E27FC236}">
                <a16:creationId xmlns="" xmlns:a16="http://schemas.microsoft.com/office/drawing/2014/main" id="{A1319C06-5108-4EEE-8F6E-2527FE3A062A}"/>
              </a:ext>
            </a:extLst>
          </p:cNvPr>
          <p:cNvPicPr>
            <a:picLocks noChangeAspect="1"/>
          </p:cNvPicPr>
          <p:nvPr/>
        </p:nvPicPr>
        <p:blipFill>
          <a:blip r:embed="rId3"/>
          <a:stretch>
            <a:fillRect/>
          </a:stretch>
        </p:blipFill>
        <p:spPr>
          <a:xfrm>
            <a:off x="1459908" y="4229688"/>
            <a:ext cx="2441532" cy="2323868"/>
          </a:xfrm>
          <a:prstGeom prst="rect">
            <a:avLst/>
          </a:prstGeom>
          <a:effectLst>
            <a:outerShdw blurRad="50800" dist="38100" dir="2700000" algn="tl" rotWithShape="0">
              <a:prstClr val="black">
                <a:alpha val="40000"/>
              </a:prstClr>
            </a:outerShdw>
          </a:effectLst>
        </p:spPr>
      </p:pic>
      <p:graphicFrame>
        <p:nvGraphicFramePr>
          <p:cNvPr id="2" name="Table 1">
            <a:extLst>
              <a:ext uri="{FF2B5EF4-FFF2-40B4-BE49-F238E27FC236}">
                <a16:creationId xmlns="" xmlns:a16="http://schemas.microsoft.com/office/drawing/2014/main" id="{75493E09-D74A-4FAC-9105-4C88DB9A264B}"/>
              </a:ext>
            </a:extLst>
          </p:cNvPr>
          <p:cNvGraphicFramePr>
            <a:graphicFrameLocks noGrp="1"/>
          </p:cNvGraphicFramePr>
          <p:nvPr>
            <p:extLst>
              <p:ext uri="{D42A27DB-BD31-4B8C-83A1-F6EECF244321}">
                <p14:modId xmlns:p14="http://schemas.microsoft.com/office/powerpoint/2010/main" val="198228387"/>
              </p:ext>
            </p:extLst>
          </p:nvPr>
        </p:nvGraphicFramePr>
        <p:xfrm>
          <a:off x="5515837" y="1378535"/>
          <a:ext cx="6282656" cy="5175021"/>
        </p:xfrm>
        <a:graphic>
          <a:graphicData uri="http://schemas.openxmlformats.org/drawingml/2006/table">
            <a:tbl>
              <a:tblPr/>
              <a:tblGrid>
                <a:gridCol w="1019776">
                  <a:extLst>
                    <a:ext uri="{9D8B030D-6E8A-4147-A177-3AD203B41FA5}">
                      <a16:colId xmlns="" xmlns:a16="http://schemas.microsoft.com/office/drawing/2014/main" val="1179091414"/>
                    </a:ext>
                  </a:extLst>
                </a:gridCol>
                <a:gridCol w="853440">
                  <a:extLst>
                    <a:ext uri="{9D8B030D-6E8A-4147-A177-3AD203B41FA5}">
                      <a16:colId xmlns="" xmlns:a16="http://schemas.microsoft.com/office/drawing/2014/main" val="3751423922"/>
                    </a:ext>
                  </a:extLst>
                </a:gridCol>
                <a:gridCol w="792480">
                  <a:extLst>
                    <a:ext uri="{9D8B030D-6E8A-4147-A177-3AD203B41FA5}">
                      <a16:colId xmlns="" xmlns:a16="http://schemas.microsoft.com/office/drawing/2014/main" val="3275933331"/>
                    </a:ext>
                  </a:extLst>
                </a:gridCol>
                <a:gridCol w="619760">
                  <a:extLst>
                    <a:ext uri="{9D8B030D-6E8A-4147-A177-3AD203B41FA5}">
                      <a16:colId xmlns="" xmlns:a16="http://schemas.microsoft.com/office/drawing/2014/main" val="593253966"/>
                    </a:ext>
                  </a:extLst>
                </a:gridCol>
                <a:gridCol w="2997200">
                  <a:extLst>
                    <a:ext uri="{9D8B030D-6E8A-4147-A177-3AD203B41FA5}">
                      <a16:colId xmlns="" xmlns:a16="http://schemas.microsoft.com/office/drawing/2014/main" val="3037216306"/>
                    </a:ext>
                  </a:extLst>
                </a:gridCol>
              </a:tblGrid>
              <a:tr h="93778">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参数名</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17138" marR="17138" marT="13749" marB="17138">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a:noFill/>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类型</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17138" marR="17138" marT="13749" marB="17138">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a:noFill/>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缺省值</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17138" marR="17138" marT="13749" marB="17138">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a:noFill/>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是否可选？</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17138" marR="17138" marT="13749" marB="17138">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a:noFill/>
                    </a:lnT>
                    <a:lnB w="7620" cap="flat" cmpd="sng" algn="ctr">
                      <a:solidFill>
                        <a:srgbClr val="DDDDDD"/>
                      </a:solidFill>
                      <a:prstDash val="solid"/>
                      <a:round/>
                      <a:headEnd type="none" w="med" len="med"/>
                      <a:tailEnd type="none" w="med" len="med"/>
                    </a:lnB>
                    <a:solidFill>
                      <a:schemeClr val="accent5">
                        <a:lumMod val="20000"/>
                        <a:lumOff val="80000"/>
                      </a:schemeClr>
                    </a:solidFill>
                  </a:tcPr>
                </a:tc>
                <a:tc>
                  <a:txBody>
                    <a:bodyPr/>
                    <a:lstStyle/>
                    <a:p>
                      <a:pPr algn="ctr" fontAlgn="t"/>
                      <a:r>
                        <a:rPr lang="zh-CN" altLang="en-US" sz="1600" dirty="0">
                          <a:solidFill>
                            <a:srgbClr val="222222"/>
                          </a:solidFill>
                          <a:effectLst/>
                          <a:latin typeface="Microsoft YaHei" panose="020B0503020204020204" pitchFamily="34" charset="-122"/>
                          <a:ea typeface="Microsoft YaHei" panose="020B0503020204020204" pitchFamily="34" charset="-122"/>
                        </a:rPr>
                        <a:t>描述</a:t>
                      </a:r>
                      <a:endParaRPr lang="en-AU" sz="1600" dirty="0">
                        <a:solidFill>
                          <a:srgbClr val="222222"/>
                        </a:solidFill>
                        <a:effectLst/>
                        <a:latin typeface="Microsoft YaHei" panose="020B0503020204020204" pitchFamily="34" charset="-122"/>
                        <a:ea typeface="Microsoft YaHei" panose="020B0503020204020204" pitchFamily="34" charset="-122"/>
                      </a:endParaRPr>
                    </a:p>
                  </a:txBody>
                  <a:tcPr marL="17138" marR="17138" marT="13749" marB="17138">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a:noFill/>
                    </a:lnT>
                    <a:lnB w="7620" cap="flat" cmpd="sng" algn="ctr">
                      <a:solidFill>
                        <a:srgbClr val="DDDDDD"/>
                      </a:solidFill>
                      <a:prstDash val="solid"/>
                      <a:round/>
                      <a:headEnd type="none" w="med" len="med"/>
                      <a:tailEnd type="none" w="med" len="med"/>
                    </a:lnB>
                    <a:solidFill>
                      <a:schemeClr val="accent5">
                        <a:lumMod val="20000"/>
                        <a:lumOff val="80000"/>
                      </a:schemeClr>
                    </a:solidFill>
                  </a:tcPr>
                </a:tc>
                <a:extLst>
                  <a:ext uri="{0D108BD9-81ED-4DB2-BD59-A6C34878D82A}">
                    <a16:rowId xmlns="" xmlns:a16="http://schemas.microsoft.com/office/drawing/2014/main" val="2261911700"/>
                  </a:ext>
                </a:extLst>
              </a:tr>
              <a:tr h="341290">
                <a:tc>
                  <a:txBody>
                    <a:bodyPr/>
                    <a:lstStyle/>
                    <a:p>
                      <a:pPr algn="l" fontAlgn="t"/>
                      <a:r>
                        <a:rPr lang="en-AU" sz="1200" dirty="0">
                          <a:solidFill>
                            <a:srgbClr val="222222"/>
                          </a:solidFill>
                          <a:effectLst/>
                          <a:latin typeface="&amp;quot"/>
                        </a:rPr>
                        <a:t>label</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a:solidFill>
                            <a:srgbClr val="222222"/>
                          </a:solidFill>
                          <a:effectLst/>
                          <a:latin typeface="&amp;quot"/>
                        </a:rPr>
                        <a:t>string</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null</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yes</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200" dirty="0">
                          <a:solidFill>
                            <a:srgbClr val="222222"/>
                          </a:solidFill>
                          <a:effectLst/>
                          <a:latin typeface="Open Sans" panose="020B0606030504020204" pitchFamily="34" charset="0"/>
                        </a:rPr>
                        <a:t>需要遍历的节点的标签名。如果是</a:t>
                      </a:r>
                      <a:r>
                        <a:rPr lang="en-US" sz="1200" dirty="0">
                          <a:solidFill>
                            <a:srgbClr val="222222"/>
                          </a:solidFill>
                          <a:effectLst/>
                          <a:latin typeface="Open Sans" panose="020B0606030504020204" pitchFamily="34" charset="0"/>
                        </a:rPr>
                        <a:t>null</a:t>
                      </a:r>
                      <a:r>
                        <a:rPr lang="zh-CN" altLang="en-US" sz="1200" dirty="0">
                          <a:solidFill>
                            <a:srgbClr val="222222"/>
                          </a:solidFill>
                          <a:effectLst/>
                          <a:latin typeface="Open Sans" panose="020B0606030504020204" pitchFamily="34" charset="0"/>
                        </a:rPr>
                        <a:t>，那遍历所有节点。</a:t>
                      </a:r>
                      <a:endParaRPr lang="en-US" sz="1200" dirty="0">
                        <a:solidFill>
                          <a:srgbClr val="222222"/>
                        </a:solidFill>
                        <a:effectLst/>
                        <a:latin typeface="Open Sans" panose="020B0606030504020204" pitchFamily="34" charset="0"/>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190535533"/>
                  </a:ext>
                </a:extLst>
              </a:tr>
              <a:tr h="467072">
                <a:tc>
                  <a:txBody>
                    <a:bodyPr/>
                    <a:lstStyle/>
                    <a:p>
                      <a:pPr algn="l" fontAlgn="t"/>
                      <a:r>
                        <a:rPr lang="en-AU" sz="1200" dirty="0">
                          <a:solidFill>
                            <a:srgbClr val="222222"/>
                          </a:solidFill>
                          <a:effectLst/>
                          <a:latin typeface="&amp;quot"/>
                        </a:rPr>
                        <a:t>relationship</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200" dirty="0">
                          <a:solidFill>
                            <a:srgbClr val="222222"/>
                          </a:solidFill>
                          <a:effectLst/>
                          <a:latin typeface="&amp;quot"/>
                        </a:rPr>
                        <a:t>string</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200">
                          <a:solidFill>
                            <a:srgbClr val="222222"/>
                          </a:solidFill>
                          <a:effectLst/>
                          <a:latin typeface="&amp;quot"/>
                        </a:rPr>
                        <a:t>null</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200">
                          <a:solidFill>
                            <a:srgbClr val="222222"/>
                          </a:solidFill>
                          <a:effectLst/>
                          <a:latin typeface="&amp;quot"/>
                        </a:rPr>
                        <a:t>yes</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200" dirty="0">
                          <a:solidFill>
                            <a:srgbClr val="222222"/>
                          </a:solidFill>
                          <a:effectLst/>
                          <a:latin typeface="Open Sans" panose="020B0606030504020204" pitchFamily="34" charset="0"/>
                        </a:rPr>
                        <a:t>需要遍历的关系类型名。如果是</a:t>
                      </a:r>
                      <a:r>
                        <a:rPr lang="en-US" sz="1200" dirty="0">
                          <a:solidFill>
                            <a:srgbClr val="222222"/>
                          </a:solidFill>
                          <a:effectLst/>
                          <a:latin typeface="Open Sans" panose="020B0606030504020204" pitchFamily="34" charset="0"/>
                        </a:rPr>
                        <a:t>null</a:t>
                      </a:r>
                      <a:r>
                        <a:rPr lang="zh-CN" altLang="en-US" sz="1200" dirty="0">
                          <a:solidFill>
                            <a:srgbClr val="222222"/>
                          </a:solidFill>
                          <a:effectLst/>
                          <a:latin typeface="Open Sans" panose="020B0606030504020204" pitchFamily="34" charset="0"/>
                        </a:rPr>
                        <a:t>，那遍历所有关系类型。</a:t>
                      </a:r>
                      <a:endParaRPr lang="en-US" sz="1200" dirty="0">
                        <a:solidFill>
                          <a:srgbClr val="222222"/>
                        </a:solidFill>
                        <a:effectLst/>
                        <a:latin typeface="Open Sans" panose="020B0606030504020204" pitchFamily="34" charset="0"/>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4286632143"/>
                  </a:ext>
                </a:extLst>
              </a:tr>
              <a:tr h="655745">
                <a:tc>
                  <a:txBody>
                    <a:bodyPr/>
                    <a:lstStyle/>
                    <a:p>
                      <a:pPr algn="l" fontAlgn="t"/>
                      <a:r>
                        <a:rPr lang="en-AU" sz="1200" i="1" dirty="0">
                          <a:solidFill>
                            <a:srgbClr val="222222"/>
                          </a:solidFill>
                          <a:effectLst/>
                          <a:latin typeface="&amp;quot"/>
                        </a:rPr>
                        <a:t>direction</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string</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incoming</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a:solidFill>
                            <a:srgbClr val="222222"/>
                          </a:solidFill>
                          <a:effectLst/>
                          <a:latin typeface="&amp;quot"/>
                        </a:rPr>
                        <a:t>yes</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200" dirty="0">
                          <a:solidFill>
                            <a:srgbClr val="222222"/>
                          </a:solidFill>
                          <a:effectLst/>
                          <a:latin typeface="Open Sans" panose="020B0606030504020204" pitchFamily="34" charset="0"/>
                        </a:rPr>
                        <a:t>需要遍历的关系的方向：</a:t>
                      </a:r>
                      <a:r>
                        <a:rPr lang="en-AU" altLang="zh-CN" sz="1200" dirty="0">
                          <a:solidFill>
                            <a:srgbClr val="222222"/>
                          </a:solidFill>
                          <a:effectLst/>
                          <a:latin typeface="Open Sans" panose="020B0606030504020204" pitchFamily="34" charset="0"/>
                        </a:rPr>
                        <a:t>INCOMING, OUTGOING</a:t>
                      </a:r>
                      <a:r>
                        <a:rPr lang="zh-CN" altLang="en-US" sz="1200" dirty="0">
                          <a:solidFill>
                            <a:srgbClr val="222222"/>
                          </a:solidFill>
                          <a:effectLst/>
                          <a:latin typeface="Open Sans" panose="020B0606030504020204" pitchFamily="34" charset="0"/>
                        </a:rPr>
                        <a:t>，</a:t>
                      </a:r>
                      <a:r>
                        <a:rPr lang="en-AU" altLang="zh-CN" sz="1200" dirty="0">
                          <a:solidFill>
                            <a:srgbClr val="222222"/>
                          </a:solidFill>
                          <a:effectLst/>
                          <a:latin typeface="Open Sans" panose="020B0606030504020204" pitchFamily="34" charset="0"/>
                        </a:rPr>
                        <a:t>BOTH</a:t>
                      </a:r>
                      <a:r>
                        <a:rPr lang="zh-CN" altLang="en-US" sz="1200" dirty="0">
                          <a:solidFill>
                            <a:srgbClr val="222222"/>
                          </a:solidFill>
                          <a:effectLst/>
                          <a:latin typeface="Open Sans" panose="020B0606030504020204" pitchFamily="34" charset="0"/>
                        </a:rPr>
                        <a:t>。</a:t>
                      </a:r>
                      <a:endParaRPr lang="en-US" sz="1200" dirty="0">
                        <a:solidFill>
                          <a:srgbClr val="222222"/>
                        </a:solidFill>
                        <a:effectLst/>
                        <a:latin typeface="Open Sans" panose="020B0606030504020204" pitchFamily="34" charset="0"/>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729662435"/>
                  </a:ext>
                </a:extLst>
              </a:tr>
              <a:tr h="278398">
                <a:tc>
                  <a:txBody>
                    <a:bodyPr/>
                    <a:lstStyle/>
                    <a:p>
                      <a:pPr algn="l" fontAlgn="t"/>
                      <a:r>
                        <a:rPr lang="en-AU" sz="1200" i="1" dirty="0">
                          <a:solidFill>
                            <a:srgbClr val="222222"/>
                          </a:solidFill>
                          <a:effectLst/>
                          <a:latin typeface="&amp;quot"/>
                        </a:rPr>
                        <a:t>concurrency</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200" dirty="0">
                          <a:solidFill>
                            <a:srgbClr val="222222"/>
                          </a:solidFill>
                          <a:effectLst/>
                          <a:latin typeface="&amp;quot"/>
                        </a:rPr>
                        <a:t>int</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200">
                          <a:solidFill>
                            <a:srgbClr val="222222"/>
                          </a:solidFill>
                          <a:effectLst/>
                          <a:latin typeface="&amp;quot"/>
                        </a:rPr>
                        <a:t>available CPUs</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200">
                          <a:solidFill>
                            <a:srgbClr val="222222"/>
                          </a:solidFill>
                          <a:effectLst/>
                          <a:latin typeface="&amp;quot"/>
                        </a:rPr>
                        <a:t>yes</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200" dirty="0">
                          <a:solidFill>
                            <a:srgbClr val="222222"/>
                          </a:solidFill>
                          <a:effectLst/>
                          <a:latin typeface="Open Sans" panose="020B0606030504020204" pitchFamily="34" charset="0"/>
                        </a:rPr>
                        <a:t>并发进程数。</a:t>
                      </a:r>
                      <a:endParaRPr lang="en-AU" sz="1200" dirty="0">
                        <a:solidFill>
                          <a:srgbClr val="222222"/>
                        </a:solidFill>
                        <a:effectLst/>
                        <a:latin typeface="Open Sans" panose="020B0606030504020204" pitchFamily="34" charset="0"/>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2057798206"/>
                  </a:ext>
                </a:extLst>
              </a:tr>
              <a:tr h="592854">
                <a:tc>
                  <a:txBody>
                    <a:bodyPr/>
                    <a:lstStyle/>
                    <a:p>
                      <a:pPr algn="l" fontAlgn="t"/>
                      <a:r>
                        <a:rPr lang="en-AU" sz="1200" i="1" dirty="0" err="1">
                          <a:solidFill>
                            <a:srgbClr val="222222"/>
                          </a:solidFill>
                          <a:effectLst/>
                          <a:latin typeface="&amp;quot"/>
                        </a:rPr>
                        <a:t>weightProperty</a:t>
                      </a:r>
                      <a:endParaRPr lang="en-AU" sz="1200" i="1" dirty="0">
                        <a:solidFill>
                          <a:srgbClr val="222222"/>
                        </a:solidFill>
                        <a:effectLst/>
                        <a:latin typeface="&amp;quot"/>
                      </a:endParaRP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string</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null</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yes</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200" dirty="0">
                          <a:solidFill>
                            <a:srgbClr val="222222"/>
                          </a:solidFill>
                          <a:effectLst/>
                          <a:latin typeface="Open Sans" panose="020B0606030504020204" pitchFamily="34" charset="0"/>
                        </a:rPr>
                        <a:t>包含权重的关系属性名。</a:t>
                      </a:r>
                      <a:endParaRPr lang="en-US" sz="1200" dirty="0">
                        <a:solidFill>
                          <a:srgbClr val="222222"/>
                        </a:solidFill>
                        <a:effectLst/>
                        <a:latin typeface="Open Sans" panose="020B0606030504020204" pitchFamily="34" charset="0"/>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26351083"/>
                  </a:ext>
                </a:extLst>
              </a:tr>
              <a:tr h="404181">
                <a:tc>
                  <a:txBody>
                    <a:bodyPr/>
                    <a:lstStyle/>
                    <a:p>
                      <a:pPr algn="l" fontAlgn="t"/>
                      <a:r>
                        <a:rPr lang="en-AU" sz="1200" i="1" dirty="0" err="1">
                          <a:solidFill>
                            <a:srgbClr val="222222"/>
                          </a:solidFill>
                          <a:effectLst/>
                          <a:latin typeface="&amp;quot"/>
                        </a:rPr>
                        <a:t>defaultValue</a:t>
                      </a:r>
                      <a:endParaRPr lang="en-AU" sz="1200" i="1" dirty="0">
                        <a:solidFill>
                          <a:srgbClr val="222222"/>
                        </a:solidFill>
                        <a:effectLst/>
                        <a:latin typeface="&amp;quot"/>
                      </a:endParaRP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200">
                          <a:solidFill>
                            <a:srgbClr val="222222"/>
                          </a:solidFill>
                          <a:effectLst/>
                          <a:latin typeface="&amp;quot"/>
                        </a:rPr>
                        <a:t>float</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200" dirty="0">
                          <a:solidFill>
                            <a:srgbClr val="222222"/>
                          </a:solidFill>
                          <a:effectLst/>
                          <a:latin typeface="&amp;quot"/>
                        </a:rPr>
                        <a:t>0.0</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AU" sz="1200" dirty="0">
                          <a:solidFill>
                            <a:srgbClr val="222222"/>
                          </a:solidFill>
                          <a:effectLst/>
                          <a:latin typeface="&amp;quot"/>
                        </a:rPr>
                        <a:t>yes</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zh-CN" altLang="en-US" sz="1200" dirty="0">
                          <a:solidFill>
                            <a:srgbClr val="222222"/>
                          </a:solidFill>
                          <a:effectLst/>
                          <a:latin typeface="Open Sans" panose="020B0606030504020204" pitchFamily="34" charset="0"/>
                        </a:rPr>
                        <a:t>包含权重的属性不存在时的缺省权重。</a:t>
                      </a:r>
                      <a:endParaRPr lang="en-US" sz="1200" dirty="0">
                        <a:solidFill>
                          <a:srgbClr val="222222"/>
                        </a:solidFill>
                        <a:effectLst/>
                        <a:latin typeface="Open Sans" panose="020B0606030504020204" pitchFamily="34" charset="0"/>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 xmlns:a16="http://schemas.microsoft.com/office/drawing/2014/main" val="2594577197"/>
                  </a:ext>
                </a:extLst>
              </a:tr>
              <a:tr h="789043">
                <a:tc>
                  <a:txBody>
                    <a:bodyPr/>
                    <a:lstStyle/>
                    <a:p>
                      <a:pPr algn="l" fontAlgn="t"/>
                      <a:r>
                        <a:rPr lang="en-AU" sz="1200" i="1" dirty="0">
                          <a:solidFill>
                            <a:srgbClr val="222222"/>
                          </a:solidFill>
                          <a:effectLst/>
                          <a:latin typeface="&amp;quot"/>
                        </a:rPr>
                        <a:t>graph</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string</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'heavy'</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dirty="0">
                          <a:solidFill>
                            <a:srgbClr val="222222"/>
                          </a:solidFill>
                          <a:effectLst/>
                          <a:latin typeface="&amp;quot"/>
                        </a:rPr>
                        <a:t>yes</a:t>
                      </a:r>
                    </a:p>
                  </a:txBody>
                  <a:tcPr marL="14745" marR="14745" marT="13417" marB="13417">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200" dirty="0">
                          <a:solidFill>
                            <a:srgbClr val="222222"/>
                          </a:solidFill>
                          <a:effectLst/>
                          <a:latin typeface="Open Sans" panose="020B0606030504020204" pitchFamily="34" charset="0"/>
                        </a:rPr>
                        <a:t>图类型：</a:t>
                      </a:r>
                      <a:endParaRPr lang="en-AU" altLang="zh-CN" sz="1200" dirty="0">
                        <a:solidFill>
                          <a:srgbClr val="222222"/>
                        </a:solidFill>
                        <a:effectLst/>
                        <a:latin typeface="Open Sans" panose="020B0606030504020204" pitchFamily="34" charset="0"/>
                      </a:endParaRPr>
                    </a:p>
                    <a:p>
                      <a:pPr marL="285750" indent="-285750" algn="l" fontAlgn="t">
                        <a:buFontTx/>
                        <a:buChar char="-"/>
                      </a:pPr>
                      <a:r>
                        <a:rPr lang="en-US" altLang="zh-CN" sz="1200" dirty="0">
                          <a:solidFill>
                            <a:srgbClr val="222222"/>
                          </a:solidFill>
                          <a:effectLst/>
                          <a:latin typeface="Open Sans" panose="020B0606030504020204" pitchFamily="34" charset="0"/>
                        </a:rPr>
                        <a:t>heavy - </a:t>
                      </a:r>
                      <a:r>
                        <a:rPr lang="zh-CN" altLang="en-US" sz="1200" dirty="0">
                          <a:solidFill>
                            <a:srgbClr val="222222"/>
                          </a:solidFill>
                          <a:effectLst/>
                          <a:latin typeface="Open Sans" panose="020B0606030504020204" pitchFamily="34" charset="0"/>
                        </a:rPr>
                        <a:t>表示全图</a:t>
                      </a:r>
                      <a:endParaRPr lang="en-AU" altLang="zh-CN" sz="1200" dirty="0">
                        <a:solidFill>
                          <a:srgbClr val="222222"/>
                        </a:solidFill>
                        <a:effectLst/>
                        <a:latin typeface="Open Sans" panose="020B0606030504020204" pitchFamily="34" charset="0"/>
                      </a:endParaRPr>
                    </a:p>
                    <a:p>
                      <a:pPr marL="285750" indent="-285750" algn="l" fontAlgn="t">
                        <a:buFontTx/>
                        <a:buChar char="-"/>
                      </a:pPr>
                      <a:r>
                        <a:rPr lang="en-AU" sz="1200" dirty="0">
                          <a:solidFill>
                            <a:srgbClr val="222222"/>
                          </a:solidFill>
                          <a:effectLst/>
                          <a:latin typeface="Open Sans" panose="020B0606030504020204" pitchFamily="34" charset="0"/>
                        </a:rPr>
                        <a:t>cypher - </a:t>
                      </a:r>
                      <a:r>
                        <a:rPr lang="zh-CN" altLang="en-US" sz="1200" dirty="0">
                          <a:solidFill>
                            <a:srgbClr val="222222"/>
                          </a:solidFill>
                          <a:effectLst/>
                          <a:latin typeface="Open Sans" panose="020B0606030504020204" pitchFamily="34" charset="0"/>
                        </a:rPr>
                        <a:t>表示基于查询结果得到的子图</a:t>
                      </a:r>
                      <a:endParaRPr lang="en-US" sz="1200" dirty="0">
                        <a:solidFill>
                          <a:srgbClr val="222222"/>
                        </a:solidFill>
                        <a:effectLst/>
                        <a:latin typeface="Open Sans" panose="020B0606030504020204" pitchFamily="34" charset="0"/>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469905842"/>
                  </a:ext>
                </a:extLst>
              </a:tr>
              <a:tr h="500380">
                <a:tc>
                  <a:txBody>
                    <a:bodyPr/>
                    <a:lstStyle/>
                    <a:p>
                      <a:pPr algn="l" fontAlgn="t"/>
                      <a:r>
                        <a:rPr lang="en-AU" sz="1200" i="1" kern="1200" dirty="0">
                          <a:solidFill>
                            <a:srgbClr val="222222"/>
                          </a:solidFill>
                          <a:effectLst/>
                          <a:latin typeface="&amp;quot"/>
                          <a:ea typeface="+mn-ea"/>
                          <a:cs typeface="+mn-cs"/>
                        </a:rPr>
                        <a:t>write</a:t>
                      </a: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kern="1200" dirty="0" err="1">
                          <a:solidFill>
                            <a:srgbClr val="222222"/>
                          </a:solidFill>
                          <a:effectLst/>
                          <a:latin typeface="&amp;quot"/>
                          <a:ea typeface="+mn-ea"/>
                          <a:cs typeface="+mn-cs"/>
                        </a:rPr>
                        <a:t>boolean</a:t>
                      </a:r>
                      <a:endParaRPr lang="en-AU" sz="1200" kern="1200" dirty="0">
                        <a:solidFill>
                          <a:srgbClr val="222222"/>
                        </a:solidFill>
                        <a:effectLst/>
                        <a:latin typeface="&amp;quot"/>
                        <a:ea typeface="+mn-ea"/>
                        <a:cs typeface="+mn-cs"/>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kern="1200" dirty="0">
                          <a:solidFill>
                            <a:srgbClr val="222222"/>
                          </a:solidFill>
                          <a:effectLst/>
                          <a:latin typeface="&amp;quot"/>
                          <a:ea typeface="+mn-ea"/>
                          <a:cs typeface="+mn-cs"/>
                        </a:rPr>
                        <a:t>true</a:t>
                      </a: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r>
                        <a:rPr lang="en-AU" sz="1200" dirty="0">
                          <a:solidFill>
                            <a:srgbClr val="222222"/>
                          </a:solidFill>
                          <a:effectLst/>
                          <a:latin typeface="&amp;quot"/>
                        </a:rPr>
                        <a:t>yes</a:t>
                      </a:r>
                      <a:endParaRPr lang="en-AU" sz="1200" dirty="0"/>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200" kern="1200" dirty="0">
                          <a:solidFill>
                            <a:srgbClr val="222222"/>
                          </a:solidFill>
                          <a:effectLst/>
                          <a:latin typeface="Open Sans" panose="020B0606030504020204" pitchFamily="34" charset="0"/>
                          <a:ea typeface="+mn-ea"/>
                          <a:cs typeface="+mn-cs"/>
                        </a:rPr>
                        <a:t>指定结果是否作为新关系写入数据库。适用于非</a:t>
                      </a:r>
                      <a:r>
                        <a:rPr lang="en-AU" altLang="zh-CN" sz="1200" kern="1200" dirty="0">
                          <a:solidFill>
                            <a:srgbClr val="222222"/>
                          </a:solidFill>
                          <a:effectLst/>
                          <a:latin typeface="Open Sans" panose="020B0606030504020204" pitchFamily="34" charset="0"/>
                          <a:ea typeface="+mn-ea"/>
                          <a:cs typeface="+mn-cs"/>
                        </a:rPr>
                        <a:t>Stream</a:t>
                      </a:r>
                      <a:r>
                        <a:rPr lang="zh-CN" altLang="en-US" sz="1200" kern="1200" dirty="0">
                          <a:solidFill>
                            <a:srgbClr val="222222"/>
                          </a:solidFill>
                          <a:effectLst/>
                          <a:latin typeface="Open Sans" panose="020B0606030504020204" pitchFamily="34" charset="0"/>
                          <a:ea typeface="+mn-ea"/>
                          <a:cs typeface="+mn-cs"/>
                        </a:rPr>
                        <a:t>模式。</a:t>
                      </a:r>
                      <a:endParaRPr lang="en-US" sz="1200" kern="1200" dirty="0">
                        <a:solidFill>
                          <a:srgbClr val="222222"/>
                        </a:solidFill>
                        <a:effectLst/>
                        <a:latin typeface="Open Sans" panose="020B0606030504020204" pitchFamily="34" charset="0"/>
                        <a:ea typeface="+mn-ea"/>
                        <a:cs typeface="+mn-cs"/>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183229074"/>
                  </a:ext>
                </a:extLst>
              </a:tr>
              <a:tr h="453017">
                <a:tc>
                  <a:txBody>
                    <a:bodyPr/>
                    <a:lstStyle/>
                    <a:p>
                      <a:pPr algn="l" fontAlgn="t"/>
                      <a:r>
                        <a:rPr lang="en-AU" sz="1200" i="1" kern="1200" dirty="0" err="1">
                          <a:solidFill>
                            <a:srgbClr val="222222"/>
                          </a:solidFill>
                          <a:effectLst/>
                          <a:latin typeface="&amp;quot"/>
                          <a:ea typeface="+mn-ea"/>
                          <a:cs typeface="+mn-cs"/>
                        </a:rPr>
                        <a:t>writeProperty</a:t>
                      </a:r>
                      <a:endParaRPr lang="en-AU" sz="1200" i="1" kern="1200" dirty="0">
                        <a:solidFill>
                          <a:srgbClr val="222222"/>
                        </a:solidFill>
                        <a:effectLst/>
                        <a:latin typeface="&amp;quot"/>
                        <a:ea typeface="+mn-ea"/>
                        <a:cs typeface="+mn-cs"/>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kern="1200" dirty="0">
                          <a:solidFill>
                            <a:srgbClr val="222222"/>
                          </a:solidFill>
                          <a:effectLst/>
                          <a:latin typeface="&amp;quot"/>
                          <a:ea typeface="+mn-ea"/>
                          <a:cs typeface="+mn-cs"/>
                        </a:rPr>
                        <a:t>string</a:t>
                      </a: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algn="l" fontAlgn="t"/>
                      <a:r>
                        <a:rPr lang="en-AU" sz="1200" kern="1200" dirty="0">
                          <a:solidFill>
                            <a:srgbClr val="222222"/>
                          </a:solidFill>
                          <a:effectLst/>
                          <a:latin typeface="&amp;quot"/>
                          <a:ea typeface="+mn-ea"/>
                          <a:cs typeface="+mn-cs"/>
                        </a:rPr>
                        <a:t>'</a:t>
                      </a:r>
                      <a:r>
                        <a:rPr lang="en-AU" sz="1200" kern="1200" dirty="0" err="1">
                          <a:solidFill>
                            <a:srgbClr val="222222"/>
                          </a:solidFill>
                          <a:effectLst/>
                          <a:latin typeface="&amp;quot"/>
                          <a:ea typeface="+mn-ea"/>
                          <a:cs typeface="+mn-cs"/>
                        </a:rPr>
                        <a:t>mst</a:t>
                      </a:r>
                      <a:r>
                        <a:rPr lang="en-AU" sz="1200" kern="1200" dirty="0">
                          <a:solidFill>
                            <a:srgbClr val="222222"/>
                          </a:solidFill>
                          <a:effectLst/>
                          <a:latin typeface="&amp;quot"/>
                          <a:ea typeface="+mn-ea"/>
                          <a:cs typeface="+mn-cs"/>
                        </a:rPr>
                        <a:t>'</a:t>
                      </a: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r>
                        <a:rPr lang="en-AU" sz="1200" dirty="0">
                          <a:solidFill>
                            <a:srgbClr val="222222"/>
                          </a:solidFill>
                          <a:effectLst/>
                          <a:latin typeface="&amp;quot"/>
                        </a:rPr>
                        <a:t>yes</a:t>
                      </a:r>
                      <a:endParaRPr lang="en-AU" sz="1200" dirty="0"/>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algn="l" fontAlgn="t"/>
                      <a:r>
                        <a:rPr lang="zh-CN" altLang="en-US" sz="1200" kern="1200" dirty="0">
                          <a:solidFill>
                            <a:srgbClr val="222222"/>
                          </a:solidFill>
                          <a:effectLst/>
                          <a:latin typeface="Open Sans" panose="020B0606030504020204" pitchFamily="34" charset="0"/>
                          <a:ea typeface="+mn-ea"/>
                          <a:cs typeface="+mn-cs"/>
                        </a:rPr>
                        <a:t>如果</a:t>
                      </a:r>
                      <a:r>
                        <a:rPr lang="en-AU" altLang="zh-CN" sz="1200" kern="1200" dirty="0" err="1">
                          <a:solidFill>
                            <a:srgbClr val="222222"/>
                          </a:solidFill>
                          <a:effectLst/>
                          <a:latin typeface="Open Sans" panose="020B0606030504020204" pitchFamily="34" charset="0"/>
                          <a:ea typeface="+mn-ea"/>
                          <a:cs typeface="+mn-cs"/>
                        </a:rPr>
                        <a:t>write:true</a:t>
                      </a:r>
                      <a:r>
                        <a:rPr lang="zh-CN" altLang="en-US" sz="1200" kern="1200" dirty="0">
                          <a:solidFill>
                            <a:srgbClr val="222222"/>
                          </a:solidFill>
                          <a:effectLst/>
                          <a:latin typeface="Open Sans" panose="020B0606030504020204" pitchFamily="34" charset="0"/>
                          <a:ea typeface="+mn-ea"/>
                          <a:cs typeface="+mn-cs"/>
                        </a:rPr>
                        <a:t>，那么这里指定新的关系类型名。适用于非</a:t>
                      </a:r>
                      <a:r>
                        <a:rPr lang="en-AU" altLang="zh-CN" sz="1200" kern="1200" dirty="0">
                          <a:solidFill>
                            <a:srgbClr val="222222"/>
                          </a:solidFill>
                          <a:effectLst/>
                          <a:latin typeface="Open Sans" panose="020B0606030504020204" pitchFamily="34" charset="0"/>
                          <a:ea typeface="+mn-ea"/>
                          <a:cs typeface="+mn-cs"/>
                        </a:rPr>
                        <a:t>Stream</a:t>
                      </a:r>
                      <a:r>
                        <a:rPr lang="zh-CN" altLang="en-US" sz="1200" kern="1200" dirty="0">
                          <a:solidFill>
                            <a:srgbClr val="222222"/>
                          </a:solidFill>
                          <a:effectLst/>
                          <a:latin typeface="Open Sans" panose="020B0606030504020204" pitchFamily="34" charset="0"/>
                          <a:ea typeface="+mn-ea"/>
                          <a:cs typeface="+mn-cs"/>
                        </a:rPr>
                        <a:t>模式。</a:t>
                      </a:r>
                      <a:endParaRPr lang="en-US" sz="1200" kern="1200" dirty="0">
                        <a:solidFill>
                          <a:srgbClr val="222222"/>
                        </a:solidFill>
                        <a:effectLst/>
                        <a:latin typeface="Open Sans" panose="020B0606030504020204" pitchFamily="34" charset="0"/>
                        <a:ea typeface="+mn-ea"/>
                        <a:cs typeface="+mn-cs"/>
                      </a:endParaRPr>
                    </a:p>
                  </a:txBody>
                  <a:tcPr marL="35808" marR="35808" marT="17904" marB="17904">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661038063"/>
                  </a:ext>
                </a:extLst>
              </a:tr>
            </a:tbl>
          </a:graphicData>
        </a:graphic>
      </p:graphicFrame>
    </p:spTree>
    <p:extLst>
      <p:ext uri="{BB962C8B-B14F-4D97-AF65-F5344CB8AC3E}">
        <p14:creationId xmlns:p14="http://schemas.microsoft.com/office/powerpoint/2010/main" val="918387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实战环节：度中心性</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计算图中节点的中心性指标</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度中心性</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p>
          <a:p>
            <a:pPr algn="ctr"/>
            <a:endParaRPr lang="en-US" sz="2800" dirty="0">
              <a:latin typeface="Britannic Bold" panose="020B0903060703020204" pitchFamily="34" charset="0"/>
            </a:endParaRPr>
          </a:p>
        </p:txBody>
      </p:sp>
    </p:spTree>
    <p:extLst>
      <p:ext uri="{BB962C8B-B14F-4D97-AF65-F5344CB8AC3E}">
        <p14:creationId xmlns:p14="http://schemas.microsoft.com/office/powerpoint/2010/main" val="37579963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909320" y="1319492"/>
            <a:ext cx="10444480" cy="203132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计算全图中所有节点的度中心性</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包括所有关系、和两个方向</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同一对节点之间、一个方向上的关系只统计一次</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结果直接返回</a:t>
            </a:r>
          </a:p>
          <a:p>
            <a:r>
              <a:rPr lang="en-US" altLang="zh-CN" sz="1400" dirty="0">
                <a:latin typeface="Courier New" panose="02070309020205020404" pitchFamily="49" charset="0"/>
                <a:cs typeface="Courier New" panose="02070309020205020404" pitchFamily="49" charset="0"/>
              </a:rPr>
              <a:t>CALL </a:t>
            </a:r>
            <a:r>
              <a:rPr lang="en-US" altLang="zh-CN" sz="1400" dirty="0" err="1">
                <a:latin typeface="Courier New" panose="02070309020205020404" pitchFamily="49" charset="0"/>
                <a:cs typeface="Courier New" panose="02070309020205020404" pitchFamily="49" charset="0"/>
              </a:rPr>
              <a:t>algo.degree.stream</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 NULL, {direction: 'BOTH'})</a:t>
            </a:r>
          </a:p>
          <a:p>
            <a:r>
              <a:rPr lang="en-US" altLang="zh-CN" sz="1400" dirty="0">
                <a:latin typeface="Courier New" panose="02070309020205020404" pitchFamily="49" charset="0"/>
                <a:cs typeface="Courier New" panose="02070309020205020404" pitchFamily="49" charset="0"/>
              </a:rPr>
              <a:t>YIELD </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 score</a:t>
            </a:r>
          </a:p>
          <a:p>
            <a:r>
              <a:rPr lang="en-US" altLang="zh-CN" sz="1400" dirty="0">
                <a:latin typeface="Courier New" panose="02070309020205020404" pitchFamily="49" charset="0"/>
                <a:cs typeface="Courier New" panose="02070309020205020404" pitchFamily="49" charset="0"/>
              </a:rPr>
              <a:t>RETURN </a:t>
            </a:r>
            <a:r>
              <a:rPr lang="en-US" altLang="zh-CN" sz="1400" dirty="0" err="1">
                <a:latin typeface="Courier New" panose="02070309020205020404" pitchFamily="49" charset="0"/>
                <a:cs typeface="Courier New" panose="02070309020205020404" pitchFamily="49" charset="0"/>
              </a:rPr>
              <a:t>algo.asNode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).name AS node, score AS centrality</a:t>
            </a:r>
          </a:p>
          <a:p>
            <a:r>
              <a:rPr lang="en-US" altLang="zh-CN" sz="1400" dirty="0">
                <a:latin typeface="Courier New" panose="02070309020205020404" pitchFamily="49" charset="0"/>
                <a:cs typeface="Courier New" panose="02070309020205020404" pitchFamily="49" charset="0"/>
              </a:rPr>
              <a:t>ORDER BY centrality DESC</a:t>
            </a:r>
          </a:p>
          <a:p>
            <a:r>
              <a:rPr lang="en-US" altLang="zh-CN" sz="1400" dirty="0">
                <a:latin typeface="Courier New" panose="02070309020205020404" pitchFamily="49" charset="0"/>
                <a:cs typeface="Courier New" panose="02070309020205020404" pitchFamily="49" charset="0"/>
              </a:rPr>
              <a:t>LIMIT 20;</a:t>
            </a:r>
            <a:endParaRPr lang="en-AU"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4405067"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实战环节：度中心性</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498290" y="980242"/>
            <a:ext cx="439838" cy="4580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lnSpc>
                <a:spcPct val="150000"/>
              </a:lnSpc>
              <a:spcBef>
                <a:spcPts val="1200"/>
              </a:spcBef>
              <a:spcAft>
                <a:spcPts val="1200"/>
              </a:spcAft>
            </a:pPr>
            <a:r>
              <a:rPr lang="en-US" altLang="zh-CN" dirty="0"/>
              <a:t>1</a:t>
            </a:r>
            <a:endParaRPr lang="en-AU" dirty="0"/>
          </a:p>
        </p:txBody>
      </p:sp>
      <p:sp>
        <p:nvSpPr>
          <p:cNvPr id="48" name="TextBox 47">
            <a:extLst>
              <a:ext uri="{FF2B5EF4-FFF2-40B4-BE49-F238E27FC236}">
                <a16:creationId xmlns="" xmlns:a16="http://schemas.microsoft.com/office/drawing/2014/main" id="{6211E424-8493-4AA4-A002-D25C7120F8BE}"/>
              </a:ext>
            </a:extLst>
          </p:cNvPr>
          <p:cNvSpPr txBox="1"/>
          <p:nvPr/>
        </p:nvSpPr>
        <p:spPr>
          <a:xfrm>
            <a:off x="909320" y="3868444"/>
            <a:ext cx="10444480" cy="2246769"/>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计算全图中所有节点的度中心性</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包括所有关系、和两个方向</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计算权重：</a:t>
            </a:r>
            <a:r>
              <a:rPr lang="en-AU" altLang="zh-CN" sz="1400" dirty="0">
                <a:latin typeface="Courier New" panose="02070309020205020404" pitchFamily="49" charset="0"/>
                <a:cs typeface="Courier New" panose="02070309020205020404" pitchFamily="49" charset="0"/>
              </a:rPr>
              <a:t>distance</a:t>
            </a: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同一对节点之间、一个方向上的关系只统计一次</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结果直接返回</a:t>
            </a:r>
          </a:p>
          <a:p>
            <a:r>
              <a:rPr lang="en-US" altLang="zh-CN" sz="1400" dirty="0">
                <a:latin typeface="Courier New" panose="02070309020205020404" pitchFamily="49" charset="0"/>
                <a:cs typeface="Courier New" panose="02070309020205020404" pitchFamily="49" charset="0"/>
              </a:rPr>
              <a:t>CALL </a:t>
            </a:r>
            <a:r>
              <a:rPr lang="en-US" altLang="zh-CN" sz="1400" dirty="0" err="1">
                <a:latin typeface="Courier New" panose="02070309020205020404" pitchFamily="49" charset="0"/>
                <a:cs typeface="Courier New" panose="02070309020205020404" pitchFamily="49" charset="0"/>
              </a:rPr>
              <a:t>algo.degree.stream</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 NULL, {direction: 'BOTH', </a:t>
            </a:r>
            <a:r>
              <a:rPr lang="en-US" altLang="zh-CN" sz="1400" dirty="0" err="1">
                <a:latin typeface="Courier New" panose="02070309020205020404" pitchFamily="49" charset="0"/>
                <a:cs typeface="Courier New" panose="02070309020205020404" pitchFamily="49" charset="0"/>
              </a:rPr>
              <a:t>weightProperty</a:t>
            </a:r>
            <a:r>
              <a:rPr lang="en-US" altLang="zh-CN" sz="1400" dirty="0">
                <a:latin typeface="Courier New" panose="02070309020205020404" pitchFamily="49" charset="0"/>
                <a:cs typeface="Courier New" panose="02070309020205020404" pitchFamily="49" charset="0"/>
              </a:rPr>
              <a:t>: 'distance'})</a:t>
            </a:r>
          </a:p>
          <a:p>
            <a:r>
              <a:rPr lang="en-US" altLang="zh-CN" sz="1400" dirty="0">
                <a:latin typeface="Courier New" panose="02070309020205020404" pitchFamily="49" charset="0"/>
                <a:cs typeface="Courier New" panose="02070309020205020404" pitchFamily="49" charset="0"/>
              </a:rPr>
              <a:t>YIELD </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 score</a:t>
            </a:r>
          </a:p>
          <a:p>
            <a:r>
              <a:rPr lang="en-US" altLang="zh-CN" sz="1400" dirty="0">
                <a:latin typeface="Courier New" panose="02070309020205020404" pitchFamily="49" charset="0"/>
                <a:cs typeface="Courier New" panose="02070309020205020404" pitchFamily="49" charset="0"/>
              </a:rPr>
              <a:t>RETURN </a:t>
            </a:r>
            <a:r>
              <a:rPr lang="en-US" altLang="zh-CN" sz="1400" dirty="0" err="1">
                <a:latin typeface="Courier New" panose="02070309020205020404" pitchFamily="49" charset="0"/>
                <a:cs typeface="Courier New" panose="02070309020205020404" pitchFamily="49" charset="0"/>
              </a:rPr>
              <a:t>algo.asNode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).name AS node, score AS centrality</a:t>
            </a:r>
          </a:p>
          <a:p>
            <a:r>
              <a:rPr lang="en-US" altLang="zh-CN" sz="1400" dirty="0">
                <a:latin typeface="Courier New" panose="02070309020205020404" pitchFamily="49" charset="0"/>
                <a:cs typeface="Courier New" panose="02070309020205020404" pitchFamily="49" charset="0"/>
              </a:rPr>
              <a:t>ORDER BY centrality DESC</a:t>
            </a:r>
          </a:p>
          <a:p>
            <a:r>
              <a:rPr lang="en-US" altLang="zh-CN" sz="1400" dirty="0">
                <a:latin typeface="Courier New" panose="02070309020205020404" pitchFamily="49" charset="0"/>
                <a:cs typeface="Courier New" panose="02070309020205020404" pitchFamily="49" charset="0"/>
              </a:rPr>
              <a:t>LIMIT 20;</a:t>
            </a:r>
            <a:endParaRPr lang="en-AU" sz="1400" dirty="0">
              <a:latin typeface="Courier New" panose="02070309020205020404" pitchFamily="49" charset="0"/>
              <a:cs typeface="Courier New" panose="02070309020205020404" pitchFamily="49" charset="0"/>
            </a:endParaRPr>
          </a:p>
        </p:txBody>
      </p:sp>
      <p:sp>
        <p:nvSpPr>
          <p:cNvPr id="49" name="TextBox 48">
            <a:extLst>
              <a:ext uri="{FF2B5EF4-FFF2-40B4-BE49-F238E27FC236}">
                <a16:creationId xmlns="" xmlns:a16="http://schemas.microsoft.com/office/drawing/2014/main" id="{E9B137BC-82B8-4477-B5D3-55577D4C9D54}"/>
              </a:ext>
            </a:extLst>
          </p:cNvPr>
          <p:cNvSpPr txBox="1"/>
          <p:nvPr/>
        </p:nvSpPr>
        <p:spPr>
          <a:xfrm>
            <a:off x="498290" y="3529194"/>
            <a:ext cx="439838" cy="458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lnSpc>
                <a:spcPct val="150000"/>
              </a:lnSpc>
              <a:spcBef>
                <a:spcPts val="1200"/>
              </a:spcBef>
              <a:spcAft>
                <a:spcPts val="1200"/>
              </a:spcAft>
            </a:pPr>
            <a:r>
              <a:rPr lang="en-US" altLang="zh-CN" dirty="0">
                <a:solidFill>
                  <a:schemeClr val="tx2">
                    <a:lumMod val="50000"/>
                  </a:schemeClr>
                </a:solidFill>
              </a:rPr>
              <a:t>2</a:t>
            </a:r>
            <a:endParaRPr lang="en-AU" dirty="0">
              <a:solidFill>
                <a:schemeClr val="tx2">
                  <a:lumMod val="50000"/>
                </a:schemeClr>
              </a:solidFill>
            </a:endParaRPr>
          </a:p>
        </p:txBody>
      </p:sp>
    </p:spTree>
    <p:extLst>
      <p:ext uri="{BB962C8B-B14F-4D97-AF65-F5344CB8AC3E}">
        <p14:creationId xmlns:p14="http://schemas.microsoft.com/office/powerpoint/2010/main" val="155548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8" grpId="0" animBg="1"/>
      <p:bldP spid="4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3 – </a:t>
            </a:r>
            <a:r>
              <a:rPr lang="zh-CN" altLang="en-US" dirty="0"/>
              <a:t>紧密中心性</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紧密中心性衡量节点到图中其他节点的距离远近。</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55656" y="1369573"/>
            <a:ext cx="5898143" cy="3366550"/>
          </a:xfrm>
        </p:spPr>
        <p:txBody>
          <a:bodyPr/>
          <a:lstStyle/>
          <a:p>
            <a:r>
              <a:rPr lang="zh-CN" altLang="en-US" sz="2000" dirty="0">
                <a:latin typeface="Microsoft YaHei" panose="020B0503020204020204" pitchFamily="34" charset="-122"/>
                <a:ea typeface="Microsoft YaHei" panose="020B0503020204020204" pitchFamily="34" charset="-122"/>
              </a:rPr>
              <a:t>       在连通图中，节点的归一化紧密度中心性（或接近度）是节点与图中所有其他节点之间的</a:t>
            </a:r>
            <a:r>
              <a:rPr lang="zh-CN" altLang="en-US" sz="2000" dirty="0">
                <a:solidFill>
                  <a:srgbClr val="0070C0"/>
                </a:solidFill>
                <a:latin typeface="Microsoft YaHei" panose="020B0503020204020204" pitchFamily="34" charset="-122"/>
                <a:ea typeface="Microsoft YaHei" panose="020B0503020204020204" pitchFamily="34" charset="-122"/>
              </a:rPr>
              <a:t>最短路径</a:t>
            </a:r>
            <a:r>
              <a:rPr lang="zh-CN" altLang="en-US" sz="2000" dirty="0">
                <a:latin typeface="Microsoft YaHei" panose="020B0503020204020204" pitchFamily="34" charset="-122"/>
                <a:ea typeface="Microsoft YaHei" panose="020B0503020204020204" pitchFamily="34" charset="-122"/>
              </a:rPr>
              <a:t>的平均长度。 因此，节点越中心，它就越接近所有其他节点。</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一个节点的紧密中心性等于其到所有其他节点的最短距离的倒数：</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TextBox 2">
            <a:extLst>
              <a:ext uri="{FF2B5EF4-FFF2-40B4-BE49-F238E27FC236}">
                <a16:creationId xmlns="" xmlns:a16="http://schemas.microsoft.com/office/drawing/2014/main" id="{532DEC8D-3F4D-4305-A56B-F466DD57C6D2}"/>
              </a:ext>
            </a:extLst>
          </p:cNvPr>
          <p:cNvSpPr txBox="1"/>
          <p:nvPr/>
        </p:nvSpPr>
        <p:spPr>
          <a:xfrm>
            <a:off x="5455656" y="4183784"/>
            <a:ext cx="5874086" cy="707886"/>
          </a:xfrm>
          <a:prstGeom prst="rect">
            <a:avLst/>
          </a:prstGeom>
          <a:noFill/>
        </p:spPr>
        <p:txBody>
          <a:bodyPr wrap="square" rtlCol="0">
            <a:spAutoFit/>
          </a:bodyPr>
          <a:lstStyle/>
          <a:p>
            <a:r>
              <a:rPr lang="en-AU" altLang="zh-CN" sz="2000" dirty="0">
                <a:solidFill>
                  <a:schemeClr val="tx2"/>
                </a:solidFill>
                <a:latin typeface="Microsoft YaHei" panose="020B0503020204020204" pitchFamily="34" charset="-122"/>
                <a:ea typeface="Microsoft YaHei" panose="020B0503020204020204" pitchFamily="34" charset="-122"/>
              </a:rPr>
              <a:t>       </a:t>
            </a:r>
            <a:r>
              <a:rPr lang="zh-CN" altLang="en-US" sz="2000" dirty="0">
                <a:solidFill>
                  <a:schemeClr val="tx2"/>
                </a:solidFill>
                <a:latin typeface="Microsoft YaHei" panose="020B0503020204020204" pitchFamily="34" charset="-122"/>
                <a:ea typeface="Microsoft YaHei" panose="020B0503020204020204" pitchFamily="34" charset="-122"/>
              </a:rPr>
              <a:t>一个节点紧密中心性的值越大，表示该节点越处于整个图的中心。</a:t>
            </a:r>
            <a:endParaRPr lang="en-AU" sz="2000" dirty="0">
              <a:solidFill>
                <a:schemeClr val="tx2"/>
              </a:solidFill>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 xmlns:a16="http://schemas.microsoft.com/office/drawing/2014/main" id="{3912DF79-FD1E-45C8-8A7F-164706035FA5}"/>
              </a:ext>
            </a:extLst>
          </p:cNvPr>
          <p:cNvPicPr>
            <a:picLocks noChangeAspect="1"/>
          </p:cNvPicPr>
          <p:nvPr/>
        </p:nvPicPr>
        <p:blipFill>
          <a:blip r:embed="rId3"/>
          <a:stretch>
            <a:fillRect/>
          </a:stretch>
        </p:blipFill>
        <p:spPr>
          <a:xfrm>
            <a:off x="1505072" y="4186680"/>
            <a:ext cx="2473016" cy="2566534"/>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 xmlns:a16="http://schemas.microsoft.com/office/drawing/2014/main" id="{30FDAA77-BD2C-453A-8C9D-A4CBB39FD886}"/>
              </a:ext>
            </a:extLst>
          </p:cNvPr>
          <p:cNvPicPr>
            <a:picLocks noChangeAspect="1"/>
          </p:cNvPicPr>
          <p:nvPr/>
        </p:nvPicPr>
        <p:blipFill>
          <a:blip r:embed="rId4"/>
          <a:stretch>
            <a:fillRect/>
          </a:stretch>
        </p:blipFill>
        <p:spPr>
          <a:xfrm>
            <a:off x="5994046" y="3264188"/>
            <a:ext cx="2117272" cy="711542"/>
          </a:xfrm>
          <a:prstGeom prst="rect">
            <a:avLst/>
          </a:prstGeom>
        </p:spPr>
      </p:pic>
    </p:spTree>
    <p:extLst>
      <p:ext uri="{BB962C8B-B14F-4D97-AF65-F5344CB8AC3E}">
        <p14:creationId xmlns:p14="http://schemas.microsoft.com/office/powerpoint/2010/main" val="8913643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3 – </a:t>
            </a:r>
            <a:r>
              <a:rPr lang="zh-CN" altLang="en-US" dirty="0"/>
              <a:t>紧密中心性</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紧密中心性衡量节点到图中其他节点的距离远近。</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55656" y="1369573"/>
            <a:ext cx="5898143" cy="3366550"/>
          </a:xfrm>
        </p:spPr>
        <p:txBody>
          <a:bodyPr/>
          <a:lstStyle/>
          <a:p>
            <a:r>
              <a:rPr lang="zh-CN" altLang="en-US" sz="2000" dirty="0">
                <a:latin typeface="Microsoft YaHei" panose="020B0503020204020204" pitchFamily="34" charset="-122"/>
                <a:ea typeface="Microsoft YaHei" panose="020B0503020204020204" pitchFamily="34" charset="-122"/>
              </a:rPr>
              <a:t>      相对于使用平均距离的倒数，另一种方法是将该分数标准化</a:t>
            </a:r>
            <a:r>
              <a:rPr lang="en-AU" altLang="zh-CN" sz="2000" dirty="0">
                <a:latin typeface="Microsoft YaHei" panose="020B0503020204020204" pitchFamily="34" charset="-122"/>
                <a:ea typeface="Microsoft YaHei" panose="020B0503020204020204" pitchFamily="34" charset="-122"/>
              </a:rPr>
              <a:t>(normalize)</a:t>
            </a:r>
            <a:r>
              <a:rPr lang="zh-CN" altLang="en-US" sz="2000" dirty="0">
                <a:latin typeface="Microsoft YaHei" panose="020B0503020204020204" pitchFamily="34" charset="-122"/>
                <a:ea typeface="Microsoft YaHei" panose="020B0503020204020204" pitchFamily="34" charset="-122"/>
              </a:rPr>
              <a:t>以使其代表最短路径的平均长度而不是它们的总和。 这种调整允许比较不同大小的图的节点的紧密度中心性。</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TextBox 2">
            <a:extLst>
              <a:ext uri="{FF2B5EF4-FFF2-40B4-BE49-F238E27FC236}">
                <a16:creationId xmlns="" xmlns:a16="http://schemas.microsoft.com/office/drawing/2014/main" id="{532DEC8D-3F4D-4305-A56B-F466DD57C6D2}"/>
              </a:ext>
            </a:extLst>
          </p:cNvPr>
          <p:cNvSpPr txBox="1"/>
          <p:nvPr/>
        </p:nvSpPr>
        <p:spPr>
          <a:xfrm>
            <a:off x="5455656" y="3497997"/>
            <a:ext cx="5874086" cy="400110"/>
          </a:xfrm>
          <a:prstGeom prst="rect">
            <a:avLst/>
          </a:prstGeom>
          <a:noFill/>
        </p:spPr>
        <p:txBody>
          <a:bodyPr wrap="square" rtlCol="0">
            <a:spAutoFit/>
          </a:bodyPr>
          <a:lstStyle/>
          <a:p>
            <a:r>
              <a:rPr lang="en-AU" altLang="zh-CN" sz="2000" dirty="0">
                <a:solidFill>
                  <a:schemeClr val="tx2"/>
                </a:solidFill>
                <a:latin typeface="Microsoft YaHei" panose="020B0503020204020204" pitchFamily="34" charset="-122"/>
                <a:ea typeface="Microsoft YaHei" panose="020B0503020204020204" pitchFamily="34" charset="-122"/>
              </a:rPr>
              <a:t>       </a:t>
            </a:r>
            <a:r>
              <a:rPr lang="zh-CN" altLang="en-US" sz="2000" dirty="0">
                <a:solidFill>
                  <a:schemeClr val="tx2"/>
                </a:solidFill>
                <a:latin typeface="Microsoft YaHei" panose="020B0503020204020204" pitchFamily="34" charset="-122"/>
                <a:ea typeface="Microsoft YaHei" panose="020B0503020204020204" pitchFamily="34" charset="-122"/>
              </a:rPr>
              <a:t>这里</a:t>
            </a:r>
            <a:r>
              <a:rPr lang="en-AU" altLang="zh-CN" sz="2000" dirty="0">
                <a:solidFill>
                  <a:schemeClr val="tx2"/>
                </a:solidFill>
                <a:latin typeface="Microsoft YaHei" panose="020B0503020204020204" pitchFamily="34" charset="-122"/>
                <a:ea typeface="Microsoft YaHei" panose="020B0503020204020204" pitchFamily="34" charset="-122"/>
              </a:rPr>
              <a:t>N</a:t>
            </a:r>
            <a:r>
              <a:rPr lang="zh-CN" altLang="en-US" sz="2000" dirty="0">
                <a:solidFill>
                  <a:schemeClr val="tx2"/>
                </a:solidFill>
                <a:latin typeface="Microsoft YaHei" panose="020B0503020204020204" pitchFamily="34" charset="-122"/>
                <a:ea typeface="Microsoft YaHei" panose="020B0503020204020204" pitchFamily="34" charset="-122"/>
              </a:rPr>
              <a:t>是节点总数。</a:t>
            </a:r>
            <a:endParaRPr lang="en-AU" sz="2000" dirty="0">
              <a:solidFill>
                <a:schemeClr val="tx2"/>
              </a:solidFill>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 xmlns:a16="http://schemas.microsoft.com/office/drawing/2014/main" id="{46C93D25-3FA0-4B98-9395-ED43639DCB63}"/>
              </a:ext>
            </a:extLst>
          </p:cNvPr>
          <p:cNvPicPr>
            <a:picLocks noChangeAspect="1"/>
          </p:cNvPicPr>
          <p:nvPr/>
        </p:nvPicPr>
        <p:blipFill>
          <a:blip r:embed="rId3"/>
          <a:stretch>
            <a:fillRect/>
          </a:stretch>
        </p:blipFill>
        <p:spPr>
          <a:xfrm>
            <a:off x="1505072" y="4186680"/>
            <a:ext cx="2473016" cy="2566534"/>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 xmlns:a16="http://schemas.microsoft.com/office/drawing/2014/main" id="{F9E3331E-3E73-4AE2-8512-404CC98AC196}"/>
              </a:ext>
            </a:extLst>
          </p:cNvPr>
          <p:cNvGrpSpPr/>
          <p:nvPr/>
        </p:nvGrpSpPr>
        <p:grpSpPr>
          <a:xfrm>
            <a:off x="5943246" y="2681619"/>
            <a:ext cx="2117272" cy="751549"/>
            <a:chOff x="5943246" y="2681619"/>
            <a:chExt cx="2117272" cy="751549"/>
          </a:xfrm>
        </p:grpSpPr>
        <p:pic>
          <p:nvPicPr>
            <p:cNvPr id="10" name="Picture 9">
              <a:extLst>
                <a:ext uri="{FF2B5EF4-FFF2-40B4-BE49-F238E27FC236}">
                  <a16:creationId xmlns="" xmlns:a16="http://schemas.microsoft.com/office/drawing/2014/main" id="{30FDAA77-BD2C-453A-8C9D-A4CBB39FD886}"/>
                </a:ext>
              </a:extLst>
            </p:cNvPr>
            <p:cNvPicPr>
              <a:picLocks noChangeAspect="1"/>
            </p:cNvPicPr>
            <p:nvPr/>
          </p:nvPicPr>
          <p:blipFill>
            <a:blip r:embed="rId4"/>
            <a:stretch>
              <a:fillRect/>
            </a:stretch>
          </p:blipFill>
          <p:spPr>
            <a:xfrm>
              <a:off x="5943246" y="2721626"/>
              <a:ext cx="2117272" cy="711542"/>
            </a:xfrm>
            <a:prstGeom prst="rect">
              <a:avLst/>
            </a:prstGeom>
          </p:spPr>
        </p:pic>
        <p:cxnSp>
          <p:nvCxnSpPr>
            <p:cNvPr id="9" name="Straight Connector 8">
              <a:extLst>
                <a:ext uri="{FF2B5EF4-FFF2-40B4-BE49-F238E27FC236}">
                  <a16:creationId xmlns="" xmlns:a16="http://schemas.microsoft.com/office/drawing/2014/main" id="{5AB55655-7B6C-436E-B006-07DAFA59C1DF}"/>
                </a:ext>
              </a:extLst>
            </p:cNvPr>
            <p:cNvCxnSpPr/>
            <p:nvPr/>
          </p:nvCxnSpPr>
          <p:spPr>
            <a:xfrm>
              <a:off x="6089904" y="2850896"/>
              <a:ext cx="17272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A73983CD-D4B6-4016-9D99-AC1DD792B957}"/>
                </a:ext>
              </a:extLst>
            </p:cNvPr>
            <p:cNvSpPr txBox="1"/>
            <p:nvPr/>
          </p:nvSpPr>
          <p:spPr>
            <a:xfrm>
              <a:off x="6849159" y="2681619"/>
              <a:ext cx="1063449" cy="338554"/>
            </a:xfrm>
            <a:prstGeom prst="rect">
              <a:avLst/>
            </a:prstGeom>
            <a:solidFill>
              <a:schemeClr val="bg1"/>
            </a:solidFill>
          </p:spPr>
          <p:txBody>
            <a:bodyPr wrap="square" rtlCol="0">
              <a:spAutoFit/>
            </a:bodyPr>
            <a:lstStyle/>
            <a:p>
              <a:pPr algn="ctr"/>
              <a:r>
                <a:rPr lang="en-US" altLang="zh-CN" sz="1600" b="1" i="1" dirty="0">
                  <a:solidFill>
                    <a:schemeClr val="tx2">
                      <a:lumMod val="50000"/>
                    </a:schemeClr>
                  </a:solidFill>
                </a:rPr>
                <a:t>(N – 1)</a:t>
              </a:r>
              <a:endParaRPr lang="en-AU" sz="1600" b="1" i="1" dirty="0">
                <a:solidFill>
                  <a:schemeClr val="tx2">
                    <a:lumMod val="50000"/>
                  </a:schemeClr>
                </a:solidFill>
              </a:endParaRPr>
            </a:p>
          </p:txBody>
        </p:sp>
      </p:grpSp>
    </p:spTree>
    <p:extLst>
      <p:ext uri="{BB962C8B-B14F-4D97-AF65-F5344CB8AC3E}">
        <p14:creationId xmlns:p14="http://schemas.microsoft.com/office/powerpoint/2010/main" val="2748203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实战环节：紧密中心性</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计算图中节点的中心性指标</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紧密中心性</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p>
          <a:p>
            <a:pPr algn="ctr"/>
            <a:endParaRPr lang="en-US" sz="2800" dirty="0">
              <a:latin typeface="Britannic Bold" panose="020B0903060703020204" pitchFamily="34" charset="0"/>
            </a:endParaRPr>
          </a:p>
        </p:txBody>
      </p:sp>
    </p:spTree>
    <p:extLst>
      <p:ext uri="{BB962C8B-B14F-4D97-AF65-F5344CB8AC3E}">
        <p14:creationId xmlns:p14="http://schemas.microsoft.com/office/powerpoint/2010/main" val="5035659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873760" y="1176060"/>
            <a:ext cx="10444480" cy="1169551"/>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计算全图中所有节点的紧密中心性</a:t>
            </a:r>
          </a:p>
          <a:p>
            <a:r>
              <a:rPr lang="en-US" altLang="zh-CN" sz="1400" dirty="0">
                <a:latin typeface="Courier New" panose="02070309020205020404" pitchFamily="49" charset="0"/>
                <a:cs typeface="Courier New" panose="02070309020205020404" pitchFamily="49" charset="0"/>
              </a:rPr>
              <a:t>CALL </a:t>
            </a:r>
            <a:r>
              <a:rPr lang="en-US" altLang="zh-CN" sz="1400" dirty="0" err="1">
                <a:latin typeface="Courier New" panose="02070309020205020404" pitchFamily="49" charset="0"/>
                <a:cs typeface="Courier New" panose="02070309020205020404" pitchFamily="49" charset="0"/>
              </a:rPr>
              <a:t>algo.closeness.stream</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 NULL)</a:t>
            </a:r>
          </a:p>
          <a:p>
            <a:r>
              <a:rPr lang="en-US" altLang="zh-CN" sz="1400" dirty="0">
                <a:latin typeface="Courier New" panose="02070309020205020404" pitchFamily="49" charset="0"/>
                <a:cs typeface="Courier New" panose="02070309020205020404" pitchFamily="49" charset="0"/>
              </a:rPr>
              <a:t>YIELD </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 centrality</a:t>
            </a:r>
          </a:p>
          <a:p>
            <a:r>
              <a:rPr lang="en-US" altLang="zh-CN" sz="1400" dirty="0">
                <a:latin typeface="Courier New" panose="02070309020205020404" pitchFamily="49" charset="0"/>
                <a:cs typeface="Courier New" panose="02070309020205020404" pitchFamily="49" charset="0"/>
              </a:rPr>
              <a:t>RETURN </a:t>
            </a:r>
            <a:r>
              <a:rPr lang="en-US" altLang="zh-CN" sz="1400" dirty="0" err="1">
                <a:latin typeface="Courier New" panose="02070309020205020404" pitchFamily="49" charset="0"/>
                <a:cs typeface="Courier New" panose="02070309020205020404" pitchFamily="49" charset="0"/>
              </a:rPr>
              <a:t>algo.asNode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).name AS node, centrality</a:t>
            </a:r>
          </a:p>
          <a:p>
            <a:r>
              <a:rPr lang="en-US" altLang="zh-CN" sz="1400" dirty="0">
                <a:latin typeface="Courier New" panose="02070309020205020404" pitchFamily="49" charset="0"/>
                <a:cs typeface="Courier New" panose="02070309020205020404" pitchFamily="49" charset="0"/>
              </a:rPr>
              <a:t>ORDER BY centrality DESC LIMIT 20;</a:t>
            </a:r>
            <a:endParaRPr lang="en-AU"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4405067"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实战环节：紧密中心性</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462730" y="836810"/>
            <a:ext cx="439838" cy="4580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150000"/>
              </a:lnSpc>
              <a:spcBef>
                <a:spcPts val="1200"/>
              </a:spcBef>
              <a:spcAft>
                <a:spcPts val="1200"/>
              </a:spcAft>
            </a:pPr>
            <a:r>
              <a:rPr lang="en-US" altLang="zh-CN" dirty="0"/>
              <a:t>3</a:t>
            </a:r>
            <a:endParaRPr lang="en-AU" dirty="0"/>
          </a:p>
        </p:txBody>
      </p:sp>
      <p:pic>
        <p:nvPicPr>
          <p:cNvPr id="4" name="Picture 3">
            <a:extLst>
              <a:ext uri="{FF2B5EF4-FFF2-40B4-BE49-F238E27FC236}">
                <a16:creationId xmlns="" xmlns:a16="http://schemas.microsoft.com/office/drawing/2014/main" id="{B376CB3F-6011-4988-9B61-B05EE7889F91}"/>
              </a:ext>
            </a:extLst>
          </p:cNvPr>
          <p:cNvPicPr>
            <a:picLocks noChangeAspect="1"/>
          </p:cNvPicPr>
          <p:nvPr/>
        </p:nvPicPr>
        <p:blipFill>
          <a:blip r:embed="rId3"/>
          <a:stretch>
            <a:fillRect/>
          </a:stretch>
        </p:blipFill>
        <p:spPr>
          <a:xfrm>
            <a:off x="873760" y="2535921"/>
            <a:ext cx="5540461" cy="39528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 xmlns:a16="http://schemas.microsoft.com/office/drawing/2014/main" id="{2170FBF7-0492-4801-9E62-3A4F28F14F75}"/>
              </a:ext>
            </a:extLst>
          </p:cNvPr>
          <p:cNvPicPr>
            <a:picLocks noChangeAspect="1"/>
          </p:cNvPicPr>
          <p:nvPr/>
        </p:nvPicPr>
        <p:blipFill>
          <a:blip r:embed="rId4"/>
          <a:stretch>
            <a:fillRect/>
          </a:stretch>
        </p:blipFill>
        <p:spPr>
          <a:xfrm>
            <a:off x="6909229" y="2535920"/>
            <a:ext cx="4119319" cy="1380651"/>
          </a:xfrm>
          <a:prstGeom prst="rect">
            <a:avLst/>
          </a:prstGeom>
          <a:effectLst>
            <a:outerShdw blurRad="50800" dist="38100" dir="2700000" algn="tl" rotWithShape="0">
              <a:prstClr val="black">
                <a:alpha val="40000"/>
              </a:prstClr>
            </a:outerShdw>
          </a:effectLst>
        </p:spPr>
      </p:pic>
      <p:sp>
        <p:nvSpPr>
          <p:cNvPr id="6" name="Arrow: Right 5">
            <a:extLst>
              <a:ext uri="{FF2B5EF4-FFF2-40B4-BE49-F238E27FC236}">
                <a16:creationId xmlns="" xmlns:a16="http://schemas.microsoft.com/office/drawing/2014/main" id="{5B1777F6-1C48-4FB7-B9FA-4E40E3C359BC}"/>
              </a:ext>
            </a:extLst>
          </p:cNvPr>
          <p:cNvSpPr/>
          <p:nvPr/>
        </p:nvSpPr>
        <p:spPr>
          <a:xfrm rot="2199175">
            <a:off x="4782819" y="5352804"/>
            <a:ext cx="243840" cy="284480"/>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
        <p:nvSpPr>
          <p:cNvPr id="15" name="Arrow: Right 14">
            <a:extLst>
              <a:ext uri="{FF2B5EF4-FFF2-40B4-BE49-F238E27FC236}">
                <a16:creationId xmlns="" xmlns:a16="http://schemas.microsoft.com/office/drawing/2014/main" id="{CCEA9B64-D46C-4D18-BBE3-77183CC1C7B0}"/>
              </a:ext>
            </a:extLst>
          </p:cNvPr>
          <p:cNvSpPr/>
          <p:nvPr/>
        </p:nvSpPr>
        <p:spPr>
          <a:xfrm rot="19499341">
            <a:off x="5224363" y="4161944"/>
            <a:ext cx="243840" cy="284480"/>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
        <p:nvSpPr>
          <p:cNvPr id="7" name="TextBox 6">
            <a:extLst>
              <a:ext uri="{FF2B5EF4-FFF2-40B4-BE49-F238E27FC236}">
                <a16:creationId xmlns="" xmlns:a16="http://schemas.microsoft.com/office/drawing/2014/main" id="{DA8C82C9-47F5-4F25-AF5B-206B77123326}"/>
              </a:ext>
            </a:extLst>
          </p:cNvPr>
          <p:cNvSpPr txBox="1"/>
          <p:nvPr/>
        </p:nvSpPr>
        <p:spPr>
          <a:xfrm>
            <a:off x="4480560" y="5196840"/>
            <a:ext cx="365450" cy="369332"/>
          </a:xfrm>
          <a:prstGeom prst="rect">
            <a:avLst/>
          </a:prstGeom>
          <a:noFill/>
        </p:spPr>
        <p:txBody>
          <a:bodyPr wrap="square" rtlCol="0">
            <a:spAutoFit/>
          </a:bodyPr>
          <a:lstStyle/>
          <a:p>
            <a:r>
              <a:rPr lang="en-US" altLang="zh-CN" dirty="0"/>
              <a:t>a.</a:t>
            </a:r>
            <a:endParaRPr lang="en-AU" dirty="0"/>
          </a:p>
        </p:txBody>
      </p:sp>
      <p:sp>
        <p:nvSpPr>
          <p:cNvPr id="17" name="TextBox 16">
            <a:extLst>
              <a:ext uri="{FF2B5EF4-FFF2-40B4-BE49-F238E27FC236}">
                <a16:creationId xmlns="" xmlns:a16="http://schemas.microsoft.com/office/drawing/2014/main" id="{31CE93CD-2701-4951-8D4C-54F9BCFCF618}"/>
              </a:ext>
            </a:extLst>
          </p:cNvPr>
          <p:cNvSpPr txBox="1"/>
          <p:nvPr/>
        </p:nvSpPr>
        <p:spPr>
          <a:xfrm>
            <a:off x="4980833" y="4199137"/>
            <a:ext cx="365450" cy="369332"/>
          </a:xfrm>
          <a:prstGeom prst="rect">
            <a:avLst/>
          </a:prstGeom>
          <a:noFill/>
        </p:spPr>
        <p:txBody>
          <a:bodyPr wrap="square" rtlCol="0">
            <a:spAutoFit/>
          </a:bodyPr>
          <a:lstStyle/>
          <a:p>
            <a:r>
              <a:rPr lang="en-US" altLang="zh-CN" dirty="0">
                <a:solidFill>
                  <a:schemeClr val="bg2">
                    <a:lumMod val="50000"/>
                  </a:schemeClr>
                </a:solidFill>
              </a:rPr>
              <a:t>b.</a:t>
            </a:r>
            <a:endParaRPr lang="en-AU" dirty="0">
              <a:solidFill>
                <a:schemeClr val="bg2">
                  <a:lumMod val="50000"/>
                </a:schemeClr>
              </a:solidFill>
            </a:endParaRPr>
          </a:p>
        </p:txBody>
      </p:sp>
      <p:grpSp>
        <p:nvGrpSpPr>
          <p:cNvPr id="45" name="Group 44">
            <a:extLst>
              <a:ext uri="{FF2B5EF4-FFF2-40B4-BE49-F238E27FC236}">
                <a16:creationId xmlns="" xmlns:a16="http://schemas.microsoft.com/office/drawing/2014/main" id="{4D6F39A2-43C8-4CC6-96B6-8788BC16B0F3}"/>
              </a:ext>
            </a:extLst>
          </p:cNvPr>
          <p:cNvGrpSpPr/>
          <p:nvPr/>
        </p:nvGrpSpPr>
        <p:grpSpPr>
          <a:xfrm>
            <a:off x="6853854" y="4190763"/>
            <a:ext cx="4893384" cy="1044421"/>
            <a:chOff x="6850380" y="3856046"/>
            <a:chExt cx="4893384" cy="1044421"/>
          </a:xfrm>
        </p:grpSpPr>
        <p:sp>
          <p:nvSpPr>
            <p:cNvPr id="18" name="TextBox 17">
              <a:extLst>
                <a:ext uri="{FF2B5EF4-FFF2-40B4-BE49-F238E27FC236}">
                  <a16:creationId xmlns="" xmlns:a16="http://schemas.microsoft.com/office/drawing/2014/main" id="{16789705-B5A5-40BF-93F6-ADFC4EB389C6}"/>
                </a:ext>
              </a:extLst>
            </p:cNvPr>
            <p:cNvSpPr txBox="1"/>
            <p:nvPr/>
          </p:nvSpPr>
          <p:spPr>
            <a:xfrm>
              <a:off x="6850380" y="3856047"/>
              <a:ext cx="365450" cy="369332"/>
            </a:xfrm>
            <a:prstGeom prst="rect">
              <a:avLst/>
            </a:prstGeom>
            <a:noFill/>
          </p:spPr>
          <p:txBody>
            <a:bodyPr wrap="square" rtlCol="0">
              <a:spAutoFit/>
            </a:bodyPr>
            <a:lstStyle/>
            <a:p>
              <a:r>
                <a:rPr lang="en-US" altLang="zh-CN" dirty="0"/>
                <a:t>a.</a:t>
              </a:r>
              <a:endParaRPr lang="en-AU" dirty="0"/>
            </a:p>
          </p:txBody>
        </p:sp>
        <p:sp>
          <p:nvSpPr>
            <p:cNvPr id="12" name="TextBox 11">
              <a:extLst>
                <a:ext uri="{FF2B5EF4-FFF2-40B4-BE49-F238E27FC236}">
                  <a16:creationId xmlns="" xmlns:a16="http://schemas.microsoft.com/office/drawing/2014/main" id="{85224314-9037-461D-AB3F-88586471CDE9}"/>
                </a:ext>
              </a:extLst>
            </p:cNvPr>
            <p:cNvSpPr txBox="1"/>
            <p:nvPr/>
          </p:nvSpPr>
          <p:spPr>
            <a:xfrm>
              <a:off x="7215830" y="4225379"/>
              <a:ext cx="2602976" cy="369332"/>
            </a:xfrm>
            <a:prstGeom prst="rect">
              <a:avLst/>
            </a:prstGeom>
            <a:noFill/>
          </p:spPr>
          <p:txBody>
            <a:bodyPr wrap="square" rtlCol="0">
              <a:spAutoFit/>
            </a:bodyPr>
            <a:lstStyle/>
            <a:p>
              <a:r>
                <a:rPr lang="en-AU" dirty="0"/>
                <a:t>(1+2+3+4)+(1+2+3+4+5)</a:t>
              </a:r>
            </a:p>
          </p:txBody>
        </p:sp>
        <p:cxnSp>
          <p:nvCxnSpPr>
            <p:cNvPr id="20" name="Straight Connector 19">
              <a:extLst>
                <a:ext uri="{FF2B5EF4-FFF2-40B4-BE49-F238E27FC236}">
                  <a16:creationId xmlns="" xmlns:a16="http://schemas.microsoft.com/office/drawing/2014/main" id="{57682259-D2F7-4E76-BD72-C9C461FC0A1A}"/>
                </a:ext>
              </a:extLst>
            </p:cNvPr>
            <p:cNvCxnSpPr/>
            <p:nvPr/>
          </p:nvCxnSpPr>
          <p:spPr>
            <a:xfrm>
              <a:off x="7315200" y="4594711"/>
              <a:ext cx="2415540" cy="0"/>
            </a:xfrm>
            <a:prstGeom prst="line">
              <a:avLst/>
            </a:prstGeom>
            <a:ln w="9525"/>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 xmlns:a16="http://schemas.microsoft.com/office/drawing/2014/main" id="{24CF31D0-66E7-47AC-8011-009C9F27CD1B}"/>
                </a:ext>
              </a:extLst>
            </p:cNvPr>
            <p:cNvSpPr txBox="1"/>
            <p:nvPr/>
          </p:nvSpPr>
          <p:spPr>
            <a:xfrm>
              <a:off x="8339180" y="4531135"/>
              <a:ext cx="274320" cy="369332"/>
            </a:xfrm>
            <a:prstGeom prst="rect">
              <a:avLst/>
            </a:prstGeom>
            <a:noFill/>
          </p:spPr>
          <p:txBody>
            <a:bodyPr wrap="square" rtlCol="0">
              <a:spAutoFit/>
            </a:bodyPr>
            <a:lstStyle/>
            <a:p>
              <a:r>
                <a:rPr lang="en-AU" dirty="0"/>
                <a:t>9</a:t>
              </a:r>
            </a:p>
          </p:txBody>
        </p:sp>
        <p:cxnSp>
          <p:nvCxnSpPr>
            <p:cNvPr id="22" name="Straight Connector 21">
              <a:extLst>
                <a:ext uri="{FF2B5EF4-FFF2-40B4-BE49-F238E27FC236}">
                  <a16:creationId xmlns="" xmlns:a16="http://schemas.microsoft.com/office/drawing/2014/main" id="{A2FDBF4D-623A-4C05-B163-C4C3CA16B6A7}"/>
                </a:ext>
              </a:extLst>
            </p:cNvPr>
            <p:cNvCxnSpPr>
              <a:cxnSpLocks/>
            </p:cNvCxnSpPr>
            <p:nvPr/>
          </p:nvCxnSpPr>
          <p:spPr>
            <a:xfrm>
              <a:off x="7131410" y="4194750"/>
              <a:ext cx="2759350" cy="0"/>
            </a:xfrm>
            <a:prstGeom prst="line">
              <a:avLst/>
            </a:prstGeom>
            <a:ln w="9525"/>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 xmlns:a16="http://schemas.microsoft.com/office/drawing/2014/main" id="{9E38F3B6-152C-45F8-80AB-1A24268C363A}"/>
                </a:ext>
              </a:extLst>
            </p:cNvPr>
            <p:cNvSpPr txBox="1"/>
            <p:nvPr/>
          </p:nvSpPr>
          <p:spPr>
            <a:xfrm>
              <a:off x="8339180" y="3856046"/>
              <a:ext cx="274320" cy="369332"/>
            </a:xfrm>
            <a:prstGeom prst="rect">
              <a:avLst/>
            </a:prstGeom>
            <a:noFill/>
          </p:spPr>
          <p:txBody>
            <a:bodyPr wrap="square" rtlCol="0">
              <a:spAutoFit/>
            </a:bodyPr>
            <a:lstStyle/>
            <a:p>
              <a:r>
                <a:rPr lang="en-AU" dirty="0"/>
                <a:t>1</a:t>
              </a:r>
            </a:p>
          </p:txBody>
        </p:sp>
        <p:sp>
          <p:nvSpPr>
            <p:cNvPr id="25" name="TextBox 24">
              <a:extLst>
                <a:ext uri="{FF2B5EF4-FFF2-40B4-BE49-F238E27FC236}">
                  <a16:creationId xmlns="" xmlns:a16="http://schemas.microsoft.com/office/drawing/2014/main" id="{5812838C-0844-4330-B05E-02B9CF7C22DF}"/>
                </a:ext>
              </a:extLst>
            </p:cNvPr>
            <p:cNvSpPr txBox="1"/>
            <p:nvPr/>
          </p:nvSpPr>
          <p:spPr>
            <a:xfrm>
              <a:off x="9947996" y="4010084"/>
              <a:ext cx="365450" cy="369332"/>
            </a:xfrm>
            <a:prstGeom prst="rect">
              <a:avLst/>
            </a:prstGeom>
            <a:noFill/>
          </p:spPr>
          <p:txBody>
            <a:bodyPr wrap="square" rtlCol="0">
              <a:spAutoFit/>
            </a:bodyPr>
            <a:lstStyle/>
            <a:p>
              <a:r>
                <a:rPr lang="en-AU" dirty="0"/>
                <a:t>=</a:t>
              </a:r>
            </a:p>
          </p:txBody>
        </p:sp>
        <p:sp>
          <p:nvSpPr>
            <p:cNvPr id="26" name="TextBox 25">
              <a:extLst>
                <a:ext uri="{FF2B5EF4-FFF2-40B4-BE49-F238E27FC236}">
                  <a16:creationId xmlns="" xmlns:a16="http://schemas.microsoft.com/office/drawing/2014/main" id="{09689146-9FD0-470B-851B-970890BD5D3E}"/>
                </a:ext>
              </a:extLst>
            </p:cNvPr>
            <p:cNvSpPr txBox="1"/>
            <p:nvPr/>
          </p:nvSpPr>
          <p:spPr>
            <a:xfrm>
              <a:off x="10411242" y="3856046"/>
              <a:ext cx="274320" cy="369332"/>
            </a:xfrm>
            <a:prstGeom prst="rect">
              <a:avLst/>
            </a:prstGeom>
            <a:noFill/>
          </p:spPr>
          <p:txBody>
            <a:bodyPr wrap="square" rtlCol="0">
              <a:spAutoFit/>
            </a:bodyPr>
            <a:lstStyle/>
            <a:p>
              <a:r>
                <a:rPr lang="en-AU" dirty="0"/>
                <a:t>1</a:t>
              </a:r>
            </a:p>
          </p:txBody>
        </p:sp>
        <p:cxnSp>
          <p:nvCxnSpPr>
            <p:cNvPr id="28" name="Straight Connector 27">
              <a:extLst>
                <a:ext uri="{FF2B5EF4-FFF2-40B4-BE49-F238E27FC236}">
                  <a16:creationId xmlns="" xmlns:a16="http://schemas.microsoft.com/office/drawing/2014/main" id="{E8BF5007-6210-453B-BE4E-5A05CE5F871A}"/>
                </a:ext>
              </a:extLst>
            </p:cNvPr>
            <p:cNvCxnSpPr>
              <a:cxnSpLocks/>
            </p:cNvCxnSpPr>
            <p:nvPr/>
          </p:nvCxnSpPr>
          <p:spPr>
            <a:xfrm flipH="1">
              <a:off x="10303174" y="4194750"/>
              <a:ext cx="552786" cy="0"/>
            </a:xfrm>
            <a:prstGeom prst="line">
              <a:avLst/>
            </a:prstGeom>
            <a:ln w="9525"/>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 xmlns:a16="http://schemas.microsoft.com/office/drawing/2014/main" id="{2B4B0658-9ADC-45E7-B75A-76217C9AC356}"/>
                </a:ext>
              </a:extLst>
            </p:cNvPr>
            <p:cNvSpPr txBox="1"/>
            <p:nvPr/>
          </p:nvSpPr>
          <p:spPr>
            <a:xfrm>
              <a:off x="10209702" y="4186618"/>
              <a:ext cx="804408" cy="307777"/>
            </a:xfrm>
            <a:prstGeom prst="rect">
              <a:avLst/>
            </a:prstGeom>
            <a:noFill/>
          </p:spPr>
          <p:txBody>
            <a:bodyPr wrap="square" rtlCol="0">
              <a:spAutoFit/>
            </a:bodyPr>
            <a:lstStyle/>
            <a:p>
              <a:r>
                <a:rPr lang="en-US" altLang="zh-CN" sz="1400" dirty="0"/>
                <a:t>2.77778</a:t>
              </a:r>
              <a:endParaRPr lang="en-AU" sz="1400" dirty="0"/>
            </a:p>
          </p:txBody>
        </p:sp>
        <p:sp>
          <p:nvSpPr>
            <p:cNvPr id="31" name="TextBox 30">
              <a:extLst>
                <a:ext uri="{FF2B5EF4-FFF2-40B4-BE49-F238E27FC236}">
                  <a16:creationId xmlns="" xmlns:a16="http://schemas.microsoft.com/office/drawing/2014/main" id="{5E11C50F-DB12-4D47-A323-647D62DF687D}"/>
                </a:ext>
              </a:extLst>
            </p:cNvPr>
            <p:cNvSpPr txBox="1"/>
            <p:nvPr/>
          </p:nvSpPr>
          <p:spPr>
            <a:xfrm>
              <a:off x="10855960" y="4004779"/>
              <a:ext cx="365450" cy="369332"/>
            </a:xfrm>
            <a:prstGeom prst="rect">
              <a:avLst/>
            </a:prstGeom>
            <a:noFill/>
          </p:spPr>
          <p:txBody>
            <a:bodyPr wrap="square" rtlCol="0">
              <a:spAutoFit/>
            </a:bodyPr>
            <a:lstStyle/>
            <a:p>
              <a:r>
                <a:rPr lang="en-AU" dirty="0"/>
                <a:t>=</a:t>
              </a:r>
            </a:p>
          </p:txBody>
        </p:sp>
        <p:sp>
          <p:nvSpPr>
            <p:cNvPr id="32" name="TextBox 31">
              <a:extLst>
                <a:ext uri="{FF2B5EF4-FFF2-40B4-BE49-F238E27FC236}">
                  <a16:creationId xmlns="" xmlns:a16="http://schemas.microsoft.com/office/drawing/2014/main" id="{5A68417B-F25A-41C7-9741-32FF6439BCFD}"/>
                </a:ext>
              </a:extLst>
            </p:cNvPr>
            <p:cNvSpPr txBox="1"/>
            <p:nvPr/>
          </p:nvSpPr>
          <p:spPr>
            <a:xfrm>
              <a:off x="11085321" y="4001952"/>
              <a:ext cx="658443" cy="369332"/>
            </a:xfrm>
            <a:prstGeom prst="rect">
              <a:avLst/>
            </a:prstGeom>
            <a:noFill/>
          </p:spPr>
          <p:txBody>
            <a:bodyPr wrap="square" rtlCol="0">
              <a:spAutoFit/>
            </a:bodyPr>
            <a:lstStyle/>
            <a:p>
              <a:r>
                <a:rPr lang="en-US" altLang="zh-CN" dirty="0"/>
                <a:t>0.36</a:t>
              </a:r>
              <a:endParaRPr lang="en-AU" dirty="0"/>
            </a:p>
          </p:txBody>
        </p:sp>
      </p:grpSp>
      <p:grpSp>
        <p:nvGrpSpPr>
          <p:cNvPr id="46" name="Group 45">
            <a:extLst>
              <a:ext uri="{FF2B5EF4-FFF2-40B4-BE49-F238E27FC236}">
                <a16:creationId xmlns="" xmlns:a16="http://schemas.microsoft.com/office/drawing/2014/main" id="{77EDB07F-7240-479E-8AD7-05B3D9E703EE}"/>
              </a:ext>
            </a:extLst>
          </p:cNvPr>
          <p:cNvGrpSpPr/>
          <p:nvPr/>
        </p:nvGrpSpPr>
        <p:grpSpPr>
          <a:xfrm>
            <a:off x="6850380" y="5121066"/>
            <a:ext cx="5123244" cy="1044421"/>
            <a:chOff x="6850380" y="4844244"/>
            <a:chExt cx="5123244" cy="1044421"/>
          </a:xfrm>
        </p:grpSpPr>
        <p:sp>
          <p:nvSpPr>
            <p:cNvPr id="33" name="TextBox 32">
              <a:extLst>
                <a:ext uri="{FF2B5EF4-FFF2-40B4-BE49-F238E27FC236}">
                  <a16:creationId xmlns="" xmlns:a16="http://schemas.microsoft.com/office/drawing/2014/main" id="{F3650C5F-27F7-4498-8E9B-36AED2C8C90B}"/>
                </a:ext>
              </a:extLst>
            </p:cNvPr>
            <p:cNvSpPr txBox="1"/>
            <p:nvPr/>
          </p:nvSpPr>
          <p:spPr>
            <a:xfrm>
              <a:off x="6850380" y="4844245"/>
              <a:ext cx="365450" cy="369332"/>
            </a:xfrm>
            <a:prstGeom prst="rect">
              <a:avLst/>
            </a:prstGeom>
            <a:noFill/>
          </p:spPr>
          <p:txBody>
            <a:bodyPr wrap="square" rtlCol="0">
              <a:spAutoFit/>
            </a:bodyPr>
            <a:lstStyle/>
            <a:p>
              <a:r>
                <a:rPr lang="en-US" altLang="zh-CN" dirty="0">
                  <a:solidFill>
                    <a:schemeClr val="bg2">
                      <a:lumMod val="50000"/>
                    </a:schemeClr>
                  </a:solidFill>
                </a:rPr>
                <a:t>b.</a:t>
              </a:r>
              <a:endParaRPr lang="en-AU" dirty="0">
                <a:solidFill>
                  <a:schemeClr val="bg2">
                    <a:lumMod val="50000"/>
                  </a:schemeClr>
                </a:solidFill>
              </a:endParaRPr>
            </a:p>
          </p:txBody>
        </p:sp>
        <p:sp>
          <p:nvSpPr>
            <p:cNvPr id="34" name="TextBox 33">
              <a:extLst>
                <a:ext uri="{FF2B5EF4-FFF2-40B4-BE49-F238E27FC236}">
                  <a16:creationId xmlns="" xmlns:a16="http://schemas.microsoft.com/office/drawing/2014/main" id="{6F141AEA-8D14-4C26-88C8-D4FF5BDB1DC5}"/>
                </a:ext>
              </a:extLst>
            </p:cNvPr>
            <p:cNvSpPr txBox="1"/>
            <p:nvPr/>
          </p:nvSpPr>
          <p:spPr>
            <a:xfrm>
              <a:off x="7215830" y="5213577"/>
              <a:ext cx="2602976" cy="369332"/>
            </a:xfrm>
            <a:prstGeom prst="rect">
              <a:avLst/>
            </a:prstGeom>
            <a:noFill/>
          </p:spPr>
          <p:txBody>
            <a:bodyPr wrap="square" rtlCol="0">
              <a:spAutoFit/>
            </a:bodyPr>
            <a:lstStyle/>
            <a:p>
              <a:r>
                <a:rPr lang="en-AU" dirty="0">
                  <a:solidFill>
                    <a:schemeClr val="bg2">
                      <a:lumMod val="50000"/>
                    </a:schemeClr>
                  </a:solidFill>
                </a:rPr>
                <a:t>(1+2+3)+(1+2+3+4+5+6)</a:t>
              </a:r>
            </a:p>
          </p:txBody>
        </p:sp>
        <p:cxnSp>
          <p:nvCxnSpPr>
            <p:cNvPr id="35" name="Straight Connector 34">
              <a:extLst>
                <a:ext uri="{FF2B5EF4-FFF2-40B4-BE49-F238E27FC236}">
                  <a16:creationId xmlns="" xmlns:a16="http://schemas.microsoft.com/office/drawing/2014/main" id="{B252BFC7-B266-45D0-8843-7ECC4E771DD3}"/>
                </a:ext>
              </a:extLst>
            </p:cNvPr>
            <p:cNvCxnSpPr/>
            <p:nvPr/>
          </p:nvCxnSpPr>
          <p:spPr>
            <a:xfrm>
              <a:off x="7315200" y="5582909"/>
              <a:ext cx="2415540" cy="0"/>
            </a:xfrm>
            <a:prstGeom prst="line">
              <a:avLst/>
            </a:prstGeom>
            <a:ln w="9525"/>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 xmlns:a16="http://schemas.microsoft.com/office/drawing/2014/main" id="{21C4A2BF-3FE2-4EEF-8F97-5923CBBF7CA9}"/>
                </a:ext>
              </a:extLst>
            </p:cNvPr>
            <p:cNvSpPr txBox="1"/>
            <p:nvPr/>
          </p:nvSpPr>
          <p:spPr>
            <a:xfrm>
              <a:off x="8339180" y="5519333"/>
              <a:ext cx="274320" cy="369332"/>
            </a:xfrm>
            <a:prstGeom prst="rect">
              <a:avLst/>
            </a:prstGeom>
            <a:noFill/>
          </p:spPr>
          <p:txBody>
            <a:bodyPr wrap="square" rtlCol="0">
              <a:spAutoFit/>
            </a:bodyPr>
            <a:lstStyle/>
            <a:p>
              <a:r>
                <a:rPr lang="en-AU" dirty="0">
                  <a:solidFill>
                    <a:schemeClr val="bg2">
                      <a:lumMod val="50000"/>
                    </a:schemeClr>
                  </a:solidFill>
                </a:rPr>
                <a:t>9</a:t>
              </a:r>
            </a:p>
          </p:txBody>
        </p:sp>
        <p:cxnSp>
          <p:nvCxnSpPr>
            <p:cNvPr id="37" name="Straight Connector 36">
              <a:extLst>
                <a:ext uri="{FF2B5EF4-FFF2-40B4-BE49-F238E27FC236}">
                  <a16:creationId xmlns="" xmlns:a16="http://schemas.microsoft.com/office/drawing/2014/main" id="{B04AAEDD-8949-4454-99B7-CEC0CD3B36A1}"/>
                </a:ext>
              </a:extLst>
            </p:cNvPr>
            <p:cNvCxnSpPr>
              <a:cxnSpLocks/>
            </p:cNvCxnSpPr>
            <p:nvPr/>
          </p:nvCxnSpPr>
          <p:spPr>
            <a:xfrm>
              <a:off x="7131410" y="5182948"/>
              <a:ext cx="2759350" cy="0"/>
            </a:xfrm>
            <a:prstGeom prst="line">
              <a:avLst/>
            </a:prstGeom>
            <a:ln w="9525"/>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 xmlns:a16="http://schemas.microsoft.com/office/drawing/2014/main" id="{9730F269-09D4-4D09-B4DE-4B6472B06106}"/>
                </a:ext>
              </a:extLst>
            </p:cNvPr>
            <p:cNvSpPr txBox="1"/>
            <p:nvPr/>
          </p:nvSpPr>
          <p:spPr>
            <a:xfrm>
              <a:off x="8339180" y="4844244"/>
              <a:ext cx="274320" cy="369332"/>
            </a:xfrm>
            <a:prstGeom prst="rect">
              <a:avLst/>
            </a:prstGeom>
            <a:noFill/>
          </p:spPr>
          <p:txBody>
            <a:bodyPr wrap="square" rtlCol="0">
              <a:spAutoFit/>
            </a:bodyPr>
            <a:lstStyle/>
            <a:p>
              <a:r>
                <a:rPr lang="en-AU" dirty="0">
                  <a:solidFill>
                    <a:schemeClr val="bg2">
                      <a:lumMod val="50000"/>
                    </a:schemeClr>
                  </a:solidFill>
                </a:rPr>
                <a:t>1</a:t>
              </a:r>
            </a:p>
          </p:txBody>
        </p:sp>
        <p:sp>
          <p:nvSpPr>
            <p:cNvPr id="39" name="TextBox 38">
              <a:extLst>
                <a:ext uri="{FF2B5EF4-FFF2-40B4-BE49-F238E27FC236}">
                  <a16:creationId xmlns="" xmlns:a16="http://schemas.microsoft.com/office/drawing/2014/main" id="{BC0994F6-087C-4DAF-AE52-E7282DD134A7}"/>
                </a:ext>
              </a:extLst>
            </p:cNvPr>
            <p:cNvSpPr txBox="1"/>
            <p:nvPr/>
          </p:nvSpPr>
          <p:spPr>
            <a:xfrm>
              <a:off x="9947996" y="4998282"/>
              <a:ext cx="365450" cy="369332"/>
            </a:xfrm>
            <a:prstGeom prst="rect">
              <a:avLst/>
            </a:prstGeom>
            <a:noFill/>
          </p:spPr>
          <p:txBody>
            <a:bodyPr wrap="square" rtlCol="0">
              <a:spAutoFit/>
            </a:bodyPr>
            <a:lstStyle/>
            <a:p>
              <a:r>
                <a:rPr lang="en-AU" dirty="0">
                  <a:solidFill>
                    <a:schemeClr val="bg2">
                      <a:lumMod val="50000"/>
                    </a:schemeClr>
                  </a:solidFill>
                </a:rPr>
                <a:t>=</a:t>
              </a:r>
            </a:p>
          </p:txBody>
        </p:sp>
        <p:sp>
          <p:nvSpPr>
            <p:cNvPr id="40" name="TextBox 39">
              <a:extLst>
                <a:ext uri="{FF2B5EF4-FFF2-40B4-BE49-F238E27FC236}">
                  <a16:creationId xmlns="" xmlns:a16="http://schemas.microsoft.com/office/drawing/2014/main" id="{DDCBC4EA-2D26-4DDA-9E88-1FF8B25F79DF}"/>
                </a:ext>
              </a:extLst>
            </p:cNvPr>
            <p:cNvSpPr txBox="1"/>
            <p:nvPr/>
          </p:nvSpPr>
          <p:spPr>
            <a:xfrm>
              <a:off x="10411242" y="4844244"/>
              <a:ext cx="274320" cy="369332"/>
            </a:xfrm>
            <a:prstGeom prst="rect">
              <a:avLst/>
            </a:prstGeom>
            <a:noFill/>
          </p:spPr>
          <p:txBody>
            <a:bodyPr wrap="square" rtlCol="0">
              <a:spAutoFit/>
            </a:bodyPr>
            <a:lstStyle/>
            <a:p>
              <a:r>
                <a:rPr lang="en-AU" dirty="0">
                  <a:solidFill>
                    <a:schemeClr val="bg2">
                      <a:lumMod val="50000"/>
                    </a:schemeClr>
                  </a:solidFill>
                </a:rPr>
                <a:t>1</a:t>
              </a:r>
            </a:p>
          </p:txBody>
        </p:sp>
        <p:cxnSp>
          <p:nvCxnSpPr>
            <p:cNvPr id="41" name="Straight Connector 40">
              <a:extLst>
                <a:ext uri="{FF2B5EF4-FFF2-40B4-BE49-F238E27FC236}">
                  <a16:creationId xmlns="" xmlns:a16="http://schemas.microsoft.com/office/drawing/2014/main" id="{C6238D04-6B11-4589-ADE9-7D11C6C3E998}"/>
                </a:ext>
              </a:extLst>
            </p:cNvPr>
            <p:cNvCxnSpPr>
              <a:cxnSpLocks/>
            </p:cNvCxnSpPr>
            <p:nvPr/>
          </p:nvCxnSpPr>
          <p:spPr>
            <a:xfrm flipH="1">
              <a:off x="10303174" y="5182948"/>
              <a:ext cx="552786" cy="0"/>
            </a:xfrm>
            <a:prstGeom prst="line">
              <a:avLst/>
            </a:prstGeom>
            <a:ln w="9525"/>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 xmlns:a16="http://schemas.microsoft.com/office/drawing/2014/main" id="{02C26A5C-BD3C-43AE-9D82-B2D0EAED4E75}"/>
                </a:ext>
              </a:extLst>
            </p:cNvPr>
            <p:cNvSpPr txBox="1"/>
            <p:nvPr/>
          </p:nvSpPr>
          <p:spPr>
            <a:xfrm>
              <a:off x="10194462" y="5174816"/>
              <a:ext cx="732454" cy="369332"/>
            </a:xfrm>
            <a:prstGeom prst="rect">
              <a:avLst/>
            </a:prstGeom>
            <a:noFill/>
          </p:spPr>
          <p:txBody>
            <a:bodyPr wrap="square" rtlCol="0">
              <a:spAutoFit/>
            </a:bodyPr>
            <a:lstStyle/>
            <a:p>
              <a:pPr algn="ctr"/>
              <a:r>
                <a:rPr lang="en-US" altLang="zh-CN" dirty="0">
                  <a:solidFill>
                    <a:schemeClr val="bg2">
                      <a:lumMod val="50000"/>
                    </a:schemeClr>
                  </a:solidFill>
                </a:rPr>
                <a:t>3</a:t>
              </a:r>
              <a:endParaRPr lang="en-AU" dirty="0">
                <a:solidFill>
                  <a:schemeClr val="bg2">
                    <a:lumMod val="50000"/>
                  </a:schemeClr>
                </a:solidFill>
              </a:endParaRPr>
            </a:p>
          </p:txBody>
        </p:sp>
        <p:sp>
          <p:nvSpPr>
            <p:cNvPr id="43" name="TextBox 42">
              <a:extLst>
                <a:ext uri="{FF2B5EF4-FFF2-40B4-BE49-F238E27FC236}">
                  <a16:creationId xmlns="" xmlns:a16="http://schemas.microsoft.com/office/drawing/2014/main" id="{6C85AA18-A37A-410D-B149-A001A686A322}"/>
                </a:ext>
              </a:extLst>
            </p:cNvPr>
            <p:cNvSpPr txBox="1"/>
            <p:nvPr/>
          </p:nvSpPr>
          <p:spPr>
            <a:xfrm>
              <a:off x="10855960" y="4992977"/>
              <a:ext cx="365450" cy="369332"/>
            </a:xfrm>
            <a:prstGeom prst="rect">
              <a:avLst/>
            </a:prstGeom>
            <a:noFill/>
          </p:spPr>
          <p:txBody>
            <a:bodyPr wrap="square" rtlCol="0">
              <a:spAutoFit/>
            </a:bodyPr>
            <a:lstStyle/>
            <a:p>
              <a:r>
                <a:rPr lang="en-AU" dirty="0">
                  <a:solidFill>
                    <a:schemeClr val="bg2">
                      <a:lumMod val="50000"/>
                    </a:schemeClr>
                  </a:solidFill>
                </a:rPr>
                <a:t>=</a:t>
              </a:r>
            </a:p>
          </p:txBody>
        </p:sp>
        <p:sp>
          <p:nvSpPr>
            <p:cNvPr id="44" name="TextBox 43">
              <a:extLst>
                <a:ext uri="{FF2B5EF4-FFF2-40B4-BE49-F238E27FC236}">
                  <a16:creationId xmlns="" xmlns:a16="http://schemas.microsoft.com/office/drawing/2014/main" id="{24CFBBFD-89C4-4423-BE7F-A3C42429F171}"/>
                </a:ext>
              </a:extLst>
            </p:cNvPr>
            <p:cNvSpPr txBox="1"/>
            <p:nvPr/>
          </p:nvSpPr>
          <p:spPr>
            <a:xfrm>
              <a:off x="11085321" y="4990150"/>
              <a:ext cx="888303" cy="369332"/>
            </a:xfrm>
            <a:prstGeom prst="rect">
              <a:avLst/>
            </a:prstGeom>
            <a:noFill/>
          </p:spPr>
          <p:txBody>
            <a:bodyPr wrap="square" rtlCol="0">
              <a:spAutoFit/>
            </a:bodyPr>
            <a:lstStyle/>
            <a:p>
              <a:r>
                <a:rPr lang="en-US" altLang="zh-CN" dirty="0">
                  <a:solidFill>
                    <a:schemeClr val="bg2">
                      <a:lumMod val="50000"/>
                    </a:schemeClr>
                  </a:solidFill>
                </a:rPr>
                <a:t>0.333</a:t>
              </a:r>
              <a:endParaRPr lang="en-AU" dirty="0">
                <a:solidFill>
                  <a:schemeClr val="bg2">
                    <a:lumMod val="50000"/>
                  </a:schemeClr>
                </a:solidFill>
              </a:endParaRPr>
            </a:p>
          </p:txBody>
        </p:sp>
      </p:grpSp>
    </p:spTree>
    <p:extLst>
      <p:ext uri="{BB962C8B-B14F-4D97-AF65-F5344CB8AC3E}">
        <p14:creationId xmlns:p14="http://schemas.microsoft.com/office/powerpoint/2010/main" val="28763635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873760" y="1942030"/>
            <a:ext cx="10444480" cy="1169551"/>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4.1 </a:t>
            </a:r>
            <a:r>
              <a:rPr lang="zh-CN" altLang="en-US" sz="1400" dirty="0">
                <a:latin typeface="Courier New" panose="02070309020205020404" pitchFamily="49" charset="0"/>
                <a:cs typeface="Courier New" panose="02070309020205020404" pitchFamily="49" charset="0"/>
              </a:rPr>
              <a:t>计算全图中所有节点的紧密中心性，包括非连通图</a:t>
            </a:r>
          </a:p>
          <a:p>
            <a:r>
              <a:rPr lang="en-US" altLang="zh-CN" sz="1400" dirty="0">
                <a:latin typeface="Courier New" panose="02070309020205020404" pitchFamily="49" charset="0"/>
                <a:cs typeface="Courier New" panose="02070309020205020404" pitchFamily="49" charset="0"/>
              </a:rPr>
              <a:t>CALL </a:t>
            </a:r>
            <a:r>
              <a:rPr lang="en-US" altLang="zh-CN" sz="1400" dirty="0" err="1">
                <a:latin typeface="Courier New" panose="02070309020205020404" pitchFamily="49" charset="0"/>
                <a:cs typeface="Courier New" panose="02070309020205020404" pitchFamily="49" charset="0"/>
              </a:rPr>
              <a:t>algo.closeness.stream</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 NULL</a:t>
            </a:r>
            <a:r>
              <a:rPr lang="en-AU" altLang="zh-CN" sz="1400" dirty="0">
                <a:latin typeface="Courier New" panose="02070309020205020404" pitchFamily="49" charset="0"/>
                <a:cs typeface="Courier New" panose="02070309020205020404" pitchFamily="49" charset="0"/>
              </a:rPr>
              <a:t>,</a:t>
            </a:r>
            <a:r>
              <a:rPr lang="en-US" altLang="zh-CN" sz="1400" dirty="0">
                <a:latin typeface="Courier New" panose="02070309020205020404" pitchFamily="49" charset="0"/>
                <a:cs typeface="Courier New" panose="02070309020205020404" pitchFamily="49" charset="0"/>
              </a:rPr>
              <a:t> {</a:t>
            </a:r>
            <a:r>
              <a:rPr lang="en-US" altLang="zh-CN" sz="1400" dirty="0">
                <a:solidFill>
                  <a:srgbClr val="FF0066"/>
                </a:solidFill>
                <a:latin typeface="Courier New" panose="02070309020205020404" pitchFamily="49" charset="0"/>
                <a:cs typeface="Courier New" panose="02070309020205020404" pitchFamily="49" charset="0"/>
              </a:rPr>
              <a:t>improved</a:t>
            </a:r>
            <a:r>
              <a:rPr lang="en-US" altLang="zh-CN" sz="1400" dirty="0">
                <a:latin typeface="Courier New" panose="02070309020205020404" pitchFamily="49" charset="0"/>
                <a:cs typeface="Courier New" panose="02070309020205020404" pitchFamily="49" charset="0"/>
              </a:rPr>
              <a:t>: </a:t>
            </a:r>
            <a:r>
              <a:rPr lang="en-US" altLang="zh-CN" sz="1400" dirty="0">
                <a:solidFill>
                  <a:srgbClr val="FF0066"/>
                </a:solidFill>
                <a:latin typeface="Courier New" panose="02070309020205020404" pitchFamily="49" charset="0"/>
                <a:cs typeface="Courier New" panose="02070309020205020404" pitchFamily="49" charset="0"/>
              </a:rPr>
              <a:t>true</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YIELD </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 centrality</a:t>
            </a:r>
          </a:p>
          <a:p>
            <a:r>
              <a:rPr lang="en-US" altLang="zh-CN" sz="1400" dirty="0">
                <a:latin typeface="Courier New" panose="02070309020205020404" pitchFamily="49" charset="0"/>
                <a:cs typeface="Courier New" panose="02070309020205020404" pitchFamily="49" charset="0"/>
              </a:rPr>
              <a:t>RETURN </a:t>
            </a:r>
            <a:r>
              <a:rPr lang="en-US" altLang="zh-CN" sz="1400" dirty="0" err="1">
                <a:latin typeface="Courier New" panose="02070309020205020404" pitchFamily="49" charset="0"/>
                <a:cs typeface="Courier New" panose="02070309020205020404" pitchFamily="49" charset="0"/>
              </a:rPr>
              <a:t>algo.asNode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).name AS node, centrality</a:t>
            </a:r>
          </a:p>
          <a:p>
            <a:r>
              <a:rPr lang="en-US" altLang="zh-CN" sz="1400" dirty="0">
                <a:latin typeface="Courier New" panose="02070309020205020404" pitchFamily="49" charset="0"/>
                <a:cs typeface="Courier New" panose="02070309020205020404" pitchFamily="49" charset="0"/>
              </a:rPr>
              <a:t>ORDER BY centrality DESC LIMIT 20;</a:t>
            </a:r>
            <a:endParaRPr lang="en-AU"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4405067"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实战环节：紧密中心性</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462730" y="1602780"/>
            <a:ext cx="439838" cy="458074"/>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150000"/>
              </a:lnSpc>
              <a:spcBef>
                <a:spcPts val="1200"/>
              </a:spcBef>
              <a:spcAft>
                <a:spcPts val="1200"/>
              </a:spcAft>
            </a:pPr>
            <a:r>
              <a:rPr lang="en-US" altLang="zh-CN" dirty="0"/>
              <a:t>4</a:t>
            </a:r>
            <a:endParaRPr lang="en-AU" dirty="0"/>
          </a:p>
        </p:txBody>
      </p:sp>
      <p:sp>
        <p:nvSpPr>
          <p:cNvPr id="11" name="TextBox 10">
            <a:extLst>
              <a:ext uri="{FF2B5EF4-FFF2-40B4-BE49-F238E27FC236}">
                <a16:creationId xmlns="" xmlns:a16="http://schemas.microsoft.com/office/drawing/2014/main" id="{1B0C17EC-45A8-4556-AEC4-545DC184BFEA}"/>
              </a:ext>
            </a:extLst>
          </p:cNvPr>
          <p:cNvSpPr txBox="1"/>
          <p:nvPr/>
        </p:nvSpPr>
        <p:spPr>
          <a:xfrm>
            <a:off x="682649" y="3429000"/>
            <a:ext cx="5689600" cy="286232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斯坦利</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沃瑟曼和凯瑟琳</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福斯特提出了一个改进的公式，用于计算具有</a:t>
            </a:r>
            <a:r>
              <a:rPr lang="zh-CN" altLang="en-US" dirty="0">
                <a:solidFill>
                  <a:srgbClr val="00B050"/>
                </a:solidFill>
                <a:latin typeface="Microsoft YaHei" panose="020B0503020204020204" pitchFamily="34" charset="-122"/>
                <a:ea typeface="Microsoft YaHei" panose="020B0503020204020204" pitchFamily="34" charset="-122"/>
              </a:rPr>
              <a:t>多个子图</a:t>
            </a:r>
            <a:r>
              <a:rPr lang="zh-CN" altLang="en-US" dirty="0">
                <a:latin typeface="Microsoft YaHei" panose="020B0503020204020204" pitchFamily="34" charset="-122"/>
                <a:ea typeface="Microsoft YaHei" panose="020B0503020204020204" pitchFamily="34" charset="-122"/>
              </a:rPr>
              <a:t>的节点紧密中心性，而这些子图之间没有连接。 该公式的基于组中可到达的部分节点、与可到达节点的平均距离的</a:t>
            </a:r>
            <a:r>
              <a:rPr lang="zh-CN" altLang="en-US" dirty="0">
                <a:solidFill>
                  <a:srgbClr val="00B050"/>
                </a:solidFill>
                <a:latin typeface="Microsoft YaHei" panose="020B0503020204020204" pitchFamily="34" charset="-122"/>
                <a:ea typeface="Microsoft YaHei" panose="020B0503020204020204" pitchFamily="34" charset="-122"/>
              </a:rPr>
              <a:t>比率</a:t>
            </a:r>
            <a:r>
              <a:rPr lang="zh-CN" altLang="en-US" dirty="0">
                <a:latin typeface="Microsoft YaHei" panose="020B0503020204020204" pitchFamily="34" charset="-122"/>
                <a:ea typeface="Microsoft YaHei" panose="020B0503020204020204" pitchFamily="34" charset="-122"/>
              </a:rPr>
              <a:t>。</a:t>
            </a:r>
            <a:endParaRPr lang="en-AU" altLang="zh-CN" dirty="0">
              <a:latin typeface="Microsoft YaHei" panose="020B0503020204020204" pitchFamily="34" charset="-122"/>
              <a:ea typeface="Microsoft YaHei" panose="020B0503020204020204" pitchFamily="34" charset="-122"/>
            </a:endParaRPr>
          </a:p>
          <a:p>
            <a:endParaRPr lang="en-AU" dirty="0">
              <a:latin typeface="Microsoft YaHei" panose="020B0503020204020204" pitchFamily="34" charset="-122"/>
              <a:ea typeface="Microsoft YaHei" panose="020B0503020204020204" pitchFamily="34" charset="-122"/>
            </a:endParaRPr>
          </a:p>
          <a:p>
            <a:endParaRPr lang="en-AU" dirty="0">
              <a:latin typeface="Microsoft YaHei" panose="020B0503020204020204" pitchFamily="34" charset="-122"/>
              <a:ea typeface="Microsoft YaHei" panose="020B0503020204020204" pitchFamily="34" charset="-122"/>
            </a:endParaRPr>
          </a:p>
          <a:p>
            <a:endParaRPr lang="en-AU" dirty="0">
              <a:latin typeface="Microsoft YaHei" panose="020B0503020204020204" pitchFamily="34" charset="-122"/>
              <a:ea typeface="Microsoft YaHei" panose="020B0503020204020204" pitchFamily="34" charset="-122"/>
            </a:endParaRPr>
          </a:p>
          <a:p>
            <a:endParaRPr lang="en-AU"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这里，</a:t>
            </a:r>
            <a:r>
              <a:rPr lang="en-AU" altLang="zh-CN" dirty="0">
                <a:latin typeface="Microsoft YaHei" panose="020B0503020204020204" pitchFamily="34" charset="-122"/>
                <a:ea typeface="Microsoft YaHei" panose="020B0503020204020204" pitchFamily="34" charset="-122"/>
              </a:rPr>
              <a:t>u</a:t>
            </a:r>
            <a:r>
              <a:rPr lang="zh-CN" altLang="en-US" dirty="0">
                <a:latin typeface="Microsoft YaHei" panose="020B0503020204020204" pitchFamily="34" charset="-122"/>
                <a:ea typeface="Microsoft YaHei" panose="020B0503020204020204" pitchFamily="34" charset="-122"/>
              </a:rPr>
              <a:t>是当前节点，</a:t>
            </a:r>
            <a:r>
              <a:rPr lang="en-AU"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是与</a:t>
            </a:r>
            <a:r>
              <a:rPr lang="en-AU" altLang="zh-CN" dirty="0">
                <a:latin typeface="Microsoft YaHei" panose="020B0503020204020204" pitchFamily="34" charset="-122"/>
                <a:ea typeface="Microsoft YaHei" panose="020B0503020204020204" pitchFamily="34" charset="-122"/>
              </a:rPr>
              <a:t>u</a:t>
            </a:r>
            <a:r>
              <a:rPr lang="zh-CN" altLang="en-US" dirty="0">
                <a:latin typeface="Microsoft YaHei" panose="020B0503020204020204" pitchFamily="34" charset="-122"/>
                <a:ea typeface="Microsoft YaHei" panose="020B0503020204020204" pitchFamily="34" charset="-122"/>
              </a:rPr>
              <a:t>在同一子图中的节点总数，</a:t>
            </a:r>
            <a:r>
              <a:rPr lang="en-AU" altLang="zh-CN"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是图中节点总数，</a:t>
            </a:r>
            <a:r>
              <a:rPr lang="en-AU" altLang="zh-CN" dirty="0">
                <a:latin typeface="Microsoft YaHei" panose="020B0503020204020204" pitchFamily="34" charset="-122"/>
                <a:ea typeface="Microsoft YaHei" panose="020B0503020204020204" pitchFamily="34" charset="-122"/>
              </a:rPr>
              <a:t>d(</a:t>
            </a:r>
            <a:r>
              <a:rPr lang="en-AU" altLang="zh-CN" dirty="0" err="1">
                <a:latin typeface="Microsoft YaHei" panose="020B0503020204020204" pitchFamily="34" charset="-122"/>
                <a:ea typeface="Microsoft YaHei" panose="020B0503020204020204" pitchFamily="34" charset="-122"/>
              </a:rPr>
              <a:t>u,v</a:t>
            </a:r>
            <a:r>
              <a:rPr lang="en-AU"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是节点</a:t>
            </a:r>
            <a:r>
              <a:rPr lang="en-AU" altLang="zh-CN" dirty="0">
                <a:latin typeface="Microsoft YaHei" panose="020B0503020204020204" pitchFamily="34" charset="-122"/>
                <a:ea typeface="Microsoft YaHei" panose="020B0503020204020204" pitchFamily="34" charset="-122"/>
              </a:rPr>
              <a:t>u</a:t>
            </a:r>
            <a:r>
              <a:rPr lang="zh-CN" altLang="en-US" dirty="0">
                <a:latin typeface="Microsoft YaHei" panose="020B0503020204020204" pitchFamily="34" charset="-122"/>
                <a:ea typeface="Microsoft YaHei" panose="020B0503020204020204" pitchFamily="34" charset="-122"/>
              </a:rPr>
              <a:t>和</a:t>
            </a:r>
            <a:r>
              <a:rPr lang="en-AU" altLang="zh-CN" dirty="0">
                <a:latin typeface="Microsoft YaHei" panose="020B0503020204020204" pitchFamily="34" charset="-122"/>
                <a:ea typeface="Microsoft YaHei" panose="020B0503020204020204" pitchFamily="34" charset="-122"/>
              </a:rPr>
              <a:t>v</a:t>
            </a:r>
            <a:r>
              <a:rPr lang="zh-CN" altLang="en-US" dirty="0">
                <a:latin typeface="Microsoft YaHei" panose="020B0503020204020204" pitchFamily="34" charset="-122"/>
                <a:ea typeface="Microsoft YaHei" panose="020B0503020204020204" pitchFamily="34" charset="-122"/>
              </a:rPr>
              <a:t>之间的距离。</a:t>
            </a:r>
            <a:endParaRPr lang="en-AU"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 xmlns:a16="http://schemas.microsoft.com/office/drawing/2014/main" id="{D4E1B64F-EBDD-4C9B-BA0A-C657CD333FF4}"/>
              </a:ext>
            </a:extLst>
          </p:cNvPr>
          <p:cNvPicPr>
            <a:picLocks noChangeAspect="1"/>
          </p:cNvPicPr>
          <p:nvPr/>
        </p:nvPicPr>
        <p:blipFill>
          <a:blip r:embed="rId3"/>
          <a:stretch>
            <a:fillRect/>
          </a:stretch>
        </p:blipFill>
        <p:spPr>
          <a:xfrm>
            <a:off x="1122680" y="4664889"/>
            <a:ext cx="3398815" cy="952583"/>
          </a:xfrm>
          <a:prstGeom prst="rect">
            <a:avLst/>
          </a:prstGeom>
        </p:spPr>
      </p:pic>
      <p:pic>
        <p:nvPicPr>
          <p:cNvPr id="14" name="Picture 13">
            <a:extLst>
              <a:ext uri="{FF2B5EF4-FFF2-40B4-BE49-F238E27FC236}">
                <a16:creationId xmlns="" xmlns:a16="http://schemas.microsoft.com/office/drawing/2014/main" id="{7CFCA402-7484-4AA8-A2E1-6E442BDAE53D}"/>
              </a:ext>
            </a:extLst>
          </p:cNvPr>
          <p:cNvPicPr>
            <a:picLocks noChangeAspect="1"/>
          </p:cNvPicPr>
          <p:nvPr/>
        </p:nvPicPr>
        <p:blipFill>
          <a:blip r:embed="rId4"/>
          <a:stretch>
            <a:fillRect/>
          </a:stretch>
        </p:blipFill>
        <p:spPr>
          <a:xfrm>
            <a:off x="6563360" y="3578945"/>
            <a:ext cx="5302550" cy="2171888"/>
          </a:xfrm>
          <a:prstGeom prst="rect">
            <a:avLst/>
          </a:prstGeom>
          <a:effectLst>
            <a:outerShdw blurRad="50800" dist="38100" dir="2700000" algn="tl" rotWithShape="0">
              <a:prstClr val="black">
                <a:alpha val="40000"/>
              </a:prstClr>
            </a:outerShdw>
          </a:effectLst>
        </p:spPr>
      </p:pic>
      <p:sp>
        <p:nvSpPr>
          <p:cNvPr id="19" name="Speech Bubble: Rectangle 18">
            <a:extLst>
              <a:ext uri="{FF2B5EF4-FFF2-40B4-BE49-F238E27FC236}">
                <a16:creationId xmlns="" xmlns:a16="http://schemas.microsoft.com/office/drawing/2014/main" id="{C0730878-CEFE-49C1-B30C-C0E8E6F15DBE}"/>
              </a:ext>
            </a:extLst>
          </p:cNvPr>
          <p:cNvSpPr/>
          <p:nvPr/>
        </p:nvSpPr>
        <p:spPr>
          <a:xfrm>
            <a:off x="5791200" y="1247914"/>
            <a:ext cx="2915920" cy="583903"/>
          </a:xfrm>
          <a:prstGeom prst="wedgeRectCallout">
            <a:avLst>
              <a:gd name="adj1" fmla="val -36861"/>
              <a:gd name="adj2" fmla="val 9744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2"/>
                </a:solidFill>
                <a:latin typeface="Microsoft YaHei" panose="020B0503020204020204" pitchFamily="34" charset="-122"/>
                <a:ea typeface="Microsoft YaHei" panose="020B0503020204020204" pitchFamily="34" charset="-122"/>
              </a:rPr>
              <a:t>处理不连通的图：方法一</a:t>
            </a:r>
            <a:endParaRPr lang="en-AU"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602186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p:txBody>
          <a:bodyPr/>
          <a:lstStyle/>
          <a:p>
            <a:r>
              <a:rPr lang="zh-CN" altLang="en-US" dirty="0"/>
              <a:t>实战环节：广度和深度遍历</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lstStyle/>
          <a:p>
            <a:r>
              <a:rPr lang="zh-CN" altLang="en-US" i="0" dirty="0">
                <a:latin typeface="Microsoft YaHei" panose="020B0503020204020204" pitchFamily="34" charset="-122"/>
                <a:ea typeface="Microsoft YaHei" panose="020B0503020204020204" pitchFamily="34" charset="-122"/>
              </a:rPr>
              <a:t>理解</a:t>
            </a:r>
            <a:r>
              <a:rPr lang="en-AU" altLang="zh-CN" i="0" dirty="0">
                <a:latin typeface="Microsoft YaHei" panose="020B0503020204020204" pitchFamily="34" charset="-122"/>
                <a:ea typeface="Microsoft YaHei" panose="020B0503020204020204" pitchFamily="34" charset="-122"/>
              </a:rPr>
              <a:t>Cypher</a:t>
            </a:r>
            <a:r>
              <a:rPr lang="zh-CN" altLang="en-US" i="0" dirty="0">
                <a:latin typeface="Microsoft YaHei" panose="020B0503020204020204" pitchFamily="34" charset="-122"/>
                <a:ea typeface="Microsoft YaHei" panose="020B0503020204020204" pitchFamily="34" charset="-122"/>
              </a:rPr>
              <a:t>的遍历顺序</a:t>
            </a:r>
            <a:endParaRPr lang="ru-RU"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1800" dirty="0">
                <a:latin typeface="Microsoft YaHei" panose="020B0503020204020204" pitchFamily="34" charset="-122"/>
                <a:ea typeface="Microsoft YaHei" panose="020B0503020204020204" pitchFamily="34" charset="-122"/>
              </a:rPr>
              <a:t>从某城市出发能够到达的其他城市</a:t>
            </a:r>
            <a:endParaRPr lang="en-AU" altLang="zh-CN" sz="1800" dirty="0">
              <a:latin typeface="Microsoft YaHei" panose="020B0503020204020204" pitchFamily="34" charset="-122"/>
              <a:ea typeface="Microsoft YaHei" panose="020B0503020204020204" pitchFamily="34" charset="-122"/>
            </a:endParaRPr>
          </a:p>
          <a:p>
            <a:r>
              <a:rPr lang="en-AU" altLang="zh-CN" sz="1800" dirty="0">
                <a:latin typeface="Microsoft YaHei" panose="020B0503020204020204" pitchFamily="34" charset="-122"/>
                <a:ea typeface="Microsoft YaHei" panose="020B0503020204020204" pitchFamily="34" charset="-122"/>
              </a:rPr>
              <a:t>Cypher</a:t>
            </a:r>
            <a:r>
              <a:rPr lang="zh-CN" altLang="en-US" sz="1800" dirty="0">
                <a:latin typeface="Microsoft YaHei" panose="020B0503020204020204" pitchFamily="34" charset="-122"/>
                <a:ea typeface="Microsoft YaHei" panose="020B0503020204020204" pitchFamily="34" charset="-122"/>
              </a:rPr>
              <a:t>的缺省遍历顺序</a:t>
            </a:r>
            <a:endParaRPr lang="en-AU" altLang="zh-CN" sz="1800" dirty="0">
              <a:latin typeface="Microsoft YaHei" panose="020B0503020204020204" pitchFamily="34" charset="-122"/>
              <a:ea typeface="Microsoft YaHei" panose="020B0503020204020204" pitchFamily="34" charset="-122"/>
            </a:endParaRPr>
          </a:p>
          <a:p>
            <a:endParaRPr lang="en-US" sz="16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492990"/>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p>
          <a:p>
            <a:pPr algn="ctr"/>
            <a:endParaRPr lang="en-US" sz="2800" dirty="0">
              <a:latin typeface="Britannic Bold" panose="020B0903060703020204" pitchFamily="34" charset="0"/>
            </a:endParaRPr>
          </a:p>
          <a:p>
            <a:pPr algn="ctr"/>
            <a:endParaRPr lang="en-AU" sz="2800" dirty="0">
              <a:latin typeface="Britannic Bold" panose="020B0903060703020204" pitchFamily="34" charset="0"/>
            </a:endParaRPr>
          </a:p>
        </p:txBody>
      </p:sp>
    </p:spTree>
    <p:extLst>
      <p:ext uri="{BB962C8B-B14F-4D97-AF65-F5344CB8AC3E}">
        <p14:creationId xmlns:p14="http://schemas.microsoft.com/office/powerpoint/2010/main" val="21173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909320" y="1673900"/>
            <a:ext cx="10444480" cy="2462213"/>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计算包含某节点的连通子图</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APOC</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关系只遍历一次</a:t>
            </a:r>
          </a:p>
          <a:p>
            <a:r>
              <a:rPr lang="en-US" altLang="zh-CN" sz="1400" dirty="0">
                <a:latin typeface="Courier New" panose="02070309020205020404" pitchFamily="49" charset="0"/>
                <a:cs typeface="Courier New" panose="02070309020205020404" pitchFamily="49" charset="0"/>
              </a:rPr>
              <a:t>MATCH (n:</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{name:'</a:t>
            </a:r>
            <a:r>
              <a:rPr lang="zh-CN" altLang="en-US" sz="1400" dirty="0">
                <a:latin typeface="Courier New" panose="02070309020205020404" pitchFamily="49" charset="0"/>
                <a:cs typeface="Courier New" panose="02070309020205020404" pitchFamily="49" charset="0"/>
              </a:rPr>
              <a:t>北京</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CALL </a:t>
            </a:r>
            <a:r>
              <a:rPr lang="en-US" altLang="zh-CN" sz="1400" b="1" dirty="0" err="1">
                <a:solidFill>
                  <a:srgbClr val="00B050"/>
                </a:solidFill>
                <a:latin typeface="Courier New" panose="02070309020205020404" pitchFamily="49" charset="0"/>
                <a:cs typeface="Courier New" panose="02070309020205020404" pitchFamily="49" charset="0"/>
              </a:rPr>
              <a:t>apoc.path.expandConfig</a:t>
            </a:r>
            <a:r>
              <a:rPr lang="en-US" altLang="zh-CN" sz="1400" dirty="0">
                <a:latin typeface="Courier New" panose="02070309020205020404" pitchFamily="49" charset="0"/>
                <a:cs typeface="Courier New" panose="02070309020205020404" pitchFamily="49" charset="0"/>
              </a:rPr>
              <a:t>(n, {</a:t>
            </a:r>
            <a:r>
              <a:rPr lang="en-US" altLang="zh-CN" sz="1400" dirty="0" err="1">
                <a:latin typeface="Courier New" panose="02070309020205020404" pitchFamily="49" charset="0"/>
                <a:cs typeface="Courier New" panose="02070309020205020404" pitchFamily="49" charset="0"/>
              </a:rPr>
              <a:t>maxLevel</a:t>
            </a:r>
            <a:r>
              <a:rPr lang="en-US" altLang="zh-CN" sz="1400" dirty="0">
                <a:latin typeface="Courier New" panose="02070309020205020404" pitchFamily="49" charset="0"/>
                <a:cs typeface="Courier New" panose="02070309020205020404" pitchFamily="49" charset="0"/>
              </a:rPr>
              <a:t>: -1</a:t>
            </a:r>
          </a:p>
          <a:p>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relationshipFilter</a:t>
            </a:r>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公路连接</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铁路连接</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 </a:t>
            </a:r>
            <a:r>
              <a:rPr lang="en-US" altLang="zh-CN" sz="1400" dirty="0" err="1">
                <a:latin typeface="Courier New" panose="02070309020205020404" pitchFamily="49" charset="0"/>
                <a:cs typeface="Courier New" panose="02070309020205020404" pitchFamily="49" charset="0"/>
              </a:rPr>
              <a:t>labelFilter</a:t>
            </a:r>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 uniqueness: '</a:t>
            </a:r>
            <a:r>
              <a:rPr lang="en-US" altLang="zh-CN" sz="1400" dirty="0">
                <a:solidFill>
                  <a:schemeClr val="accent2">
                    <a:lumMod val="40000"/>
                    <a:lumOff val="60000"/>
                  </a:schemeClr>
                </a:solidFill>
                <a:latin typeface="Courier New" panose="02070309020205020404" pitchFamily="49" charset="0"/>
                <a:cs typeface="Courier New" panose="02070309020205020404" pitchFamily="49" charset="0"/>
              </a:rPr>
              <a:t>RELATIONSHIP_GLOBAL</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a:t>
            </a:r>
          </a:p>
          <a:p>
            <a:r>
              <a:rPr lang="en-US" altLang="zh-CN" sz="1400" dirty="0">
                <a:latin typeface="Courier New" panose="02070309020205020404" pitchFamily="49" charset="0"/>
                <a:cs typeface="Courier New" panose="02070309020205020404" pitchFamily="49" charset="0"/>
              </a:rPr>
              <a:t>) YIELD path</a:t>
            </a:r>
          </a:p>
          <a:p>
            <a:r>
              <a:rPr lang="en-US" altLang="zh-CN" sz="1400" dirty="0">
                <a:latin typeface="Courier New" panose="02070309020205020404" pitchFamily="49" charset="0"/>
                <a:cs typeface="Courier New" panose="02070309020205020404" pitchFamily="49" charset="0"/>
              </a:rPr>
              <a:t>RETURN path</a:t>
            </a:r>
            <a:endParaRPr lang="en-AU"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5291541"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实战环节：紧密中心性</a:t>
            </a:r>
            <a:r>
              <a:rPr lang="en-AU" altLang="zh-CN" sz="3200" dirty="0"/>
              <a:t>(</a:t>
            </a:r>
            <a:r>
              <a:rPr lang="zh-CN" altLang="en-US" sz="3200" dirty="0"/>
              <a:t>续</a:t>
            </a:r>
            <a:r>
              <a:rPr lang="en-AU" altLang="zh-CN" sz="3200" dirty="0"/>
              <a:t>)</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498290" y="1334650"/>
            <a:ext cx="439838" cy="458074"/>
          </a:xfrm>
          <a:prstGeom prst="rect">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150000"/>
              </a:lnSpc>
              <a:spcBef>
                <a:spcPts val="1200"/>
              </a:spcBef>
              <a:spcAft>
                <a:spcPts val="1200"/>
              </a:spcAft>
            </a:pPr>
            <a:r>
              <a:rPr lang="en-US" altLang="zh-CN" dirty="0">
                <a:solidFill>
                  <a:schemeClr val="tx2">
                    <a:lumMod val="50000"/>
                  </a:schemeClr>
                </a:solidFill>
              </a:rPr>
              <a:t>5</a:t>
            </a:r>
            <a:endParaRPr lang="en-AU" dirty="0">
              <a:solidFill>
                <a:schemeClr val="tx2">
                  <a:lumMod val="50000"/>
                </a:schemeClr>
              </a:solidFill>
            </a:endParaRPr>
          </a:p>
        </p:txBody>
      </p:sp>
      <p:sp>
        <p:nvSpPr>
          <p:cNvPr id="11" name="TextBox 10">
            <a:extLst>
              <a:ext uri="{FF2B5EF4-FFF2-40B4-BE49-F238E27FC236}">
                <a16:creationId xmlns="" xmlns:a16="http://schemas.microsoft.com/office/drawing/2014/main" id="{639C72F3-9A6D-446F-974E-A5B4FE4542E2}"/>
              </a:ext>
            </a:extLst>
          </p:cNvPr>
          <p:cNvSpPr txBox="1"/>
          <p:nvPr/>
        </p:nvSpPr>
        <p:spPr>
          <a:xfrm>
            <a:off x="909320" y="4365069"/>
            <a:ext cx="10444480" cy="2123658"/>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      使用</a:t>
            </a:r>
            <a:r>
              <a:rPr lang="en-US" altLang="zh-CN" dirty="0">
                <a:latin typeface="Microsoft YaHei" panose="020B0503020204020204" pitchFamily="34" charset="-122"/>
                <a:ea typeface="Microsoft YaHei" panose="020B0503020204020204" pitchFamily="34" charset="-122"/>
              </a:rPr>
              <a:t>APOC</a:t>
            </a:r>
            <a:r>
              <a:rPr lang="zh-CN" altLang="en-US" dirty="0">
                <a:latin typeface="Microsoft YaHei" panose="020B0503020204020204" pitchFamily="34" charset="-122"/>
                <a:ea typeface="Microsoft YaHei" panose="020B0503020204020204" pitchFamily="34" charset="-122"/>
              </a:rPr>
              <a:t>的路径扩展过程</a:t>
            </a:r>
            <a:r>
              <a:rPr lang="en-AU" altLang="zh-CN" dirty="0" err="1">
                <a:latin typeface="Microsoft YaHei" panose="020B0503020204020204" pitchFamily="34" charset="-122"/>
                <a:ea typeface="Microsoft YaHei" panose="020B0503020204020204" pitchFamily="34" charset="-122"/>
              </a:rPr>
              <a:t>expandConfig</a:t>
            </a:r>
            <a:r>
              <a:rPr lang="zh-CN" altLang="en-US" dirty="0">
                <a:latin typeface="Microsoft YaHei" panose="020B0503020204020204" pitchFamily="34" charset="-122"/>
                <a:ea typeface="Microsoft YaHei" panose="020B0503020204020204" pitchFamily="34" charset="-122"/>
              </a:rPr>
              <a:t>，指定遍历的重复性判断规则为“不重复访问同一关系”</a:t>
            </a:r>
            <a:r>
              <a:rPr lang="en-AU" altLang="zh-CN" dirty="0">
                <a:latin typeface="Microsoft YaHei" panose="020B0503020204020204" pitchFamily="34" charset="-122"/>
                <a:ea typeface="Microsoft YaHei" panose="020B0503020204020204" pitchFamily="34" charset="-122"/>
              </a:rPr>
              <a:t>(RELATIONSHIP_GLOBAL)</a:t>
            </a:r>
            <a:r>
              <a:rPr lang="zh-CN" altLang="en-US" dirty="0">
                <a:latin typeface="Microsoft YaHei" panose="020B0503020204020204" pitchFamily="34" charset="-122"/>
                <a:ea typeface="Microsoft YaHei" panose="020B0503020204020204" pitchFamily="34" charset="-122"/>
              </a:rPr>
              <a:t>，可以快速返回相连的节点和关系、而且没有重复。这里返回了</a:t>
            </a:r>
            <a:r>
              <a:rPr lang="en-US" altLang="zh-CN" dirty="0">
                <a:latin typeface="Microsoft YaHei" panose="020B0503020204020204" pitchFamily="34" charset="-122"/>
                <a:ea typeface="Microsoft YaHei" panose="020B0503020204020204" pitchFamily="34" charset="-122"/>
              </a:rPr>
              <a:t>125</a:t>
            </a:r>
            <a:r>
              <a:rPr lang="zh-CN" altLang="en-US" dirty="0">
                <a:latin typeface="Microsoft YaHei" panose="020B0503020204020204" pitchFamily="34" charset="-122"/>
                <a:ea typeface="Microsoft YaHei" panose="020B0503020204020204" pitchFamily="34" charset="-122"/>
              </a:rPr>
              <a:t>个节点和</a:t>
            </a:r>
            <a:r>
              <a:rPr lang="en-US" altLang="zh-CN" dirty="0">
                <a:latin typeface="Microsoft YaHei" panose="020B0503020204020204" pitchFamily="34" charset="-122"/>
                <a:ea typeface="Microsoft YaHei" panose="020B0503020204020204" pitchFamily="34" charset="-122"/>
              </a:rPr>
              <a:t>271</a:t>
            </a:r>
            <a:r>
              <a:rPr lang="zh-CN" altLang="en-US" dirty="0">
                <a:latin typeface="Microsoft YaHei" panose="020B0503020204020204" pitchFamily="34" charset="-122"/>
                <a:ea typeface="Microsoft YaHei" panose="020B0503020204020204" pitchFamily="34" charset="-122"/>
              </a:rPr>
              <a:t>个关系。</a:t>
            </a:r>
            <a:endParaRPr lang="en-AU" altLang="zh-CN" dirty="0">
              <a:latin typeface="Microsoft YaHei" panose="020B0503020204020204" pitchFamily="34" charset="-122"/>
              <a:ea typeface="Microsoft YaHei" panose="020B0503020204020204" pitchFamily="34" charset="-122"/>
            </a:endParaRPr>
          </a:p>
          <a:p>
            <a:r>
              <a:rPr lang="en-AU" dirty="0">
                <a:latin typeface="Microsoft YaHei" panose="020B0503020204020204" pitchFamily="34" charset="-122"/>
                <a:ea typeface="Microsoft YaHei" panose="020B0503020204020204" pitchFamily="34" charset="-122"/>
              </a:rPr>
              <a:t>      </a:t>
            </a:r>
          </a:p>
          <a:p>
            <a:r>
              <a:rPr lang="en-AU"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与之相比较，如果使用以下</a:t>
            </a:r>
            <a:r>
              <a:rPr lang="en-AU" altLang="zh-CN" dirty="0">
                <a:latin typeface="Microsoft YaHei" panose="020B0503020204020204" pitchFamily="34" charset="-122"/>
                <a:ea typeface="Microsoft YaHei" panose="020B0503020204020204" pitchFamily="34" charset="-122"/>
              </a:rPr>
              <a:t>Cypher</a:t>
            </a:r>
            <a:r>
              <a:rPr lang="zh-CN" altLang="en-US" dirty="0">
                <a:latin typeface="Microsoft YaHei" panose="020B0503020204020204" pitchFamily="34" charset="-122"/>
                <a:ea typeface="Microsoft YaHei" panose="020B0503020204020204" pitchFamily="34" charset="-122"/>
              </a:rPr>
              <a:t>会返回同样的节点和关系、但是会包含在</a:t>
            </a:r>
            <a:r>
              <a:rPr lang="en-US" altLang="zh-CN" dirty="0">
                <a:latin typeface="Microsoft YaHei" panose="020B0503020204020204" pitchFamily="34" charset="-122"/>
                <a:ea typeface="Microsoft YaHei" panose="020B0503020204020204" pitchFamily="34" charset="-122"/>
              </a:rPr>
              <a:t>6922</a:t>
            </a:r>
            <a:r>
              <a:rPr lang="zh-CN" altLang="en-US" dirty="0">
                <a:latin typeface="Microsoft YaHei" panose="020B0503020204020204" pitchFamily="34" charset="-122"/>
                <a:ea typeface="Microsoft YaHei" panose="020B0503020204020204" pitchFamily="34" charset="-122"/>
              </a:rPr>
              <a:t>条路径中：</a:t>
            </a:r>
            <a:endParaRPr lang="en-AU" altLang="zh-CN" dirty="0">
              <a:latin typeface="Microsoft YaHei" panose="020B0503020204020204" pitchFamily="34" charset="-122"/>
              <a:ea typeface="Microsoft YaHei" panose="020B0503020204020204" pitchFamily="34" charset="-122"/>
            </a:endParaRPr>
          </a:p>
          <a:p>
            <a:endParaRPr lang="en-AU"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endParaRPr>
          </a:p>
          <a:p>
            <a:r>
              <a:rPr lang="en-AU"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    MATCH path = (n:</a:t>
            </a:r>
            <a:r>
              <a:rPr lang="zh-CN" altLang="en-US"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城市</a:t>
            </a:r>
            <a:r>
              <a:rPr lang="en-US" altLang="zh-CN"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a:t>
            </a:r>
            <a:r>
              <a:rPr lang="en-AU"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name:'</a:t>
            </a:r>
            <a:r>
              <a:rPr lang="zh-CN" altLang="en-US"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北京</a:t>
            </a:r>
            <a:r>
              <a:rPr lang="en-US" altLang="zh-CN"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 -[:</a:t>
            </a:r>
            <a:r>
              <a:rPr lang="zh-CN" altLang="en-US"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公路连接</a:t>
            </a:r>
            <a:r>
              <a:rPr lang="en-US" altLang="zh-CN"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a:t>
            </a:r>
            <a:r>
              <a:rPr lang="zh-CN" altLang="en-US"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铁路连接*</a:t>
            </a:r>
            <a:r>
              <a:rPr lang="en-US" altLang="zh-CN"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]-&gt; (</a:t>
            </a:r>
            <a:r>
              <a:rPr lang="en-AU"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m)</a:t>
            </a:r>
          </a:p>
          <a:p>
            <a:r>
              <a:rPr lang="en-AU" sz="1400" dirty="0">
                <a:solidFill>
                  <a:schemeClr val="tx2">
                    <a:lumMod val="50000"/>
                  </a:schemeClr>
                </a:solidFill>
                <a:latin typeface="Courier New" panose="02070309020205020404" pitchFamily="49" charset="0"/>
                <a:ea typeface="Microsoft YaHei" panose="020B0503020204020204" pitchFamily="34" charset="-122"/>
                <a:cs typeface="Courier New" panose="02070309020205020404" pitchFamily="49" charset="0"/>
              </a:rPr>
              <a:t>    RETURN path</a:t>
            </a:r>
          </a:p>
        </p:txBody>
      </p:sp>
      <p:sp>
        <p:nvSpPr>
          <p:cNvPr id="47" name="Speech Bubble: Rectangle 46">
            <a:extLst>
              <a:ext uri="{FF2B5EF4-FFF2-40B4-BE49-F238E27FC236}">
                <a16:creationId xmlns="" xmlns:a16="http://schemas.microsoft.com/office/drawing/2014/main" id="{A8146AD0-4480-47BF-91C5-288EEE1AB884}"/>
              </a:ext>
            </a:extLst>
          </p:cNvPr>
          <p:cNvSpPr/>
          <p:nvPr/>
        </p:nvSpPr>
        <p:spPr>
          <a:xfrm>
            <a:off x="6289040" y="1819017"/>
            <a:ext cx="2915920" cy="583903"/>
          </a:xfrm>
          <a:prstGeom prst="wedgeRectCallout">
            <a:avLst>
              <a:gd name="adj1" fmla="val -36861"/>
              <a:gd name="adj2" fmla="val 9744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2"/>
                </a:solidFill>
                <a:latin typeface="Microsoft YaHei" panose="020B0503020204020204" pitchFamily="34" charset="-122"/>
                <a:ea typeface="Microsoft YaHei" panose="020B0503020204020204" pitchFamily="34" charset="-122"/>
              </a:rPr>
              <a:t>处理不连通的图：方法二</a:t>
            </a:r>
            <a:endParaRPr lang="en-AU"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95378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909320" y="1673900"/>
            <a:ext cx="10444480" cy="4185761"/>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计算包含某节点的连通子图中所有节点的紧密中心性</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APOC</a:t>
            </a:r>
            <a:r>
              <a:rPr lang="zh-CN" altLang="en-US" sz="1400" dirty="0">
                <a:latin typeface="Courier New" panose="02070309020205020404" pitchFamily="49" charset="0"/>
                <a:cs typeface="Courier New" panose="02070309020205020404" pitchFamily="49" charset="0"/>
              </a:rPr>
              <a:t>过程搜索连通子图</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将</a:t>
            </a:r>
            <a:r>
              <a:rPr lang="en-AU" altLang="zh-CN" sz="1400" dirty="0">
                <a:latin typeface="Courier New" panose="02070309020205020404" pitchFamily="49" charset="0"/>
                <a:cs typeface="Courier New" panose="02070309020205020404" pitchFamily="49" charset="0"/>
              </a:rPr>
              <a:t>#5</a:t>
            </a:r>
            <a:r>
              <a:rPr lang="zh-CN" altLang="en-US" sz="1400" dirty="0">
                <a:latin typeface="Courier New" panose="02070309020205020404" pitchFamily="49" charset="0"/>
                <a:cs typeface="Courier New" panose="02070309020205020404" pitchFamily="49" charset="0"/>
              </a:rPr>
              <a:t>中的查询作为参数之一</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Cypher</a:t>
            </a:r>
            <a:r>
              <a:rPr lang="zh-CN" altLang="en-US" sz="1400" dirty="0">
                <a:latin typeface="Courier New" panose="02070309020205020404" pitchFamily="49" charset="0"/>
                <a:cs typeface="Courier New" panose="02070309020205020404" pitchFamily="49" charset="0"/>
              </a:rPr>
              <a:t>投影将子图作为参数</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紧密中心性的结果被标准化</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algo.closeness.stream</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    </a:t>
            </a:r>
            <a:r>
              <a:rPr lang="en-AU" altLang="zh-CN" sz="1400" dirty="0">
                <a:solidFill>
                  <a:schemeClr val="tx2">
                    <a:lumMod val="75000"/>
                  </a:schemeClr>
                </a:solidFill>
                <a:latin typeface="Courier New" panose="02070309020205020404" pitchFamily="49" charset="0"/>
                <a:cs typeface="Courier New" panose="02070309020205020404" pitchFamily="49" charset="0"/>
              </a:rPr>
              <a:t>'MATCH (n:</a:t>
            </a:r>
            <a:r>
              <a:rPr lang="zh-CN" altLang="en-US" sz="1400" dirty="0">
                <a:solidFill>
                  <a:schemeClr val="tx2">
                    <a:lumMod val="75000"/>
                  </a:schemeClr>
                </a:solidFill>
                <a:latin typeface="Courier New" panose="02070309020205020404" pitchFamily="49" charset="0"/>
                <a:cs typeface="Courier New" panose="02070309020205020404" pitchFamily="49" charset="0"/>
              </a:rPr>
              <a:t>城市</a:t>
            </a:r>
            <a:r>
              <a:rPr lang="en-US" altLang="zh-CN" sz="1400" dirty="0">
                <a:solidFill>
                  <a:schemeClr val="tx2">
                    <a:lumMod val="75000"/>
                  </a:schemeClr>
                </a:solidFill>
                <a:latin typeface="Courier New" panose="02070309020205020404" pitchFamily="49" charset="0"/>
                <a:cs typeface="Courier New" panose="02070309020205020404" pitchFamily="49" charset="0"/>
              </a:rPr>
              <a:t>{</a:t>
            </a:r>
            <a:r>
              <a:rPr lang="en-AU" altLang="zh-CN" sz="1400" dirty="0">
                <a:solidFill>
                  <a:schemeClr val="tx2">
                    <a:lumMod val="75000"/>
                  </a:schemeClr>
                </a:solidFill>
                <a:latin typeface="Courier New" panose="02070309020205020404" pitchFamily="49" charset="0"/>
                <a:cs typeface="Courier New" panose="02070309020205020404" pitchFamily="49" charset="0"/>
              </a:rPr>
              <a:t>name:"</a:t>
            </a:r>
            <a:r>
              <a:rPr lang="zh-CN" altLang="en-US" sz="1400" dirty="0">
                <a:solidFill>
                  <a:schemeClr val="tx2">
                    <a:lumMod val="75000"/>
                  </a:schemeClr>
                </a:solidFill>
                <a:latin typeface="Courier New" panose="02070309020205020404" pitchFamily="49" charset="0"/>
                <a:cs typeface="Courier New" panose="02070309020205020404" pitchFamily="49" charset="0"/>
              </a:rPr>
              <a:t>北京</a:t>
            </a:r>
            <a:r>
              <a:rPr lang="en-US" altLang="zh-CN" sz="1400" dirty="0">
                <a:solidFill>
                  <a:schemeClr val="tx2">
                    <a:lumMod val="75000"/>
                  </a:schemeClr>
                </a:solidFill>
                <a:latin typeface="Courier New" panose="02070309020205020404" pitchFamily="49" charset="0"/>
                <a:cs typeface="Courier New" panose="02070309020205020404" pitchFamily="49" charset="0"/>
              </a:rPr>
              <a:t>"}) </a:t>
            </a:r>
            <a:r>
              <a:rPr lang="en-AU" altLang="zh-CN" sz="1400" dirty="0">
                <a:solidFill>
                  <a:schemeClr val="tx2">
                    <a:lumMod val="75000"/>
                  </a:schemeClr>
                </a:solidFill>
                <a:latin typeface="Courier New" panose="02070309020205020404" pitchFamily="49" charset="0"/>
                <a:cs typeface="Courier New" panose="02070309020205020404" pitchFamily="49" charset="0"/>
              </a:rPr>
              <a:t>CALL </a:t>
            </a:r>
            <a:r>
              <a:rPr lang="en-AU" altLang="zh-CN" sz="1400" dirty="0" err="1">
                <a:solidFill>
                  <a:schemeClr val="tx2">
                    <a:lumMod val="75000"/>
                  </a:schemeClr>
                </a:solidFill>
                <a:latin typeface="Courier New" panose="02070309020205020404" pitchFamily="49" charset="0"/>
                <a:cs typeface="Courier New" panose="02070309020205020404" pitchFamily="49" charset="0"/>
              </a:rPr>
              <a:t>apoc.path.expandConfig</a:t>
            </a:r>
            <a:r>
              <a:rPr lang="en-AU" altLang="zh-CN" sz="1400" dirty="0">
                <a:solidFill>
                  <a:schemeClr val="tx2">
                    <a:lumMod val="75000"/>
                  </a:schemeClr>
                </a:solidFill>
                <a:latin typeface="Courier New" panose="02070309020205020404" pitchFamily="49" charset="0"/>
                <a:cs typeface="Courier New" panose="02070309020205020404" pitchFamily="49" charset="0"/>
              </a:rPr>
              <a:t>(n, {</a:t>
            </a:r>
            <a:r>
              <a:rPr lang="en-AU" altLang="zh-CN" sz="1400" dirty="0" err="1">
                <a:solidFill>
                  <a:schemeClr val="tx2">
                    <a:lumMod val="75000"/>
                  </a:schemeClr>
                </a:solidFill>
                <a:latin typeface="Courier New" panose="02070309020205020404" pitchFamily="49" charset="0"/>
                <a:cs typeface="Courier New" panose="02070309020205020404" pitchFamily="49" charset="0"/>
              </a:rPr>
              <a:t>maxLevel</a:t>
            </a:r>
            <a:r>
              <a:rPr lang="en-AU" altLang="zh-CN" sz="1400" dirty="0">
                <a:solidFill>
                  <a:schemeClr val="tx2">
                    <a:lumMod val="75000"/>
                  </a:schemeClr>
                </a:solidFill>
                <a:latin typeface="Courier New" panose="02070309020205020404" pitchFamily="49" charset="0"/>
                <a:cs typeface="Courier New" panose="02070309020205020404" pitchFamily="49" charset="0"/>
              </a:rPr>
              <a:t>: -1,relationshipFilter: "</a:t>
            </a:r>
            <a:r>
              <a:rPr lang="zh-CN" altLang="en-US" sz="1400" dirty="0">
                <a:solidFill>
                  <a:schemeClr val="tx2">
                    <a:lumMod val="75000"/>
                  </a:schemeClr>
                </a:solidFill>
                <a:latin typeface="Courier New" panose="02070309020205020404" pitchFamily="49" charset="0"/>
                <a:cs typeface="Courier New" panose="02070309020205020404" pitchFamily="49" charset="0"/>
              </a:rPr>
              <a:t>公路连接</a:t>
            </a:r>
            <a:r>
              <a:rPr lang="en-US" altLang="zh-CN" sz="1400" dirty="0">
                <a:solidFill>
                  <a:schemeClr val="tx2">
                    <a:lumMod val="75000"/>
                  </a:schemeClr>
                </a:solidFill>
                <a:latin typeface="Courier New" panose="02070309020205020404" pitchFamily="49" charset="0"/>
                <a:cs typeface="Courier New" panose="02070309020205020404" pitchFamily="49" charset="0"/>
              </a:rPr>
              <a:t>|</a:t>
            </a:r>
            <a:r>
              <a:rPr lang="zh-CN" altLang="en-US" sz="1400" dirty="0">
                <a:solidFill>
                  <a:schemeClr val="tx2">
                    <a:lumMod val="75000"/>
                  </a:schemeClr>
                </a:solidFill>
                <a:latin typeface="Courier New" panose="02070309020205020404" pitchFamily="49" charset="0"/>
                <a:cs typeface="Courier New" panose="02070309020205020404" pitchFamily="49" charset="0"/>
              </a:rPr>
              <a:t>铁路连接</a:t>
            </a:r>
            <a:r>
              <a:rPr lang="en-US" altLang="zh-CN" sz="1400" dirty="0">
                <a:solidFill>
                  <a:schemeClr val="tx2">
                    <a:lumMod val="75000"/>
                  </a:schemeClr>
                </a:solidFill>
                <a:latin typeface="Courier New" panose="02070309020205020404" pitchFamily="49" charset="0"/>
                <a:cs typeface="Courier New" panose="02070309020205020404" pitchFamily="49" charset="0"/>
              </a:rPr>
              <a:t>",</a:t>
            </a:r>
            <a:r>
              <a:rPr lang="en-AU" altLang="zh-CN" sz="1400" dirty="0" err="1">
                <a:solidFill>
                  <a:schemeClr val="tx2">
                    <a:lumMod val="75000"/>
                  </a:schemeClr>
                </a:solidFill>
                <a:latin typeface="Courier New" panose="02070309020205020404" pitchFamily="49" charset="0"/>
                <a:cs typeface="Courier New" panose="02070309020205020404" pitchFamily="49" charset="0"/>
              </a:rPr>
              <a:t>labelFilter</a:t>
            </a:r>
            <a:r>
              <a:rPr lang="en-AU" altLang="zh-CN" sz="1400" dirty="0">
                <a:solidFill>
                  <a:schemeClr val="tx2">
                    <a:lumMod val="75000"/>
                  </a:schemeClr>
                </a:solidFill>
                <a:latin typeface="Courier New" panose="02070309020205020404" pitchFamily="49" charset="0"/>
                <a:cs typeface="Courier New" panose="02070309020205020404" pitchFamily="49" charset="0"/>
              </a:rPr>
              <a:t>:"</a:t>
            </a:r>
            <a:r>
              <a:rPr lang="zh-CN" altLang="en-US" sz="1400" dirty="0">
                <a:solidFill>
                  <a:schemeClr val="tx2">
                    <a:lumMod val="75000"/>
                  </a:schemeClr>
                </a:solidFill>
                <a:latin typeface="Courier New" panose="02070309020205020404" pitchFamily="49" charset="0"/>
                <a:cs typeface="Courier New" panose="02070309020205020404" pitchFamily="49" charset="0"/>
              </a:rPr>
              <a:t>城市</a:t>
            </a:r>
            <a:r>
              <a:rPr lang="en-US" altLang="zh-CN" sz="1400" dirty="0">
                <a:solidFill>
                  <a:schemeClr val="tx2">
                    <a:lumMod val="75000"/>
                  </a:schemeClr>
                </a:solidFill>
                <a:latin typeface="Courier New" panose="02070309020205020404" pitchFamily="49" charset="0"/>
                <a:cs typeface="Courier New" panose="02070309020205020404" pitchFamily="49" charset="0"/>
              </a:rPr>
              <a:t>", </a:t>
            </a:r>
            <a:r>
              <a:rPr lang="en-AU" altLang="zh-CN" sz="1400" dirty="0" err="1">
                <a:solidFill>
                  <a:schemeClr val="tx2">
                    <a:lumMod val="75000"/>
                  </a:schemeClr>
                </a:solidFill>
                <a:latin typeface="Courier New" panose="02070309020205020404" pitchFamily="49" charset="0"/>
                <a:cs typeface="Courier New" panose="02070309020205020404" pitchFamily="49" charset="0"/>
              </a:rPr>
              <a:t>uniqueness:"RELATIONSHIP_GLOBAL</a:t>
            </a:r>
            <a:r>
              <a:rPr lang="en-AU" altLang="zh-CN" sz="1400" dirty="0">
                <a:solidFill>
                  <a:schemeClr val="tx2">
                    <a:lumMod val="75000"/>
                  </a:schemeClr>
                </a:solidFill>
                <a:latin typeface="Courier New" panose="02070309020205020404" pitchFamily="49" charset="0"/>
                <a:cs typeface="Courier New" panose="02070309020205020404" pitchFamily="49" charset="0"/>
              </a:rPr>
              <a:t>"}) YIELD path WITH nodes(path) AS nodes UNWIND nodes AS n RETURN DISTINCT id(n) AS id</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    </a:t>
            </a:r>
            <a:r>
              <a:rPr lang="en-AU" altLang="zh-CN" sz="1400" dirty="0">
                <a:solidFill>
                  <a:srgbClr val="FF0066"/>
                </a:solidFill>
                <a:latin typeface="Courier New" panose="02070309020205020404" pitchFamily="49" charset="0"/>
                <a:cs typeface="Courier New" panose="02070309020205020404" pitchFamily="49" charset="0"/>
              </a:rPr>
              <a:t>'MATCH (n:</a:t>
            </a:r>
            <a:r>
              <a:rPr lang="zh-CN" altLang="en-US" sz="1400" dirty="0">
                <a:solidFill>
                  <a:srgbClr val="FF0066"/>
                </a:solidFill>
                <a:latin typeface="Courier New" panose="02070309020205020404" pitchFamily="49" charset="0"/>
                <a:cs typeface="Courier New" panose="02070309020205020404" pitchFamily="49" charset="0"/>
              </a:rPr>
              <a:t>城市</a:t>
            </a:r>
            <a:r>
              <a:rPr lang="en-US" altLang="zh-CN" sz="1400" dirty="0">
                <a:solidFill>
                  <a:srgbClr val="FF0066"/>
                </a:solidFill>
                <a:latin typeface="Courier New" panose="02070309020205020404" pitchFamily="49" charset="0"/>
                <a:cs typeface="Courier New" panose="02070309020205020404" pitchFamily="49" charset="0"/>
              </a:rPr>
              <a:t>{</a:t>
            </a:r>
            <a:r>
              <a:rPr lang="en-AU" altLang="zh-CN" sz="1400" dirty="0">
                <a:solidFill>
                  <a:srgbClr val="FF0066"/>
                </a:solidFill>
                <a:latin typeface="Courier New" panose="02070309020205020404" pitchFamily="49" charset="0"/>
                <a:cs typeface="Courier New" panose="02070309020205020404" pitchFamily="49" charset="0"/>
              </a:rPr>
              <a:t>name:"</a:t>
            </a:r>
            <a:r>
              <a:rPr lang="zh-CN" altLang="en-US" sz="1400" dirty="0">
                <a:solidFill>
                  <a:srgbClr val="FF0066"/>
                </a:solidFill>
                <a:latin typeface="Courier New" panose="02070309020205020404" pitchFamily="49" charset="0"/>
                <a:cs typeface="Courier New" panose="02070309020205020404" pitchFamily="49" charset="0"/>
              </a:rPr>
              <a:t>北京</a:t>
            </a:r>
            <a:r>
              <a:rPr lang="en-US" altLang="zh-CN" sz="1400" dirty="0">
                <a:solidFill>
                  <a:srgbClr val="FF0066"/>
                </a:solidFill>
                <a:latin typeface="Courier New" panose="02070309020205020404" pitchFamily="49" charset="0"/>
                <a:cs typeface="Courier New" panose="02070309020205020404" pitchFamily="49" charset="0"/>
              </a:rPr>
              <a:t>"}) </a:t>
            </a:r>
            <a:r>
              <a:rPr lang="en-AU" altLang="zh-CN" sz="1400" dirty="0">
                <a:solidFill>
                  <a:srgbClr val="FF0066"/>
                </a:solidFill>
                <a:latin typeface="Courier New" panose="02070309020205020404" pitchFamily="49" charset="0"/>
                <a:cs typeface="Courier New" panose="02070309020205020404" pitchFamily="49" charset="0"/>
              </a:rPr>
              <a:t>CALL </a:t>
            </a:r>
            <a:r>
              <a:rPr lang="en-AU" altLang="zh-CN" sz="1400" dirty="0" err="1">
                <a:solidFill>
                  <a:srgbClr val="FF0066"/>
                </a:solidFill>
                <a:latin typeface="Courier New" panose="02070309020205020404" pitchFamily="49" charset="0"/>
                <a:cs typeface="Courier New" panose="02070309020205020404" pitchFamily="49" charset="0"/>
              </a:rPr>
              <a:t>apoc.path.expandConfig</a:t>
            </a:r>
            <a:r>
              <a:rPr lang="en-AU" altLang="zh-CN" sz="1400" dirty="0">
                <a:solidFill>
                  <a:srgbClr val="FF0066"/>
                </a:solidFill>
                <a:latin typeface="Courier New" panose="02070309020205020404" pitchFamily="49" charset="0"/>
                <a:cs typeface="Courier New" panose="02070309020205020404" pitchFamily="49" charset="0"/>
              </a:rPr>
              <a:t>(n, {</a:t>
            </a:r>
            <a:r>
              <a:rPr lang="en-AU" altLang="zh-CN" sz="1400" dirty="0" err="1">
                <a:solidFill>
                  <a:srgbClr val="FF0066"/>
                </a:solidFill>
                <a:latin typeface="Courier New" panose="02070309020205020404" pitchFamily="49" charset="0"/>
                <a:cs typeface="Courier New" panose="02070309020205020404" pitchFamily="49" charset="0"/>
              </a:rPr>
              <a:t>maxLevel</a:t>
            </a:r>
            <a:r>
              <a:rPr lang="en-AU" altLang="zh-CN" sz="1400" dirty="0">
                <a:solidFill>
                  <a:srgbClr val="FF0066"/>
                </a:solidFill>
                <a:latin typeface="Courier New" panose="02070309020205020404" pitchFamily="49" charset="0"/>
                <a:cs typeface="Courier New" panose="02070309020205020404" pitchFamily="49" charset="0"/>
              </a:rPr>
              <a:t>: -1,relationshipFilter: "</a:t>
            </a:r>
            <a:r>
              <a:rPr lang="zh-CN" altLang="en-US" sz="1400" dirty="0">
                <a:solidFill>
                  <a:srgbClr val="FF0066"/>
                </a:solidFill>
                <a:latin typeface="Courier New" panose="02070309020205020404" pitchFamily="49" charset="0"/>
                <a:cs typeface="Courier New" panose="02070309020205020404" pitchFamily="49" charset="0"/>
              </a:rPr>
              <a:t>公路连接</a:t>
            </a:r>
            <a:r>
              <a:rPr lang="en-US" altLang="zh-CN" sz="1400" dirty="0">
                <a:solidFill>
                  <a:srgbClr val="FF0066"/>
                </a:solidFill>
                <a:latin typeface="Courier New" panose="02070309020205020404" pitchFamily="49" charset="0"/>
                <a:cs typeface="Courier New" panose="02070309020205020404" pitchFamily="49" charset="0"/>
              </a:rPr>
              <a:t>|</a:t>
            </a:r>
            <a:r>
              <a:rPr lang="zh-CN" altLang="en-US" sz="1400" dirty="0">
                <a:solidFill>
                  <a:srgbClr val="FF0066"/>
                </a:solidFill>
                <a:latin typeface="Courier New" panose="02070309020205020404" pitchFamily="49" charset="0"/>
                <a:cs typeface="Courier New" panose="02070309020205020404" pitchFamily="49" charset="0"/>
              </a:rPr>
              <a:t>铁路连接</a:t>
            </a:r>
            <a:r>
              <a:rPr lang="en-US" altLang="zh-CN" sz="1400" dirty="0">
                <a:solidFill>
                  <a:srgbClr val="FF0066"/>
                </a:solidFill>
                <a:latin typeface="Courier New" panose="02070309020205020404" pitchFamily="49" charset="0"/>
                <a:cs typeface="Courier New" panose="02070309020205020404" pitchFamily="49" charset="0"/>
              </a:rPr>
              <a:t>",</a:t>
            </a:r>
            <a:r>
              <a:rPr lang="en-AU" altLang="zh-CN" sz="1400" dirty="0" err="1">
                <a:solidFill>
                  <a:srgbClr val="FF0066"/>
                </a:solidFill>
                <a:latin typeface="Courier New" panose="02070309020205020404" pitchFamily="49" charset="0"/>
                <a:cs typeface="Courier New" panose="02070309020205020404" pitchFamily="49" charset="0"/>
              </a:rPr>
              <a:t>labelFilter</a:t>
            </a:r>
            <a:r>
              <a:rPr lang="en-AU" altLang="zh-CN" sz="1400" dirty="0">
                <a:solidFill>
                  <a:srgbClr val="FF0066"/>
                </a:solidFill>
                <a:latin typeface="Courier New" panose="02070309020205020404" pitchFamily="49" charset="0"/>
                <a:cs typeface="Courier New" panose="02070309020205020404" pitchFamily="49" charset="0"/>
              </a:rPr>
              <a:t>:"</a:t>
            </a:r>
            <a:r>
              <a:rPr lang="zh-CN" altLang="en-US" sz="1400" dirty="0">
                <a:solidFill>
                  <a:srgbClr val="FF0066"/>
                </a:solidFill>
                <a:latin typeface="Courier New" panose="02070309020205020404" pitchFamily="49" charset="0"/>
                <a:cs typeface="Courier New" panose="02070309020205020404" pitchFamily="49" charset="0"/>
              </a:rPr>
              <a:t>城市</a:t>
            </a:r>
            <a:r>
              <a:rPr lang="en-US" altLang="zh-CN" sz="1400" dirty="0">
                <a:solidFill>
                  <a:srgbClr val="FF0066"/>
                </a:solidFill>
                <a:latin typeface="Courier New" panose="02070309020205020404" pitchFamily="49" charset="0"/>
                <a:cs typeface="Courier New" panose="02070309020205020404" pitchFamily="49" charset="0"/>
              </a:rPr>
              <a:t>", </a:t>
            </a:r>
            <a:r>
              <a:rPr lang="en-AU" altLang="zh-CN" sz="1400" dirty="0" err="1">
                <a:solidFill>
                  <a:srgbClr val="FF0066"/>
                </a:solidFill>
                <a:latin typeface="Courier New" panose="02070309020205020404" pitchFamily="49" charset="0"/>
                <a:cs typeface="Courier New" panose="02070309020205020404" pitchFamily="49" charset="0"/>
              </a:rPr>
              <a:t>uniqueness:"RELATIONSHIP_GLOBAL</a:t>
            </a:r>
            <a:r>
              <a:rPr lang="en-AU" altLang="zh-CN" sz="1400" dirty="0">
                <a:solidFill>
                  <a:srgbClr val="FF0066"/>
                </a:solidFill>
                <a:latin typeface="Courier New" panose="02070309020205020404" pitchFamily="49" charset="0"/>
                <a:cs typeface="Courier New" panose="02070309020205020404" pitchFamily="49" charset="0"/>
              </a:rPr>
              <a:t>"}) YIELD path WITH relationships(path) AS </a:t>
            </a:r>
            <a:r>
              <a:rPr lang="en-AU" altLang="zh-CN" sz="1400" dirty="0" err="1">
                <a:solidFill>
                  <a:srgbClr val="FF0066"/>
                </a:solidFill>
                <a:latin typeface="Courier New" panose="02070309020205020404" pitchFamily="49" charset="0"/>
                <a:cs typeface="Courier New" panose="02070309020205020404" pitchFamily="49" charset="0"/>
              </a:rPr>
              <a:t>rels</a:t>
            </a:r>
            <a:r>
              <a:rPr lang="en-AU" altLang="zh-CN" sz="1400" dirty="0">
                <a:solidFill>
                  <a:srgbClr val="FF0066"/>
                </a:solidFill>
                <a:latin typeface="Courier New" panose="02070309020205020404" pitchFamily="49" charset="0"/>
                <a:cs typeface="Courier New" panose="02070309020205020404" pitchFamily="49" charset="0"/>
              </a:rPr>
              <a:t> UNWIND </a:t>
            </a:r>
            <a:r>
              <a:rPr lang="en-AU" altLang="zh-CN" sz="1400" dirty="0" err="1">
                <a:solidFill>
                  <a:srgbClr val="FF0066"/>
                </a:solidFill>
                <a:latin typeface="Courier New" panose="02070309020205020404" pitchFamily="49" charset="0"/>
                <a:cs typeface="Courier New" panose="02070309020205020404" pitchFamily="49" charset="0"/>
              </a:rPr>
              <a:t>rels</a:t>
            </a:r>
            <a:r>
              <a:rPr lang="en-AU" altLang="zh-CN" sz="1400" dirty="0">
                <a:solidFill>
                  <a:srgbClr val="FF0066"/>
                </a:solidFill>
                <a:latin typeface="Courier New" panose="02070309020205020404" pitchFamily="49" charset="0"/>
                <a:cs typeface="Courier New" panose="02070309020205020404" pitchFamily="49" charset="0"/>
              </a:rPr>
              <a:t> AS </a:t>
            </a:r>
            <a:r>
              <a:rPr lang="en-AU" altLang="zh-CN" sz="1400" dirty="0" err="1">
                <a:solidFill>
                  <a:srgbClr val="FF0066"/>
                </a:solidFill>
                <a:latin typeface="Courier New" panose="02070309020205020404" pitchFamily="49" charset="0"/>
                <a:cs typeface="Courier New" panose="02070309020205020404" pitchFamily="49" charset="0"/>
              </a:rPr>
              <a:t>rel</a:t>
            </a:r>
            <a:r>
              <a:rPr lang="en-AU" altLang="zh-CN" sz="1400" dirty="0">
                <a:solidFill>
                  <a:srgbClr val="FF0066"/>
                </a:solidFill>
                <a:latin typeface="Courier New" panose="02070309020205020404" pitchFamily="49" charset="0"/>
                <a:cs typeface="Courier New" panose="02070309020205020404" pitchFamily="49" charset="0"/>
              </a:rPr>
              <a:t> RETURN DISTINCT id(</a:t>
            </a:r>
            <a:r>
              <a:rPr lang="en-AU" altLang="zh-CN" sz="1400" dirty="0" err="1">
                <a:solidFill>
                  <a:srgbClr val="FF0066"/>
                </a:solidFill>
                <a:latin typeface="Courier New" panose="02070309020205020404" pitchFamily="49" charset="0"/>
                <a:cs typeface="Courier New" panose="02070309020205020404" pitchFamily="49" charset="0"/>
              </a:rPr>
              <a:t>startNode</a:t>
            </a:r>
            <a:r>
              <a:rPr lang="en-AU" altLang="zh-CN" sz="1400" dirty="0">
                <a:solidFill>
                  <a:srgbClr val="FF0066"/>
                </a:solidFill>
                <a:latin typeface="Courier New" panose="02070309020205020404" pitchFamily="49" charset="0"/>
                <a:cs typeface="Courier New" panose="02070309020205020404" pitchFamily="49" charset="0"/>
              </a:rPr>
              <a:t>(</a:t>
            </a:r>
            <a:r>
              <a:rPr lang="en-AU" altLang="zh-CN" sz="1400" dirty="0" err="1">
                <a:solidFill>
                  <a:srgbClr val="FF0066"/>
                </a:solidFill>
                <a:latin typeface="Courier New" panose="02070309020205020404" pitchFamily="49" charset="0"/>
                <a:cs typeface="Courier New" panose="02070309020205020404" pitchFamily="49" charset="0"/>
              </a:rPr>
              <a:t>rel</a:t>
            </a:r>
            <a:r>
              <a:rPr lang="en-AU" altLang="zh-CN" sz="1400" dirty="0">
                <a:solidFill>
                  <a:srgbClr val="FF0066"/>
                </a:solidFill>
                <a:latin typeface="Courier New" panose="02070309020205020404" pitchFamily="49" charset="0"/>
                <a:cs typeface="Courier New" panose="02070309020205020404" pitchFamily="49" charset="0"/>
              </a:rPr>
              <a:t>)) AS source, id(</a:t>
            </a:r>
            <a:r>
              <a:rPr lang="en-AU" altLang="zh-CN" sz="1400" dirty="0" err="1">
                <a:solidFill>
                  <a:srgbClr val="FF0066"/>
                </a:solidFill>
                <a:latin typeface="Courier New" panose="02070309020205020404" pitchFamily="49" charset="0"/>
                <a:cs typeface="Courier New" panose="02070309020205020404" pitchFamily="49" charset="0"/>
              </a:rPr>
              <a:t>endNode</a:t>
            </a:r>
            <a:r>
              <a:rPr lang="en-AU" altLang="zh-CN" sz="1400" dirty="0">
                <a:solidFill>
                  <a:srgbClr val="FF0066"/>
                </a:solidFill>
                <a:latin typeface="Courier New" panose="02070309020205020404" pitchFamily="49" charset="0"/>
                <a:cs typeface="Courier New" panose="02070309020205020404" pitchFamily="49" charset="0"/>
              </a:rPr>
              <a:t>(</a:t>
            </a:r>
            <a:r>
              <a:rPr lang="en-AU" altLang="zh-CN" sz="1400" dirty="0" err="1">
                <a:solidFill>
                  <a:srgbClr val="FF0066"/>
                </a:solidFill>
                <a:latin typeface="Courier New" panose="02070309020205020404" pitchFamily="49" charset="0"/>
                <a:cs typeface="Courier New" panose="02070309020205020404" pitchFamily="49" charset="0"/>
              </a:rPr>
              <a:t>rel</a:t>
            </a:r>
            <a:r>
              <a:rPr lang="en-AU" altLang="zh-CN" sz="1400" dirty="0">
                <a:solidFill>
                  <a:srgbClr val="FF0066"/>
                </a:solidFill>
                <a:latin typeface="Courier New" panose="02070309020205020404" pitchFamily="49" charset="0"/>
                <a:cs typeface="Courier New" panose="02070309020205020404" pitchFamily="49" charset="0"/>
              </a:rPr>
              <a:t>)) AS target</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graph:'cypher</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centrality </a:t>
            </a:r>
          </a:p>
          <a:p>
            <a:r>
              <a:rPr lang="en-AU" altLang="zh-CN" sz="1400" dirty="0">
                <a:latin typeface="Courier New" panose="02070309020205020404" pitchFamily="49" charset="0"/>
                <a:cs typeface="Courier New" panose="02070309020205020404" pitchFamily="49" charset="0"/>
              </a:rPr>
              <a:t>RETURN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).name AS node, centrality</a:t>
            </a:r>
          </a:p>
          <a:p>
            <a:r>
              <a:rPr lang="en-AU" altLang="zh-CN" sz="1400" dirty="0">
                <a:latin typeface="Courier New" panose="02070309020205020404" pitchFamily="49" charset="0"/>
                <a:cs typeface="Courier New" panose="02070309020205020404" pitchFamily="49" charset="0"/>
              </a:rPr>
              <a:t>ORDER BY centrality DESC</a:t>
            </a:r>
          </a:p>
          <a:p>
            <a:r>
              <a:rPr lang="en-AU" altLang="zh-CN" sz="1400" dirty="0">
                <a:latin typeface="Courier New" panose="02070309020205020404" pitchFamily="49" charset="0"/>
                <a:cs typeface="Courier New" panose="02070309020205020404" pitchFamily="49" charset="0"/>
              </a:rPr>
              <a:t>LIMIT 20;</a:t>
            </a:r>
            <a:endParaRPr lang="en-AU"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5291541"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实战环节：紧密中心性</a:t>
            </a:r>
            <a:r>
              <a:rPr lang="en-AU" altLang="zh-CN" sz="3200" dirty="0"/>
              <a:t>(</a:t>
            </a:r>
            <a:r>
              <a:rPr lang="zh-CN" altLang="en-US" sz="3200" dirty="0"/>
              <a:t>续</a:t>
            </a:r>
            <a:r>
              <a:rPr lang="en-AU" altLang="zh-CN" sz="3200" dirty="0"/>
              <a:t>)</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498290" y="1334650"/>
            <a:ext cx="439838" cy="458074"/>
          </a:xfrm>
          <a:prstGeom prst="rect">
            <a:avLst/>
          </a:prstGeom>
          <a:solidFill>
            <a:schemeClr val="bg1">
              <a:lumMod val="8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150000"/>
              </a:lnSpc>
              <a:spcBef>
                <a:spcPts val="1200"/>
              </a:spcBef>
              <a:spcAft>
                <a:spcPts val="1200"/>
              </a:spcAft>
            </a:pPr>
            <a:r>
              <a:rPr lang="en-US" altLang="zh-CN" dirty="0">
                <a:solidFill>
                  <a:schemeClr val="tx2">
                    <a:lumMod val="50000"/>
                  </a:schemeClr>
                </a:solidFill>
              </a:rPr>
              <a:t>6</a:t>
            </a:r>
            <a:endParaRPr lang="en-AU" dirty="0">
              <a:solidFill>
                <a:schemeClr val="tx2">
                  <a:lumMod val="50000"/>
                </a:schemeClr>
              </a:solidFill>
            </a:endParaRPr>
          </a:p>
        </p:txBody>
      </p:sp>
    </p:spTree>
    <p:extLst>
      <p:ext uri="{BB962C8B-B14F-4D97-AF65-F5344CB8AC3E}">
        <p14:creationId xmlns:p14="http://schemas.microsoft.com/office/powerpoint/2010/main" val="6171513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4 – </a:t>
            </a:r>
            <a:r>
              <a:rPr lang="zh-CN" altLang="en-US" dirty="0"/>
              <a:t>协调中心性</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55182" cy="1844288"/>
          </a:xfrm>
        </p:spPr>
        <p:txBody>
          <a:bodyPr>
            <a:normAutofit/>
          </a:bodyPr>
          <a:lstStyle/>
          <a:p>
            <a:r>
              <a:rPr lang="zh-CN" altLang="en-US" dirty="0"/>
              <a:t>协调中心性是紧密中心性的变体，它可以计算非连通图中所有节点的中心性。</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55656" y="1369573"/>
            <a:ext cx="5898143" cy="3366550"/>
          </a:xfrm>
        </p:spPr>
        <p:txBody>
          <a:bodyPr/>
          <a:lstStyle/>
          <a:p>
            <a:r>
              <a:rPr lang="zh-CN" altLang="en-US" sz="2000" dirty="0">
                <a:latin typeface="Microsoft YaHei" panose="020B0503020204020204" pitchFamily="34" charset="-122"/>
                <a:ea typeface="Microsoft YaHei" panose="020B0503020204020204" pitchFamily="34" charset="-122"/>
              </a:rPr>
              <a:t>       协调中心性（</a:t>
            </a:r>
            <a:r>
              <a:rPr lang="en-AU" altLang="zh-CN" sz="2000" dirty="0">
                <a:latin typeface="Microsoft YaHei" panose="020B0503020204020204" pitchFamily="34" charset="-122"/>
                <a:ea typeface="Microsoft YaHei" panose="020B0503020204020204" pitchFamily="34" charset="-122"/>
              </a:rPr>
              <a:t>Harmonic Centrality, </a:t>
            </a:r>
            <a:r>
              <a:rPr lang="zh-CN" altLang="en-US" sz="2000" dirty="0">
                <a:latin typeface="Microsoft YaHei" panose="020B0503020204020204" pitchFamily="34" charset="-122"/>
                <a:ea typeface="Microsoft YaHei" panose="020B0503020204020204" pitchFamily="34" charset="-122"/>
              </a:rPr>
              <a:t>也称为赋值中心性）是</a:t>
            </a:r>
            <a:r>
              <a:rPr lang="zh-CN" altLang="en-US" sz="2000" dirty="0">
                <a:solidFill>
                  <a:srgbClr val="0070C0"/>
                </a:solidFill>
                <a:latin typeface="Microsoft YaHei" panose="020B0503020204020204" pitchFamily="34" charset="-122"/>
                <a:ea typeface="Microsoft YaHei" panose="020B0503020204020204" pitchFamily="34" charset="-122"/>
              </a:rPr>
              <a:t>紧密中心性</a:t>
            </a:r>
            <a:r>
              <a:rPr lang="zh-CN" altLang="en-US" sz="2000" dirty="0">
                <a:latin typeface="Microsoft YaHei" panose="020B0503020204020204" pitchFamily="34" charset="-122"/>
                <a:ea typeface="Microsoft YaHei" panose="020B0503020204020204" pitchFamily="34" charset="-122"/>
              </a:rPr>
              <a:t>的变体，它最初的提出是用于解决非连通图的中心性计算问题。</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因为不相连的节点之间的距离是无穷大，在计算协调中心性时将这些距离的倒数相加、而不是将节点与所有其他节点的距离相加，来得到节点之间的平均最短路径。</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7" name="Picture 6">
            <a:extLst>
              <a:ext uri="{FF2B5EF4-FFF2-40B4-BE49-F238E27FC236}">
                <a16:creationId xmlns="" xmlns:a16="http://schemas.microsoft.com/office/drawing/2014/main" id="{D5513D3F-E595-4215-B84B-5D1D8BA30A22}"/>
              </a:ext>
            </a:extLst>
          </p:cNvPr>
          <p:cNvPicPr>
            <a:picLocks noChangeAspect="1"/>
          </p:cNvPicPr>
          <p:nvPr/>
        </p:nvPicPr>
        <p:blipFill>
          <a:blip r:embed="rId3"/>
          <a:stretch>
            <a:fillRect/>
          </a:stretch>
        </p:blipFill>
        <p:spPr>
          <a:xfrm>
            <a:off x="1503021" y="4186680"/>
            <a:ext cx="2469539" cy="2511754"/>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 xmlns:a16="http://schemas.microsoft.com/office/drawing/2014/main" id="{372C16FD-9B04-41E8-82F7-FA5B9B6514A6}"/>
              </a:ext>
            </a:extLst>
          </p:cNvPr>
          <p:cNvPicPr>
            <a:picLocks noChangeAspect="1"/>
          </p:cNvPicPr>
          <p:nvPr/>
        </p:nvPicPr>
        <p:blipFill>
          <a:blip r:embed="rId4"/>
          <a:stretch>
            <a:fillRect/>
          </a:stretch>
        </p:blipFill>
        <p:spPr>
          <a:xfrm>
            <a:off x="5858371" y="3429000"/>
            <a:ext cx="2818269" cy="972974"/>
          </a:xfrm>
          <a:prstGeom prst="rect">
            <a:avLst/>
          </a:prstGeom>
        </p:spPr>
      </p:pic>
    </p:spTree>
    <p:extLst>
      <p:ext uri="{BB962C8B-B14F-4D97-AF65-F5344CB8AC3E}">
        <p14:creationId xmlns:p14="http://schemas.microsoft.com/office/powerpoint/2010/main" val="9228588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5 – </a:t>
            </a:r>
            <a:r>
              <a:rPr lang="zh-CN" altLang="en-US" dirty="0"/>
              <a:t>间接中心性</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间接中心性根据节点位于图中最短路径的次数决定节点的重要性。</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55656" y="1369573"/>
            <a:ext cx="5898143" cy="3366550"/>
          </a:xfrm>
        </p:spPr>
        <p:txBody>
          <a:bodyPr/>
          <a:lstStyle/>
          <a:p>
            <a:r>
              <a:rPr lang="zh-CN" altLang="en-US" sz="2000" dirty="0">
                <a:latin typeface="Microsoft YaHei" panose="020B0503020204020204" pitchFamily="34" charset="-122"/>
                <a:ea typeface="Microsoft YaHei" panose="020B0503020204020204" pitchFamily="34" charset="-122"/>
              </a:rPr>
              <a:t>       间接中心性</a:t>
            </a:r>
            <a:r>
              <a:rPr lang="en-AU" altLang="zh-CN" sz="2000" dirty="0">
                <a:latin typeface="Microsoft YaHei" panose="020B0503020204020204" pitchFamily="34" charset="-122"/>
                <a:ea typeface="Microsoft YaHei" panose="020B0503020204020204" pitchFamily="34" charset="-122"/>
              </a:rPr>
              <a:t>(Betweenness Centrality)</a:t>
            </a:r>
            <a:r>
              <a:rPr lang="zh-CN" altLang="en-US" sz="2000" dirty="0">
                <a:latin typeface="Microsoft YaHei" panose="020B0503020204020204" pitchFamily="34" charset="-122"/>
                <a:ea typeface="Microsoft YaHei" panose="020B0503020204020204" pitchFamily="34" charset="-122"/>
              </a:rPr>
              <a:t>是一种检测节点对图中信息流的影响量的方法。 间接中心性高的节点通常充当从图的一个部分到另一个部分的桥梁。当这些节点从图中被移除后，图会被分割成不相通的几个部分。</a:t>
            </a:r>
            <a:endParaRPr lang="en-AU"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间接中心性算法使用</a:t>
            </a:r>
            <a:r>
              <a:rPr lang="zh-CN" altLang="en-US" sz="2000" dirty="0">
                <a:solidFill>
                  <a:srgbClr val="0070C0"/>
                </a:solidFill>
                <a:latin typeface="Microsoft YaHei" panose="020B0503020204020204" pitchFamily="34" charset="-122"/>
                <a:ea typeface="Microsoft YaHei" panose="020B0503020204020204" pitchFamily="34" charset="-122"/>
              </a:rPr>
              <a:t>广度优先搜索</a:t>
            </a:r>
            <a:r>
              <a:rPr lang="zh-CN" altLang="en-US" sz="2000" dirty="0">
                <a:latin typeface="Microsoft YaHei" panose="020B0503020204020204" pitchFamily="34" charset="-122"/>
                <a:ea typeface="Microsoft YaHei" panose="020B0503020204020204" pitchFamily="34" charset="-122"/>
              </a:rPr>
              <a:t>算法计算连通图中每对节点之间的最短（加权）路径。 每个节点的间接中心性得分是基于通过该节点的</a:t>
            </a:r>
            <a:r>
              <a:rPr lang="zh-CN" altLang="en-US" sz="2000" dirty="0">
                <a:solidFill>
                  <a:srgbClr val="0070C0"/>
                </a:solidFill>
                <a:latin typeface="Microsoft YaHei" panose="020B0503020204020204" pitchFamily="34" charset="-122"/>
                <a:ea typeface="Microsoft YaHei" panose="020B0503020204020204" pitchFamily="34" charset="-122"/>
              </a:rPr>
              <a:t>最短路径的数量</a:t>
            </a:r>
            <a:r>
              <a:rPr lang="zh-CN" altLang="en-US" sz="2000" dirty="0">
                <a:latin typeface="Microsoft YaHei" panose="020B0503020204020204" pitchFamily="34" charset="-122"/>
                <a:ea typeface="Microsoft YaHei" panose="020B0503020204020204" pitchFamily="34" charset="-122"/>
              </a:rPr>
              <a:t>。 最常出现在所有最短路径上的节点将具有更高的间接中心性得分。</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TextBox 2">
            <a:extLst>
              <a:ext uri="{FF2B5EF4-FFF2-40B4-BE49-F238E27FC236}">
                <a16:creationId xmlns="" xmlns:a16="http://schemas.microsoft.com/office/drawing/2014/main" id="{532DEC8D-3F4D-4305-A56B-F466DD57C6D2}"/>
              </a:ext>
            </a:extLst>
          </p:cNvPr>
          <p:cNvSpPr txBox="1"/>
          <p:nvPr/>
        </p:nvSpPr>
        <p:spPr>
          <a:xfrm>
            <a:off x="5494407" y="4447009"/>
            <a:ext cx="5859392" cy="1015663"/>
          </a:xfrm>
          <a:prstGeom prst="rect">
            <a:avLst/>
          </a:prstGeom>
          <a:noFill/>
        </p:spPr>
        <p:txBody>
          <a:bodyPr wrap="square" rtlCol="0">
            <a:spAutoFit/>
          </a:bodyPr>
          <a:lstStyle/>
          <a:p>
            <a:r>
              <a:rPr lang="en-AU" altLang="zh-CN" sz="2000" dirty="0">
                <a:solidFill>
                  <a:schemeClr val="tx2"/>
                </a:solidFill>
                <a:latin typeface="Microsoft YaHei" panose="020B0503020204020204" pitchFamily="34" charset="-122"/>
                <a:ea typeface="Microsoft YaHei" panose="020B0503020204020204" pitchFamily="34" charset="-122"/>
              </a:rPr>
              <a:t>       </a:t>
            </a:r>
            <a:r>
              <a:rPr lang="zh-CN" altLang="en-US" sz="2000" dirty="0">
                <a:solidFill>
                  <a:schemeClr val="tx2"/>
                </a:solidFill>
                <a:latin typeface="Microsoft YaHei" panose="020B0503020204020204" pitchFamily="34" charset="-122"/>
                <a:ea typeface="Microsoft YaHei" panose="020B0503020204020204" pitchFamily="34" charset="-122"/>
              </a:rPr>
              <a:t>一个节点间接中心性的值越大，表示通过该节点能够更有效地</a:t>
            </a:r>
            <a:r>
              <a:rPr lang="en-AU" altLang="zh-CN" sz="2000" dirty="0">
                <a:solidFill>
                  <a:schemeClr val="tx2"/>
                </a:solidFill>
                <a:latin typeface="Microsoft YaHei" panose="020B0503020204020204" pitchFamily="34" charset="-122"/>
                <a:ea typeface="Microsoft YaHei" panose="020B0503020204020204" pitchFamily="34" charset="-122"/>
              </a:rPr>
              <a:t>(</a:t>
            </a:r>
            <a:r>
              <a:rPr lang="zh-CN" altLang="en-US" sz="2000" dirty="0">
                <a:solidFill>
                  <a:schemeClr val="tx2"/>
                </a:solidFill>
                <a:latin typeface="Microsoft YaHei" panose="020B0503020204020204" pitchFamily="34" charset="-122"/>
                <a:ea typeface="Microsoft YaHei" panose="020B0503020204020204" pitchFamily="34" charset="-122"/>
              </a:rPr>
              <a:t>概率更高</a:t>
            </a:r>
            <a:r>
              <a:rPr lang="en-AU" altLang="zh-CN" sz="2000" dirty="0">
                <a:solidFill>
                  <a:schemeClr val="tx2"/>
                </a:solidFill>
                <a:latin typeface="Microsoft YaHei" panose="020B0503020204020204" pitchFamily="34" charset="-122"/>
                <a:ea typeface="Microsoft YaHei" panose="020B0503020204020204" pitchFamily="34" charset="-122"/>
              </a:rPr>
              <a:t>)</a:t>
            </a:r>
            <a:r>
              <a:rPr lang="zh-CN" altLang="en-US" sz="2000" dirty="0">
                <a:solidFill>
                  <a:schemeClr val="tx2"/>
                </a:solidFill>
                <a:latin typeface="Microsoft YaHei" panose="020B0503020204020204" pitchFamily="34" charset="-122"/>
                <a:ea typeface="Microsoft YaHei" panose="020B0503020204020204" pitchFamily="34" charset="-122"/>
              </a:rPr>
              <a:t>连接图中的其他任意一对节点。</a:t>
            </a:r>
            <a:endParaRPr lang="en-AU" sz="2000" dirty="0">
              <a:solidFill>
                <a:schemeClr val="tx2"/>
              </a:solidFill>
              <a:latin typeface="Microsoft YaHei" panose="020B0503020204020204" pitchFamily="34" charset="-122"/>
              <a:ea typeface="Microsoft YaHei" panose="020B0503020204020204" pitchFamily="34" charset="-122"/>
            </a:endParaRPr>
          </a:p>
        </p:txBody>
      </p:sp>
      <p:pic>
        <p:nvPicPr>
          <p:cNvPr id="2" name="Picture 1">
            <a:extLst>
              <a:ext uri="{FF2B5EF4-FFF2-40B4-BE49-F238E27FC236}">
                <a16:creationId xmlns="" xmlns:a16="http://schemas.microsoft.com/office/drawing/2014/main" id="{80B70FA9-3835-42A4-B706-6D8CE2E691D5}"/>
              </a:ext>
            </a:extLst>
          </p:cNvPr>
          <p:cNvPicPr>
            <a:picLocks noChangeAspect="1"/>
          </p:cNvPicPr>
          <p:nvPr/>
        </p:nvPicPr>
        <p:blipFill>
          <a:blip r:embed="rId3"/>
          <a:stretch>
            <a:fillRect/>
          </a:stretch>
        </p:blipFill>
        <p:spPr>
          <a:xfrm>
            <a:off x="1560636" y="4186680"/>
            <a:ext cx="2544004" cy="2492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58461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5 – </a:t>
            </a:r>
            <a:r>
              <a:rPr lang="zh-CN" altLang="en-US" dirty="0"/>
              <a:t>间接中心性</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间接中心性根据节点位于图中最短路径的次数决定节点的重要性。</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4947920" y="1369573"/>
            <a:ext cx="6405879" cy="3366550"/>
          </a:xfrm>
        </p:spPr>
        <p:txBody>
          <a:bodyPr/>
          <a:lstStyle/>
          <a:p>
            <a:r>
              <a:rPr lang="zh-CN" altLang="en-US" sz="2000" dirty="0">
                <a:latin typeface="Microsoft YaHei" panose="020B0503020204020204" pitchFamily="34" charset="-122"/>
                <a:ea typeface="Microsoft YaHei" panose="020B0503020204020204" pitchFamily="34" charset="-122"/>
              </a:rPr>
              <a:t>            间接中心性的限制：</a:t>
            </a:r>
            <a:endParaRPr lang="en-AU" altLang="zh-CN" sz="2000" dirty="0">
              <a:latin typeface="Microsoft YaHei" panose="020B0503020204020204" pitchFamily="34" charset="-122"/>
              <a:ea typeface="Microsoft YaHei" panose="020B0503020204020204" pitchFamily="34" charset="-122"/>
            </a:endParaRPr>
          </a:p>
          <a:p>
            <a:pPr marL="974725" indent="3365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间接中心性假设节点之间的所有通信都沿着最短路径和相同频率发生，这在现实生活中并非如此。 因此，它没有给出我们对图中最有影响的节点的完美视图，而只是一个很好的表示。 </a:t>
            </a:r>
            <a:endParaRPr lang="en-AU" altLang="zh-CN" sz="2000" dirty="0">
              <a:latin typeface="Microsoft YaHei" panose="020B0503020204020204" pitchFamily="34" charset="-122"/>
              <a:ea typeface="Microsoft YaHei" panose="020B0503020204020204" pitchFamily="34" charset="-122"/>
            </a:endParaRPr>
          </a:p>
          <a:p>
            <a:pPr marL="974725" indent="3365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对于大规模的图，精确的间接中心性计算是不实际的。 对于无权重的图，用于精确计算所有节点之间间接中心性的最快的已知算法需要至少</a:t>
            </a:r>
            <a:r>
              <a:rPr lang="en-US" altLang="zh-CN" sz="2000" dirty="0">
                <a:latin typeface="Microsoft YaHei" panose="020B0503020204020204" pitchFamily="34" charset="-122"/>
                <a:ea typeface="Microsoft YaHei" panose="020B0503020204020204" pitchFamily="34" charset="-122"/>
              </a:rPr>
              <a:t>O(n*m</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的时间，其中</a:t>
            </a:r>
            <a:r>
              <a:rPr lang="en-US" altLang="zh-CN"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是节点数，</a:t>
            </a:r>
            <a:r>
              <a:rPr lang="en-US" altLang="zh-CN" sz="2000" dirty="0">
                <a:latin typeface="Microsoft YaHei" panose="020B0503020204020204" pitchFamily="34" charset="-122"/>
                <a:ea typeface="Microsoft YaHei" panose="020B0503020204020204" pitchFamily="34" charset="-122"/>
              </a:rPr>
              <a:t>m</a:t>
            </a:r>
            <a:r>
              <a:rPr lang="zh-CN" altLang="en-US" sz="2000" dirty="0">
                <a:latin typeface="Microsoft YaHei" panose="020B0503020204020204" pitchFamily="34" charset="-122"/>
                <a:ea typeface="Microsoft YaHei" panose="020B0503020204020204" pitchFamily="34" charset="-122"/>
              </a:rPr>
              <a:t>是关系数。</a:t>
            </a:r>
            <a:endParaRPr lang="en-AU" altLang="zh-CN" sz="2000" dirty="0">
              <a:latin typeface="Microsoft YaHei" panose="020B0503020204020204" pitchFamily="34" charset="-122"/>
              <a:ea typeface="Microsoft YaHei" panose="020B0503020204020204" pitchFamily="34" charset="-122"/>
            </a:endParaRPr>
          </a:p>
          <a:p>
            <a:pPr marL="457200"/>
            <a:r>
              <a:rPr lang="zh-CN" altLang="en-US" sz="2000" dirty="0">
                <a:latin typeface="Microsoft YaHei" panose="020B0503020204020204" pitchFamily="34" charset="-122"/>
                <a:ea typeface="Microsoft YaHei" panose="020B0503020204020204" pitchFamily="34" charset="-122"/>
              </a:rPr>
              <a:t>      因此，</a:t>
            </a:r>
            <a:r>
              <a:rPr lang="en-US"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中包含了在大规模图中计算间接中心性的、基于部分节点的近似算法，即</a:t>
            </a:r>
            <a:r>
              <a:rPr lang="en-AU" altLang="zh-CN" sz="2000" dirty="0">
                <a:latin typeface="Microsoft YaHei" panose="020B0503020204020204" pitchFamily="34" charset="-122"/>
                <a:ea typeface="Microsoft YaHei" panose="020B0503020204020204" pitchFamily="34" charset="-122"/>
              </a:rPr>
              <a:t>RA-</a:t>
            </a:r>
            <a:r>
              <a:rPr lang="en-AU" altLang="zh-CN" sz="2000" dirty="0" err="1">
                <a:latin typeface="Microsoft YaHei" panose="020B0503020204020204" pitchFamily="34" charset="-122"/>
                <a:ea typeface="Microsoft YaHei" panose="020B0503020204020204" pitchFamily="34" charset="-122"/>
              </a:rPr>
              <a:t>Brandes</a:t>
            </a:r>
            <a:r>
              <a:rPr lang="zh-CN" altLang="en-US" sz="2000" dirty="0">
                <a:latin typeface="Microsoft YaHei" panose="020B0503020204020204" pitchFamily="34" charset="-122"/>
                <a:ea typeface="Microsoft YaHei" panose="020B0503020204020204" pitchFamily="34" charset="-122"/>
              </a:rPr>
              <a:t>算法。该算法采用两种方式选择节点：</a:t>
            </a:r>
            <a:endParaRPr lang="en-AU" altLang="zh-CN" sz="2000" dirty="0">
              <a:latin typeface="Microsoft YaHei" panose="020B0503020204020204" pitchFamily="34" charset="-122"/>
              <a:ea typeface="Microsoft YaHei" panose="020B0503020204020204" pitchFamily="34" charset="-122"/>
            </a:endParaRPr>
          </a:p>
          <a:p>
            <a:pPr marL="1311275" indent="-336550">
              <a:buFont typeface="+mj-lt"/>
              <a:buAutoNum type="romanLcPeriod"/>
            </a:pPr>
            <a:r>
              <a:rPr lang="zh-CN" altLang="en-US" sz="2000" dirty="0">
                <a:latin typeface="Microsoft YaHei" panose="020B0503020204020204" pitchFamily="34" charset="-122"/>
                <a:ea typeface="Microsoft YaHei" panose="020B0503020204020204" pitchFamily="34" charset="-122"/>
              </a:rPr>
              <a:t>随机选择节点</a:t>
            </a:r>
            <a:endParaRPr lang="en-AU" altLang="zh-CN" sz="2000" dirty="0">
              <a:latin typeface="Microsoft YaHei" panose="020B0503020204020204" pitchFamily="34" charset="-122"/>
              <a:ea typeface="Microsoft YaHei" panose="020B0503020204020204" pitchFamily="34" charset="-122"/>
            </a:endParaRPr>
          </a:p>
          <a:p>
            <a:pPr marL="1311275" indent="-336550">
              <a:buFont typeface="+mj-lt"/>
              <a:buAutoNum type="romanLcPeriod"/>
            </a:pPr>
            <a:r>
              <a:rPr lang="zh-CN" altLang="en-US" sz="2000" dirty="0">
                <a:latin typeface="Microsoft YaHei" panose="020B0503020204020204" pitchFamily="34" charset="-122"/>
                <a:ea typeface="Microsoft YaHei" panose="020B0503020204020204" pitchFamily="34" charset="-122"/>
              </a:rPr>
              <a:t>只选择度数高于平均值节点</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2" name="Picture 1">
            <a:extLst>
              <a:ext uri="{FF2B5EF4-FFF2-40B4-BE49-F238E27FC236}">
                <a16:creationId xmlns="" xmlns:a16="http://schemas.microsoft.com/office/drawing/2014/main" id="{80B70FA9-3835-42A4-B706-6D8CE2E691D5}"/>
              </a:ext>
            </a:extLst>
          </p:cNvPr>
          <p:cNvPicPr>
            <a:picLocks noChangeAspect="1"/>
          </p:cNvPicPr>
          <p:nvPr/>
        </p:nvPicPr>
        <p:blipFill>
          <a:blip r:embed="rId3"/>
          <a:stretch>
            <a:fillRect/>
          </a:stretch>
        </p:blipFill>
        <p:spPr>
          <a:xfrm>
            <a:off x="1560636" y="4186680"/>
            <a:ext cx="2544004" cy="2492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028591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5 – </a:t>
            </a:r>
            <a:r>
              <a:rPr lang="zh-CN" altLang="en-US" dirty="0"/>
              <a:t>间接中心性</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间接中心性根据节点位于图中最短路径的次数决定节点的重要性。</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4718765" y="1376881"/>
            <a:ext cx="6610977" cy="3366550"/>
          </a:xfrm>
        </p:spPr>
        <p:txBody>
          <a:bodyPr/>
          <a:lstStyle/>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中计算间接中心性的过程：</a:t>
            </a:r>
            <a:endParaRPr lang="en-AU" altLang="zh-CN" sz="2000" dirty="0">
              <a:latin typeface="Microsoft YaHei" panose="020B0503020204020204" pitchFamily="34" charset="-122"/>
              <a:ea typeface="Microsoft YaHei" panose="020B0503020204020204" pitchFamily="34" charset="-122"/>
            </a:endParaRPr>
          </a:p>
          <a:p>
            <a:pPr marL="974725" indent="336550">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algo.betweenness</a:t>
            </a:r>
            <a:r>
              <a:rPr lang="en-US" altLang="zh-CN" sz="2000" dirty="0">
                <a:latin typeface="Microsoft YaHei" panose="020B0503020204020204" pitchFamily="34" charset="-122"/>
                <a:ea typeface="Microsoft YaHei" panose="020B0503020204020204" pitchFamily="34" charset="-122"/>
              </a:rPr>
              <a:t>() – </a:t>
            </a:r>
            <a:r>
              <a:rPr lang="zh-CN" altLang="en-US" sz="2000" dirty="0">
                <a:latin typeface="Microsoft YaHei" panose="020B0503020204020204" pitchFamily="34" charset="-122"/>
                <a:ea typeface="Microsoft YaHei" panose="020B0503020204020204" pitchFamily="34" charset="-122"/>
              </a:rPr>
              <a:t>基于</a:t>
            </a:r>
            <a:r>
              <a:rPr lang="en-AU" altLang="zh-CN" sz="2000" dirty="0" err="1">
                <a:latin typeface="Microsoft YaHei" panose="020B0503020204020204" pitchFamily="34" charset="-122"/>
                <a:ea typeface="Microsoft YaHei" panose="020B0503020204020204" pitchFamily="34" charset="-122"/>
              </a:rPr>
              <a:t>Brandes</a:t>
            </a:r>
            <a:r>
              <a:rPr lang="en-AU" altLang="zh-CN" sz="2000" dirty="0">
                <a:latin typeface="Microsoft YaHei" panose="020B0503020204020204" pitchFamily="34" charset="-122"/>
                <a:ea typeface="Microsoft YaHei" panose="020B0503020204020204" pitchFamily="34" charset="-122"/>
              </a:rPr>
              <a:t>-BC</a:t>
            </a:r>
            <a:r>
              <a:rPr lang="zh-CN" altLang="en-US" sz="2000" dirty="0">
                <a:latin typeface="Microsoft YaHei" panose="020B0503020204020204" pitchFamily="34" charset="-122"/>
                <a:ea typeface="Microsoft YaHei" panose="020B0503020204020204" pitchFamily="34" charset="-122"/>
              </a:rPr>
              <a:t>算法、和节点分区的扩展。</a:t>
            </a:r>
            <a:r>
              <a:rPr lang="zh-CN" altLang="en-US" sz="2000">
                <a:latin typeface="Microsoft YaHei" panose="020B0503020204020204" pitchFamily="34" charset="-122"/>
                <a:ea typeface="Microsoft YaHei" panose="020B0503020204020204" pitchFamily="34" charset="-122"/>
              </a:rPr>
              <a:t>支持并行</a:t>
            </a:r>
            <a:r>
              <a:rPr lang="zh-CN" altLang="en-US" sz="2000" dirty="0">
                <a:latin typeface="Microsoft YaHei" panose="020B0503020204020204" pitchFamily="34" charset="-122"/>
                <a:ea typeface="Microsoft YaHei" panose="020B0503020204020204" pitchFamily="34" charset="-122"/>
              </a:rPr>
              <a:t>计算。</a:t>
            </a:r>
            <a:endParaRPr lang="en-AU" altLang="zh-CN" sz="2000" dirty="0">
              <a:latin typeface="Microsoft YaHei" panose="020B0503020204020204" pitchFamily="34" charset="-122"/>
              <a:ea typeface="Microsoft YaHei" panose="020B0503020204020204" pitchFamily="34" charset="-122"/>
            </a:endParaRPr>
          </a:p>
          <a:p>
            <a:pPr marL="974725" indent="336550">
              <a:buFont typeface="Arial" panose="020B0604020202020204" pitchFamily="34" charset="0"/>
              <a:buChar char="•"/>
            </a:pPr>
            <a:r>
              <a:rPr lang="en-AU" altLang="zh-CN" sz="2000" dirty="0">
                <a:latin typeface="Microsoft YaHei" panose="020B0503020204020204" pitchFamily="34" charset="-122"/>
                <a:ea typeface="Microsoft YaHei" panose="020B0503020204020204" pitchFamily="34" charset="-122"/>
              </a:rPr>
              <a:t>algo.betweenness.exp1()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a:t>
            </a:r>
            <a:r>
              <a:rPr lang="en-AU" altLang="zh-CN" sz="2000" dirty="0" err="1">
                <a:latin typeface="Microsoft YaHei" panose="020B0503020204020204" pitchFamily="34" charset="-122"/>
                <a:ea typeface="Microsoft YaHei" panose="020B0503020204020204" pitchFamily="34" charset="-122"/>
              </a:rPr>
              <a:t>Brandes</a:t>
            </a:r>
            <a:r>
              <a:rPr lang="zh-CN" altLang="en-US" sz="2000" dirty="0">
                <a:latin typeface="Microsoft YaHei" panose="020B0503020204020204" pitchFamily="34" charset="-122"/>
                <a:ea typeface="Microsoft YaHei" panose="020B0503020204020204" pitchFamily="34" charset="-122"/>
              </a:rPr>
              <a:t>算法，使用后续集合而非前导集合。不支持无向图。</a:t>
            </a:r>
            <a:endParaRPr lang="en-AU" altLang="zh-CN" sz="2000" dirty="0">
              <a:latin typeface="Microsoft YaHei" panose="020B0503020204020204" pitchFamily="34" charset="-122"/>
              <a:ea typeface="Microsoft YaHei" panose="020B0503020204020204" pitchFamily="34" charset="-122"/>
            </a:endParaRPr>
          </a:p>
          <a:p>
            <a:pPr marL="974725" indent="336550">
              <a:buFont typeface="Arial" panose="020B0604020202020204" pitchFamily="34" charset="0"/>
              <a:buChar char="•"/>
            </a:pPr>
            <a:r>
              <a:rPr lang="en-AU" altLang="zh-CN" sz="2000" dirty="0" err="1">
                <a:latin typeface="Microsoft YaHei" panose="020B0503020204020204" pitchFamily="34" charset="-122"/>
                <a:ea typeface="Microsoft YaHei" panose="020B0503020204020204" pitchFamily="34" charset="-122"/>
              </a:rPr>
              <a:t>algo.betweenness.sampled</a:t>
            </a:r>
            <a:r>
              <a:rPr lang="en-AU" altLang="zh-CN"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基于图中重要节点计算间接中心性。可以指定节点选择策略：</a:t>
            </a:r>
            <a:r>
              <a:rPr lang="en-AU" altLang="zh-CN" sz="2000" dirty="0" err="1">
                <a:latin typeface="Microsoft YaHei" panose="020B0503020204020204" pitchFamily="34" charset="-122"/>
                <a:ea typeface="Microsoft YaHei" panose="020B0503020204020204" pitchFamily="34" charset="-122"/>
              </a:rPr>
              <a:t>strategy:'random</a:t>
            </a:r>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或者</a:t>
            </a:r>
            <a:r>
              <a:rPr lang="en-AU" altLang="zh-CN" sz="2000" dirty="0" err="1">
                <a:latin typeface="Microsoft YaHei" panose="020B0503020204020204" pitchFamily="34" charset="-122"/>
                <a:ea typeface="Microsoft YaHei" panose="020B0503020204020204" pitchFamily="34" charset="-122"/>
              </a:rPr>
              <a:t>strategy:'degree</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，以及最大路径长度</a:t>
            </a:r>
            <a:r>
              <a:rPr lang="en-US" altLang="zh-CN" sz="2000" dirty="0" err="1">
                <a:latin typeface="Microsoft YaHei" panose="020B0503020204020204" pitchFamily="34" charset="-122"/>
                <a:ea typeface="Microsoft YaHei" panose="020B0503020204020204" pitchFamily="34" charset="-122"/>
              </a:rPr>
              <a:t>maxDepth</a:t>
            </a:r>
            <a:r>
              <a:rPr lang="zh-CN" altLang="en-US" sz="2000" dirty="0">
                <a:latin typeface="Microsoft YaHei" panose="020B0503020204020204" pitchFamily="34" charset="-122"/>
                <a:ea typeface="Microsoft YaHei" panose="020B0503020204020204" pitchFamily="34" charset="-122"/>
              </a:rPr>
              <a:t>。 </a:t>
            </a:r>
            <a:endParaRPr lang="en-AU" altLang="zh-CN" sz="2000" dirty="0">
              <a:latin typeface="Microsoft YaHei" panose="020B0503020204020204" pitchFamily="34" charset="-122"/>
              <a:ea typeface="Microsoft YaHei" panose="020B0503020204020204" pitchFamily="34" charset="-122"/>
            </a:endParaRPr>
          </a:p>
          <a:p>
            <a:pPr marL="457200"/>
            <a:r>
              <a:rPr lang="zh-CN" altLang="en-US" sz="2000" dirty="0">
                <a:latin typeface="Microsoft YaHei" panose="020B0503020204020204" pitchFamily="34" charset="-122"/>
                <a:ea typeface="Microsoft YaHei" panose="020B0503020204020204" pitchFamily="34" charset="-122"/>
              </a:rPr>
              <a:t>      </a:t>
            </a:r>
            <a:endParaRPr lang="en-AU" altLang="zh-CN" sz="2000" dirty="0">
              <a:latin typeface="Microsoft YaHei" panose="020B0503020204020204" pitchFamily="34" charset="-122"/>
              <a:ea typeface="Microsoft YaHei" panose="020B0503020204020204" pitchFamily="34" charset="-122"/>
            </a:endParaRPr>
          </a:p>
          <a:p>
            <a:pPr marL="457200"/>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每个过程有两种运行模式：</a:t>
            </a:r>
            <a:endParaRPr lang="en-AU" altLang="zh-CN" sz="2000" dirty="0">
              <a:latin typeface="Microsoft YaHei" panose="020B0503020204020204" pitchFamily="34" charset="-122"/>
              <a:ea typeface="Microsoft YaHei" panose="020B0503020204020204" pitchFamily="34" charset="-122"/>
            </a:endParaRPr>
          </a:p>
          <a:p>
            <a:pPr marL="1311275" indent="-396875">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普通模式：计算结果写入节点的指定属性，过程返回所需时间和更新次数的统计；</a:t>
            </a:r>
            <a:endParaRPr lang="en-AU" altLang="zh-CN" sz="2000" dirty="0">
              <a:latin typeface="Microsoft YaHei" panose="020B0503020204020204" pitchFamily="34" charset="-122"/>
              <a:ea typeface="Microsoft YaHei" panose="020B0503020204020204" pitchFamily="34" charset="-122"/>
            </a:endParaRPr>
          </a:p>
          <a:p>
            <a:pPr marL="1311275" indent="-396875">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返回模式</a:t>
            </a:r>
            <a:r>
              <a:rPr lang="en-AU" altLang="zh-CN" sz="2000" dirty="0">
                <a:latin typeface="Microsoft YaHei" panose="020B0503020204020204" pitchFamily="34" charset="-122"/>
                <a:ea typeface="Microsoft YaHei" panose="020B0503020204020204" pitchFamily="34" charset="-122"/>
              </a:rPr>
              <a:t>/Stream</a:t>
            </a:r>
            <a:r>
              <a:rPr lang="zh-CN" altLang="en-US" sz="2000" dirty="0">
                <a:latin typeface="Microsoft YaHei" panose="020B0503020204020204" pitchFamily="34" charset="-122"/>
                <a:ea typeface="Microsoft YaHei" panose="020B0503020204020204" pitchFamily="34" charset="-122"/>
              </a:rPr>
              <a:t>：计算结果直接返回客户端。</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2" name="Picture 1">
            <a:extLst>
              <a:ext uri="{FF2B5EF4-FFF2-40B4-BE49-F238E27FC236}">
                <a16:creationId xmlns="" xmlns:a16="http://schemas.microsoft.com/office/drawing/2014/main" id="{80B70FA9-3835-42A4-B706-6D8CE2E691D5}"/>
              </a:ext>
            </a:extLst>
          </p:cNvPr>
          <p:cNvPicPr>
            <a:picLocks noChangeAspect="1"/>
          </p:cNvPicPr>
          <p:nvPr/>
        </p:nvPicPr>
        <p:blipFill>
          <a:blip r:embed="rId3"/>
          <a:stretch>
            <a:fillRect/>
          </a:stretch>
        </p:blipFill>
        <p:spPr>
          <a:xfrm>
            <a:off x="1560636" y="4186680"/>
            <a:ext cx="2544004" cy="2492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31625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实战环节：间接中心性</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计算图中节点的中心性指标</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间接中心性</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p>
          <a:p>
            <a:pPr algn="ctr"/>
            <a:endParaRPr lang="en-US" sz="2800" dirty="0">
              <a:latin typeface="Britannic Bold" panose="020B0903060703020204" pitchFamily="34" charset="0"/>
            </a:endParaRPr>
          </a:p>
        </p:txBody>
      </p:sp>
    </p:spTree>
    <p:extLst>
      <p:ext uri="{BB962C8B-B14F-4D97-AF65-F5344CB8AC3E}">
        <p14:creationId xmlns:p14="http://schemas.microsoft.com/office/powerpoint/2010/main" val="33692746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533908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实战环节：间接中心性</a:t>
            </a:r>
            <a:endParaRPr lang="ru-RU" sz="3200" dirty="0"/>
          </a:p>
        </p:txBody>
      </p:sp>
      <p:sp>
        <p:nvSpPr>
          <p:cNvPr id="47" name="TextBox 46">
            <a:extLst>
              <a:ext uri="{FF2B5EF4-FFF2-40B4-BE49-F238E27FC236}">
                <a16:creationId xmlns="" xmlns:a16="http://schemas.microsoft.com/office/drawing/2014/main" id="{AAB892B4-29E2-442B-A689-C7F3F2FF145C}"/>
              </a:ext>
            </a:extLst>
          </p:cNvPr>
          <p:cNvSpPr txBox="1"/>
          <p:nvPr/>
        </p:nvSpPr>
        <p:spPr>
          <a:xfrm>
            <a:off x="538480" y="2115254"/>
            <a:ext cx="4826000" cy="1754326"/>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     </a:t>
            </a:r>
            <a:r>
              <a:rPr lang="zh-CN" altLang="en-US" dirty="0">
                <a:solidFill>
                  <a:schemeClr val="tx2"/>
                </a:solidFill>
                <a:latin typeface="Microsoft YaHei" panose="020B0503020204020204" pitchFamily="34" charset="-122"/>
                <a:ea typeface="Microsoft YaHei" panose="020B0503020204020204" pitchFamily="34" charset="-122"/>
              </a:rPr>
              <a:t>想一下，对于右边的图，以下面不同的方法计算每个节点的间接中心性指标，哪个节点会得到</a:t>
            </a:r>
            <a:r>
              <a:rPr lang="zh-CN" altLang="en-US" dirty="0">
                <a:solidFill>
                  <a:srgbClr val="00B050"/>
                </a:solidFill>
                <a:latin typeface="Microsoft YaHei" panose="020B0503020204020204" pitchFamily="34" charset="-122"/>
                <a:ea typeface="Microsoft YaHei" panose="020B0503020204020204" pitchFamily="34" charset="-122"/>
              </a:rPr>
              <a:t>最高分值</a:t>
            </a:r>
            <a:r>
              <a:rPr lang="zh-CN" altLang="en-US" dirty="0">
                <a:solidFill>
                  <a:schemeClr val="tx2"/>
                </a:solidFill>
                <a:latin typeface="Microsoft YaHei" panose="020B0503020204020204" pitchFamily="34" charset="-122"/>
                <a:ea typeface="Microsoft YaHei" panose="020B0503020204020204" pitchFamily="34" charset="-122"/>
              </a:rPr>
              <a:t>？</a:t>
            </a:r>
            <a:endParaRPr lang="en-AU" altLang="zh-CN" dirty="0">
              <a:solidFill>
                <a:schemeClr val="tx2"/>
              </a:solidFill>
              <a:latin typeface="Microsoft YaHei" panose="020B0503020204020204" pitchFamily="34" charset="-122"/>
              <a:ea typeface="Microsoft YaHei" panose="020B0503020204020204" pitchFamily="34" charset="-122"/>
            </a:endParaRPr>
          </a:p>
          <a:p>
            <a:pPr marL="800100" lvl="1" indent="-342900">
              <a:buFont typeface="+mj-lt"/>
              <a:buAutoNum type="arabicPeriod"/>
            </a:pPr>
            <a:r>
              <a:rPr lang="zh-CN" altLang="en-US" dirty="0">
                <a:solidFill>
                  <a:schemeClr val="tx2"/>
                </a:solidFill>
                <a:latin typeface="Microsoft YaHei" panose="020B0503020204020204" pitchFamily="34" charset="-122"/>
                <a:ea typeface="Microsoft YaHei" panose="020B0503020204020204" pitchFamily="34" charset="-122"/>
              </a:rPr>
              <a:t>关系的方向：</a:t>
            </a:r>
            <a:r>
              <a:rPr lang="en-AU" altLang="zh-CN" b="1" dirty="0">
                <a:solidFill>
                  <a:srgbClr val="7030A0"/>
                </a:solidFill>
                <a:latin typeface="Microsoft YaHei" panose="020B0503020204020204" pitchFamily="34" charset="-122"/>
                <a:ea typeface="Microsoft YaHei" panose="020B0503020204020204" pitchFamily="34" charset="-122"/>
              </a:rPr>
              <a:t>IN</a:t>
            </a:r>
          </a:p>
          <a:p>
            <a:pPr marL="800100" lvl="1" indent="-342900">
              <a:buFont typeface="+mj-lt"/>
              <a:buAutoNum type="arabicPeriod"/>
            </a:pPr>
            <a:r>
              <a:rPr lang="zh-CN" altLang="en-US" dirty="0">
                <a:solidFill>
                  <a:schemeClr val="tx2"/>
                </a:solidFill>
                <a:latin typeface="Microsoft YaHei" panose="020B0503020204020204" pitchFamily="34" charset="-122"/>
                <a:ea typeface="Microsoft YaHei" panose="020B0503020204020204" pitchFamily="34" charset="-122"/>
              </a:rPr>
              <a:t>关系的方向：</a:t>
            </a:r>
            <a:r>
              <a:rPr lang="en-US" altLang="zh-CN" b="1" dirty="0">
                <a:solidFill>
                  <a:schemeClr val="accent2">
                    <a:lumMod val="60000"/>
                    <a:lumOff val="40000"/>
                  </a:schemeClr>
                </a:solidFill>
                <a:latin typeface="Microsoft YaHei" panose="020B0503020204020204" pitchFamily="34" charset="-122"/>
                <a:ea typeface="Microsoft YaHei" panose="020B0503020204020204" pitchFamily="34" charset="-122"/>
              </a:rPr>
              <a:t>OUT</a:t>
            </a:r>
          </a:p>
          <a:p>
            <a:pPr marL="800100" lvl="1" indent="-342900">
              <a:buFont typeface="+mj-lt"/>
              <a:buAutoNum type="arabicPeriod"/>
            </a:pPr>
            <a:r>
              <a:rPr lang="zh-CN" altLang="en-US" dirty="0">
                <a:solidFill>
                  <a:schemeClr val="tx2"/>
                </a:solidFill>
                <a:latin typeface="Microsoft YaHei" panose="020B0503020204020204" pitchFamily="34" charset="-122"/>
                <a:ea typeface="Microsoft YaHei" panose="020B0503020204020204" pitchFamily="34" charset="-122"/>
              </a:rPr>
              <a:t>关系的方向</a:t>
            </a:r>
            <a:r>
              <a:rPr lang="zh-CN" altLang="en-US" dirty="0">
                <a:latin typeface="Microsoft YaHei" panose="020B0503020204020204" pitchFamily="34" charset="-122"/>
                <a:ea typeface="Microsoft YaHei" panose="020B0503020204020204" pitchFamily="34" charset="-122"/>
              </a:rPr>
              <a:t>：</a:t>
            </a:r>
            <a:r>
              <a:rPr lang="en-US" altLang="zh-CN" b="1" dirty="0">
                <a:solidFill>
                  <a:srgbClr val="FFC000"/>
                </a:solidFill>
                <a:latin typeface="Microsoft YaHei" panose="020B0503020204020204" pitchFamily="34" charset="-122"/>
                <a:ea typeface="Microsoft YaHei" panose="020B0503020204020204" pitchFamily="34" charset="-122"/>
              </a:rPr>
              <a:t>BOTH</a:t>
            </a:r>
            <a:endParaRPr lang="en-AU" altLang="zh-CN" b="1" dirty="0">
              <a:solidFill>
                <a:srgbClr val="FFC000"/>
              </a:solidFill>
              <a:latin typeface="Microsoft YaHei" panose="020B0503020204020204" pitchFamily="34" charset="-122"/>
              <a:ea typeface="Microsoft YaHei" panose="020B0503020204020204" pitchFamily="34" charset="-122"/>
            </a:endParaRPr>
          </a:p>
        </p:txBody>
      </p:sp>
      <p:pic>
        <p:nvPicPr>
          <p:cNvPr id="2" name="Picture 1">
            <a:extLst>
              <a:ext uri="{FF2B5EF4-FFF2-40B4-BE49-F238E27FC236}">
                <a16:creationId xmlns="" xmlns:a16="http://schemas.microsoft.com/office/drawing/2014/main" id="{FBCBEF1F-9EA4-4E04-8DDE-93388A73E58C}"/>
              </a:ext>
            </a:extLst>
          </p:cNvPr>
          <p:cNvPicPr>
            <a:picLocks noChangeAspect="1"/>
          </p:cNvPicPr>
          <p:nvPr/>
        </p:nvPicPr>
        <p:blipFill>
          <a:blip r:embed="rId3"/>
          <a:stretch>
            <a:fillRect/>
          </a:stretch>
        </p:blipFill>
        <p:spPr>
          <a:xfrm>
            <a:off x="5567680" y="1356155"/>
            <a:ext cx="5425440" cy="5100779"/>
          </a:xfrm>
          <a:prstGeom prst="rect">
            <a:avLst/>
          </a:prstGeom>
          <a:effectLst>
            <a:outerShdw blurRad="50800" dist="38100" dir="2700000" algn="tl" rotWithShape="0">
              <a:prstClr val="black">
                <a:alpha val="40000"/>
              </a:prstClr>
            </a:outerShdw>
          </a:effectLst>
        </p:spPr>
      </p:pic>
      <p:cxnSp>
        <p:nvCxnSpPr>
          <p:cNvPr id="15" name="Straight Arrow Connector 14">
            <a:extLst>
              <a:ext uri="{FF2B5EF4-FFF2-40B4-BE49-F238E27FC236}">
                <a16:creationId xmlns="" xmlns:a16="http://schemas.microsoft.com/office/drawing/2014/main" id="{3405FBDD-D4D6-4F61-BF08-A61AF26ED68B}"/>
              </a:ext>
            </a:extLst>
          </p:cNvPr>
          <p:cNvCxnSpPr>
            <a:cxnSpLocks/>
          </p:cNvCxnSpPr>
          <p:nvPr/>
        </p:nvCxnSpPr>
        <p:spPr>
          <a:xfrm flipV="1">
            <a:off x="5811520" y="5689600"/>
            <a:ext cx="0" cy="32512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AA7DCDD0-8ABD-4BAD-AA15-DDEB21FA7506}"/>
              </a:ext>
            </a:extLst>
          </p:cNvPr>
          <p:cNvCxnSpPr>
            <a:cxnSpLocks/>
          </p:cNvCxnSpPr>
          <p:nvPr/>
        </p:nvCxnSpPr>
        <p:spPr>
          <a:xfrm flipV="1">
            <a:off x="6014720" y="5689600"/>
            <a:ext cx="0" cy="3251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35AE419B-8642-4E06-A0B1-0C460CE80EEB}"/>
              </a:ext>
            </a:extLst>
          </p:cNvPr>
          <p:cNvCxnSpPr>
            <a:cxnSpLocks/>
          </p:cNvCxnSpPr>
          <p:nvPr/>
        </p:nvCxnSpPr>
        <p:spPr>
          <a:xfrm flipH="1" flipV="1">
            <a:off x="8686800" y="4450080"/>
            <a:ext cx="132080" cy="26416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4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873760" y="1176060"/>
            <a:ext cx="10444480" cy="138499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计算全图中所有节点的间接中心性</a:t>
            </a:r>
          </a:p>
          <a:p>
            <a:r>
              <a:rPr lang="en-US" altLang="zh-CN" sz="1400" dirty="0">
                <a:latin typeface="Courier New" panose="02070309020205020404" pitchFamily="49" charset="0"/>
                <a:cs typeface="Courier New" panose="02070309020205020404" pitchFamily="49" charset="0"/>
              </a:rPr>
              <a:t>CALL </a:t>
            </a:r>
            <a:r>
              <a:rPr lang="en-US" altLang="zh-CN" sz="1400" b="1" dirty="0" err="1">
                <a:solidFill>
                  <a:srgbClr val="00B050"/>
                </a:solidFill>
                <a:latin typeface="Courier New" panose="02070309020205020404" pitchFamily="49" charset="0"/>
                <a:cs typeface="Courier New" panose="02070309020205020404" pitchFamily="49" charset="0"/>
              </a:rPr>
              <a:t>algo.betweenness.stream</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铁路连接</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公路连接</a:t>
            </a:r>
            <a:r>
              <a:rPr lang="en-US" altLang="zh-CN" sz="1400" dirty="0">
                <a:latin typeface="Courier New" panose="02070309020205020404" pitchFamily="49" charset="0"/>
                <a:cs typeface="Courier New" panose="02070309020205020404" pitchFamily="49" charset="0"/>
              </a:rPr>
              <a:t>',{</a:t>
            </a:r>
            <a:r>
              <a:rPr lang="en-US" altLang="zh-CN" sz="1400" dirty="0">
                <a:solidFill>
                  <a:srgbClr val="FF0066"/>
                </a:solidFill>
                <a:latin typeface="Courier New" panose="02070309020205020404" pitchFamily="49" charset="0"/>
                <a:cs typeface="Courier New" panose="02070309020205020404" pitchFamily="49" charset="0"/>
              </a:rPr>
              <a:t>direction</a:t>
            </a:r>
            <a:r>
              <a:rPr lang="en-US" altLang="zh-CN" sz="1400" dirty="0">
                <a:latin typeface="Courier New" panose="02070309020205020404" pitchFamily="49" charset="0"/>
                <a:cs typeface="Courier New" panose="02070309020205020404" pitchFamily="49" charset="0"/>
              </a:rPr>
              <a:t>: 'BOTH'} )</a:t>
            </a:r>
          </a:p>
          <a:p>
            <a:r>
              <a:rPr lang="en-US" altLang="zh-CN" sz="1400" dirty="0">
                <a:latin typeface="Courier New" panose="02070309020205020404" pitchFamily="49" charset="0"/>
                <a:cs typeface="Courier New" panose="02070309020205020404" pitchFamily="49" charset="0"/>
              </a:rPr>
              <a:t>YIELD </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 centrality</a:t>
            </a:r>
          </a:p>
          <a:p>
            <a:r>
              <a:rPr lang="en-US" altLang="zh-CN" sz="1400" dirty="0">
                <a:latin typeface="Courier New" panose="02070309020205020404" pitchFamily="49" charset="0"/>
                <a:cs typeface="Courier New" panose="02070309020205020404" pitchFamily="49" charset="0"/>
              </a:rPr>
              <a:t>RETURN </a:t>
            </a:r>
            <a:r>
              <a:rPr lang="en-US" altLang="zh-CN" sz="1400" dirty="0" err="1">
                <a:latin typeface="Courier New" panose="02070309020205020404" pitchFamily="49" charset="0"/>
                <a:cs typeface="Courier New" panose="02070309020205020404" pitchFamily="49" charset="0"/>
              </a:rPr>
              <a:t>algo.asNode</a:t>
            </a:r>
            <a:r>
              <a:rPr lang="en-US" altLang="zh-CN" sz="1400" dirty="0">
                <a:latin typeface="Courier New" panose="02070309020205020404" pitchFamily="49" charset="0"/>
                <a:cs typeface="Courier New" panose="02070309020205020404" pitchFamily="49" charset="0"/>
              </a:rPr>
              <a:t>(</a:t>
            </a:r>
            <a:r>
              <a:rPr lang="en-US" altLang="zh-CN" sz="1400" dirty="0" err="1">
                <a:latin typeface="Courier New" panose="02070309020205020404" pitchFamily="49" charset="0"/>
                <a:cs typeface="Courier New" panose="02070309020205020404" pitchFamily="49" charset="0"/>
              </a:rPr>
              <a:t>nodeId</a:t>
            </a:r>
            <a:r>
              <a:rPr lang="en-US" altLang="zh-CN" sz="1400" dirty="0">
                <a:latin typeface="Courier New" panose="02070309020205020404" pitchFamily="49" charset="0"/>
                <a:cs typeface="Courier New" panose="02070309020205020404" pitchFamily="49" charset="0"/>
              </a:rPr>
              <a:t>).name AS node, centrality</a:t>
            </a:r>
          </a:p>
          <a:p>
            <a:r>
              <a:rPr lang="en-US" altLang="zh-CN" sz="1400" dirty="0">
                <a:latin typeface="Courier New" panose="02070309020205020404" pitchFamily="49" charset="0"/>
                <a:cs typeface="Courier New" panose="02070309020205020404" pitchFamily="49" charset="0"/>
              </a:rPr>
              <a:t>ORDER BY centrality DESC</a:t>
            </a:r>
          </a:p>
          <a:p>
            <a:r>
              <a:rPr lang="en-US" altLang="zh-CN" sz="1400" dirty="0">
                <a:latin typeface="Courier New" panose="02070309020205020404" pitchFamily="49" charset="0"/>
                <a:cs typeface="Courier New" panose="02070309020205020404" pitchFamily="49" charset="0"/>
              </a:rPr>
              <a:t>LIMIT 20;</a:t>
            </a:r>
            <a:endParaRPr lang="en-AU"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497332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实战环节：间接中心性</a:t>
            </a:r>
            <a:r>
              <a:rPr lang="en-AU" altLang="zh-CN" sz="3200" dirty="0"/>
              <a:t>(</a:t>
            </a:r>
            <a:r>
              <a:rPr lang="zh-CN" altLang="en-US" sz="3200" dirty="0"/>
              <a:t>续</a:t>
            </a:r>
            <a:r>
              <a:rPr lang="en-AU" altLang="zh-CN" sz="3200" dirty="0"/>
              <a:t>)</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462730" y="836810"/>
            <a:ext cx="439838" cy="458074"/>
          </a:xfrm>
          <a:prstGeom prst="rect">
            <a:avLst/>
          </a:prstGeom>
          <a:solidFill>
            <a:schemeClr val="tx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150000"/>
              </a:lnSpc>
              <a:spcBef>
                <a:spcPts val="1200"/>
              </a:spcBef>
              <a:spcAft>
                <a:spcPts val="1200"/>
              </a:spcAft>
            </a:pPr>
            <a:r>
              <a:rPr lang="en-US" altLang="zh-CN" dirty="0">
                <a:solidFill>
                  <a:schemeClr val="accent6">
                    <a:lumMod val="50000"/>
                  </a:schemeClr>
                </a:solidFill>
              </a:rPr>
              <a:t>8</a:t>
            </a:r>
            <a:endParaRPr lang="en-AU" dirty="0">
              <a:solidFill>
                <a:schemeClr val="accent6">
                  <a:lumMod val="50000"/>
                </a:schemeClr>
              </a:solidFill>
            </a:endParaRPr>
          </a:p>
        </p:txBody>
      </p:sp>
      <p:sp>
        <p:nvSpPr>
          <p:cNvPr id="47" name="TextBox 46">
            <a:extLst>
              <a:ext uri="{FF2B5EF4-FFF2-40B4-BE49-F238E27FC236}">
                <a16:creationId xmlns="" xmlns:a16="http://schemas.microsoft.com/office/drawing/2014/main" id="{AAB892B4-29E2-442B-A689-C7F3F2FF145C}"/>
              </a:ext>
            </a:extLst>
          </p:cNvPr>
          <p:cNvSpPr txBox="1"/>
          <p:nvPr/>
        </p:nvSpPr>
        <p:spPr>
          <a:xfrm>
            <a:off x="805533" y="2978388"/>
            <a:ext cx="5039360" cy="1692771"/>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      这里，指定方向参数</a:t>
            </a:r>
            <a:r>
              <a:rPr lang="en-AU" altLang="zh-CN" dirty="0">
                <a:latin typeface="Microsoft YaHei" panose="020B0503020204020204" pitchFamily="34" charset="-122"/>
                <a:ea typeface="Microsoft YaHei" panose="020B0503020204020204" pitchFamily="34" charset="-122"/>
              </a:rPr>
              <a:t>direction</a:t>
            </a:r>
            <a:r>
              <a:rPr lang="zh-CN" altLang="en-US" dirty="0">
                <a:latin typeface="Microsoft YaHei" panose="020B0503020204020204" pitchFamily="34" charset="-122"/>
                <a:ea typeface="Microsoft YaHei" panose="020B0503020204020204" pitchFamily="34" charset="-122"/>
              </a:rPr>
              <a:t>为</a:t>
            </a:r>
            <a:r>
              <a:rPr lang="en-AU" altLang="zh-CN" dirty="0">
                <a:latin typeface="Microsoft YaHei" panose="020B0503020204020204" pitchFamily="34" charset="-122"/>
                <a:ea typeface="Microsoft YaHei" panose="020B0503020204020204" pitchFamily="34" charset="-122"/>
              </a:rPr>
              <a:t>BOTH</a:t>
            </a:r>
            <a:r>
              <a:rPr lang="zh-CN" altLang="en-US" dirty="0">
                <a:latin typeface="Microsoft YaHei" panose="020B0503020204020204" pitchFamily="34" charset="-122"/>
                <a:ea typeface="Microsoft YaHei" panose="020B0503020204020204" pitchFamily="34" charset="-122"/>
              </a:rPr>
              <a:t>、</a:t>
            </a:r>
            <a:r>
              <a:rPr lang="en-AU" altLang="zh-CN" dirty="0">
                <a:latin typeface="Microsoft YaHei" panose="020B0503020204020204" pitchFamily="34" charset="-122"/>
                <a:ea typeface="Microsoft YaHei" panose="020B0503020204020204" pitchFamily="34" charset="-122"/>
              </a:rPr>
              <a:t>INCOMING</a:t>
            </a:r>
            <a:r>
              <a:rPr lang="zh-CN" altLang="en-US" dirty="0">
                <a:latin typeface="Microsoft YaHei" panose="020B0503020204020204" pitchFamily="34" charset="-122"/>
                <a:ea typeface="Microsoft YaHei" panose="020B0503020204020204" pitchFamily="34" charset="-122"/>
              </a:rPr>
              <a:t>或</a:t>
            </a:r>
            <a:r>
              <a:rPr lang="en-AU" altLang="zh-CN" dirty="0">
                <a:latin typeface="Microsoft YaHei" panose="020B0503020204020204" pitchFamily="34" charset="-122"/>
                <a:ea typeface="Microsoft YaHei" panose="020B0503020204020204" pitchFamily="34" charset="-122"/>
              </a:rPr>
              <a:t>OUTGOING</a:t>
            </a:r>
            <a:r>
              <a:rPr lang="zh-CN" altLang="en-US" dirty="0">
                <a:latin typeface="Microsoft YaHei" panose="020B0503020204020204" pitchFamily="34" charset="-122"/>
                <a:ea typeface="Microsoft YaHei" panose="020B0503020204020204" pitchFamily="34" charset="-122"/>
              </a:rPr>
              <a:t>会得到不同的结果。</a:t>
            </a:r>
            <a:endParaRPr lang="en-AU" altLang="zh-CN" sz="1400" dirty="0">
              <a:solidFill>
                <a:schemeClr val="tx2">
                  <a:lumMod val="50000"/>
                </a:schemeClr>
              </a:solidFill>
              <a:latin typeface="Microsoft YaHei" panose="020B0503020204020204" pitchFamily="34" charset="-122"/>
              <a:ea typeface="Microsoft YaHei" panose="020B0503020204020204" pitchFamily="34" charset="-122"/>
              <a:cs typeface="Courier New" panose="02070309020205020404" pitchFamily="49" charset="0"/>
            </a:endParaRPr>
          </a:p>
          <a:p>
            <a:endParaRPr lang="en-AU" altLang="zh-CN" sz="1400" dirty="0">
              <a:solidFill>
                <a:schemeClr val="tx2">
                  <a:lumMod val="50000"/>
                </a:schemeClr>
              </a:solidFill>
              <a:latin typeface="Microsoft YaHei" panose="020B0503020204020204" pitchFamily="34" charset="-122"/>
              <a:ea typeface="Microsoft YaHei" panose="020B0503020204020204" pitchFamily="34" charset="-122"/>
              <a:cs typeface="Courier New" panose="02070309020205020404" pitchFamily="49" charset="0"/>
            </a:endParaRPr>
          </a:p>
          <a:p>
            <a:r>
              <a:rPr lang="en-AU" altLang="zh-CN" sz="1400" dirty="0">
                <a:solidFill>
                  <a:schemeClr val="tx2">
                    <a:lumMod val="50000"/>
                  </a:schemeClr>
                </a:solidFill>
                <a:latin typeface="Microsoft YaHei" panose="020B0503020204020204" pitchFamily="34" charset="-122"/>
                <a:ea typeface="Microsoft YaHei" panose="020B0503020204020204" pitchFamily="34" charset="-122"/>
                <a:cs typeface="Courier New" panose="02070309020205020404" pitchFamily="49" charset="0"/>
              </a:rPr>
              <a:t>                </a:t>
            </a:r>
            <a:r>
              <a:rPr lang="zh-CN" altLang="en-US" dirty="0">
                <a:latin typeface="Microsoft YaHei" panose="020B0503020204020204" pitchFamily="34" charset="-122"/>
                <a:ea typeface="Microsoft YaHei" panose="020B0503020204020204" pitchFamily="34" charset="-122"/>
              </a:rPr>
              <a:t>无向关系时，间接中心性最高的节点</a:t>
            </a:r>
            <a:endParaRPr lang="en-AU" altLang="zh-CN" dirty="0">
              <a:latin typeface="Microsoft YaHei" panose="020B0503020204020204" pitchFamily="34" charset="-122"/>
              <a:ea typeface="Microsoft YaHei" panose="020B0503020204020204" pitchFamily="34" charset="-122"/>
            </a:endParaRPr>
          </a:p>
          <a:p>
            <a:endParaRPr lang="en-AU" altLang="zh-CN" dirty="0">
              <a:latin typeface="Microsoft YaHei" panose="020B0503020204020204" pitchFamily="34" charset="-122"/>
              <a:ea typeface="Microsoft YaHei" panose="020B0503020204020204" pitchFamily="34" charset="-122"/>
            </a:endParaRPr>
          </a:p>
          <a:p>
            <a:r>
              <a:rPr lang="en-AU"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有向关系时，间接中心性最高的节点</a:t>
            </a:r>
            <a:endParaRPr lang="en-AU" altLang="zh-CN"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 xmlns:a16="http://schemas.microsoft.com/office/drawing/2014/main" id="{A01E973E-A3A1-4C88-86E3-BEA3DD985E7F}"/>
              </a:ext>
            </a:extLst>
          </p:cNvPr>
          <p:cNvPicPr>
            <a:picLocks noChangeAspect="1"/>
          </p:cNvPicPr>
          <p:nvPr/>
        </p:nvPicPr>
        <p:blipFill>
          <a:blip r:embed="rId3"/>
          <a:stretch>
            <a:fillRect/>
          </a:stretch>
        </p:blipFill>
        <p:spPr>
          <a:xfrm>
            <a:off x="6829808" y="2677393"/>
            <a:ext cx="4142991" cy="3811334"/>
          </a:xfrm>
          <a:prstGeom prst="rect">
            <a:avLst/>
          </a:prstGeom>
          <a:effectLst>
            <a:outerShdw blurRad="50800" dist="38100" dir="2700000" algn="tl" rotWithShape="0">
              <a:prstClr val="black">
                <a:alpha val="40000"/>
              </a:prstClr>
            </a:outerShdw>
          </a:effectLst>
        </p:spPr>
      </p:pic>
      <p:cxnSp>
        <p:nvCxnSpPr>
          <p:cNvPr id="14" name="Straight Arrow Connector 13">
            <a:extLst>
              <a:ext uri="{FF2B5EF4-FFF2-40B4-BE49-F238E27FC236}">
                <a16:creationId xmlns="" xmlns:a16="http://schemas.microsoft.com/office/drawing/2014/main" id="{CB557BE3-5A96-420E-8231-C015F54EF834}"/>
              </a:ext>
            </a:extLst>
          </p:cNvPr>
          <p:cNvCxnSpPr>
            <a:cxnSpLocks/>
          </p:cNvCxnSpPr>
          <p:nvPr/>
        </p:nvCxnSpPr>
        <p:spPr>
          <a:xfrm flipH="1" flipV="1">
            <a:off x="9845040" y="6156960"/>
            <a:ext cx="223520" cy="218782"/>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 xmlns:a16="http://schemas.microsoft.com/office/drawing/2014/main" id="{31B08ED7-FE64-4854-8D2B-AFF6D9C6E971}"/>
              </a:ext>
            </a:extLst>
          </p:cNvPr>
          <p:cNvCxnSpPr>
            <a:cxnSpLocks/>
          </p:cNvCxnSpPr>
          <p:nvPr/>
        </p:nvCxnSpPr>
        <p:spPr>
          <a:xfrm flipH="1">
            <a:off x="8261223" y="5021540"/>
            <a:ext cx="223520" cy="26416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 xmlns:a16="http://schemas.microsoft.com/office/drawing/2014/main" id="{C3CB0286-273E-439C-9DA9-E262B0F57EA7}"/>
              </a:ext>
            </a:extLst>
          </p:cNvPr>
          <p:cNvCxnSpPr>
            <a:cxnSpLocks/>
          </p:cNvCxnSpPr>
          <p:nvPr/>
        </p:nvCxnSpPr>
        <p:spPr>
          <a:xfrm flipH="1" flipV="1">
            <a:off x="1330960" y="3837979"/>
            <a:ext cx="223520" cy="218782"/>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 xmlns:a16="http://schemas.microsoft.com/office/drawing/2014/main" id="{489C0A57-1333-424B-AC1A-87266D364060}"/>
              </a:ext>
            </a:extLst>
          </p:cNvPr>
          <p:cNvCxnSpPr>
            <a:cxnSpLocks/>
          </p:cNvCxnSpPr>
          <p:nvPr/>
        </p:nvCxnSpPr>
        <p:spPr>
          <a:xfrm flipH="1">
            <a:off x="1330960" y="4318900"/>
            <a:ext cx="223520" cy="26416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8449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6 – </a:t>
            </a:r>
            <a:r>
              <a:rPr lang="zh-CN" altLang="en-US" dirty="0"/>
              <a:t>特征向量中心性</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特征向量中心性的简单理解是：“与你连接的人越重要，你也就越重要”。</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55657" y="1018552"/>
            <a:ext cx="5898143" cy="3366550"/>
          </a:xfrm>
        </p:spPr>
        <p:txBody>
          <a:bodyPr/>
          <a:lstStyle/>
          <a:p>
            <a:r>
              <a:rPr lang="zh-CN" altLang="en-US" sz="2000" dirty="0">
                <a:latin typeface="Microsoft YaHei" panose="020B0503020204020204" pitchFamily="34" charset="-122"/>
                <a:ea typeface="Microsoft YaHei" panose="020B0503020204020204" pitchFamily="34" charset="-122"/>
              </a:rPr>
              <a:t>       特征向量中心性是衡量网络中节点影响的指标。 它基于以下概念为网络中的所有节点分配相对分数：对于每个节点来说，它与高得分节点的连接会贡献更多得分，它与与低得分节点的连接只贡献较少的得分。 </a:t>
            </a:r>
            <a:r>
              <a:rPr lang="en-US" altLang="zh-CN" sz="2000" dirty="0">
                <a:latin typeface="Microsoft YaHei" panose="020B0503020204020204" pitchFamily="34" charset="-122"/>
                <a:ea typeface="Microsoft YaHei" panose="020B0503020204020204" pitchFamily="34" charset="-122"/>
              </a:rPr>
              <a:t>Google</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Katz</a:t>
            </a:r>
            <a:r>
              <a:rPr lang="zh-CN" altLang="en-US" sz="2000" dirty="0">
                <a:latin typeface="Microsoft YaHei" panose="020B0503020204020204" pitchFamily="34" charset="-122"/>
                <a:ea typeface="Microsoft YaHei" panose="020B0503020204020204" pitchFamily="34" charset="-122"/>
              </a:rPr>
              <a:t>的中心性是特征向量中心性的变体。</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Eigen</a:t>
            </a:r>
            <a:r>
              <a:rPr lang="zh-CN" altLang="en-US" sz="2000" dirty="0">
                <a:latin typeface="Microsoft YaHei" panose="020B0503020204020204" pitchFamily="34" charset="-122"/>
                <a:ea typeface="Microsoft YaHei" panose="020B0503020204020204" pitchFamily="34" charset="-122"/>
              </a:rPr>
              <a:t>的含义是“本征”，</a:t>
            </a:r>
            <a:r>
              <a:rPr lang="en-AU" altLang="zh-CN" sz="2000" dirty="0">
                <a:latin typeface="Microsoft YaHei" panose="020B0503020204020204" pitchFamily="34" charset="-122"/>
                <a:ea typeface="Microsoft YaHei" panose="020B0503020204020204" pitchFamily="34" charset="-122"/>
              </a:rPr>
              <a:t>Eigenvector</a:t>
            </a:r>
            <a:r>
              <a:rPr lang="zh-CN" altLang="en-US" sz="2000" dirty="0">
                <a:latin typeface="Microsoft YaHei" panose="020B0503020204020204" pitchFamily="34" charset="-122"/>
                <a:ea typeface="Microsoft YaHei" panose="020B0503020204020204" pitchFamily="34" charset="-122"/>
              </a:rPr>
              <a:t>解释为特征向量。</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21" name="TextBox 20">
            <a:extLst>
              <a:ext uri="{FF2B5EF4-FFF2-40B4-BE49-F238E27FC236}">
                <a16:creationId xmlns="" xmlns:a16="http://schemas.microsoft.com/office/drawing/2014/main" id="{EADC1ABA-C541-4D50-A318-3000C96EC55C}"/>
              </a:ext>
            </a:extLst>
          </p:cNvPr>
          <p:cNvSpPr txBox="1"/>
          <p:nvPr/>
        </p:nvSpPr>
        <p:spPr>
          <a:xfrm>
            <a:off x="8813800" y="6553556"/>
            <a:ext cx="2897554" cy="261610"/>
          </a:xfrm>
          <a:prstGeom prst="rect">
            <a:avLst/>
          </a:prstGeom>
          <a:noFill/>
        </p:spPr>
        <p:txBody>
          <a:bodyPr wrap="square" rtlCol="0">
            <a:spAutoFit/>
          </a:bodyPr>
          <a:lstStyle/>
          <a:p>
            <a:pPr algn="ctr"/>
            <a:r>
              <a:rPr lang="en-AU" sz="1100" i="1" dirty="0">
                <a:solidFill>
                  <a:schemeClr val="bg1">
                    <a:lumMod val="50000"/>
                  </a:schemeClr>
                </a:solidFill>
              </a:rPr>
              <a:t>Source: Wikipedia.org</a:t>
            </a:r>
          </a:p>
        </p:txBody>
      </p:sp>
      <p:pic>
        <p:nvPicPr>
          <p:cNvPr id="7" name="Picture 6">
            <a:extLst>
              <a:ext uri="{FF2B5EF4-FFF2-40B4-BE49-F238E27FC236}">
                <a16:creationId xmlns="" xmlns:a16="http://schemas.microsoft.com/office/drawing/2014/main" id="{0650E5DA-DDC2-4F97-A639-B957C3DA60C9}"/>
              </a:ext>
            </a:extLst>
          </p:cNvPr>
          <p:cNvPicPr>
            <a:picLocks noChangeAspect="1"/>
          </p:cNvPicPr>
          <p:nvPr/>
        </p:nvPicPr>
        <p:blipFill>
          <a:blip r:embed="rId3"/>
          <a:stretch>
            <a:fillRect/>
          </a:stretch>
        </p:blipFill>
        <p:spPr>
          <a:xfrm>
            <a:off x="1667151" y="4186680"/>
            <a:ext cx="2433338" cy="2517246"/>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 xmlns:a16="http://schemas.microsoft.com/office/drawing/2014/main" id="{C48FF740-22FB-44AB-BE00-60729D9845AF}"/>
              </a:ext>
            </a:extLst>
          </p:cNvPr>
          <p:cNvPicPr>
            <a:picLocks noChangeAspect="1"/>
          </p:cNvPicPr>
          <p:nvPr/>
        </p:nvPicPr>
        <p:blipFill>
          <a:blip r:embed="rId4"/>
          <a:stretch>
            <a:fillRect/>
          </a:stretch>
        </p:blipFill>
        <p:spPr>
          <a:xfrm>
            <a:off x="7571113" y="3177538"/>
            <a:ext cx="3184327" cy="3243987"/>
          </a:xfrm>
          <a:prstGeom prst="rect">
            <a:avLst/>
          </a:prstGeom>
        </p:spPr>
      </p:pic>
      <p:sp>
        <p:nvSpPr>
          <p:cNvPr id="14" name="TextBox 13">
            <a:extLst>
              <a:ext uri="{FF2B5EF4-FFF2-40B4-BE49-F238E27FC236}">
                <a16:creationId xmlns="" xmlns:a16="http://schemas.microsoft.com/office/drawing/2014/main" id="{782008B2-BE96-4B4A-8EE1-D6ACC3C3697D}"/>
              </a:ext>
            </a:extLst>
          </p:cNvPr>
          <p:cNvSpPr txBox="1"/>
          <p:nvPr/>
        </p:nvSpPr>
        <p:spPr>
          <a:xfrm>
            <a:off x="5455657" y="4085863"/>
            <a:ext cx="1993523" cy="369332"/>
          </a:xfrm>
          <a:prstGeom prst="rect">
            <a:avLst/>
          </a:prstGeom>
          <a:noFill/>
        </p:spPr>
        <p:txBody>
          <a:bodyPr wrap="square" rtlCol="0">
            <a:spAutoFit/>
          </a:bodyPr>
          <a:lstStyle/>
          <a:p>
            <a:r>
              <a:rPr lang="zh-CN" altLang="en-US" dirty="0">
                <a:solidFill>
                  <a:srgbClr val="C00000"/>
                </a:solidFill>
                <a:latin typeface="Microsoft YaHei" panose="020B0503020204020204" pitchFamily="34" charset="-122"/>
                <a:ea typeface="Microsoft YaHei" panose="020B0503020204020204" pitchFamily="34" charset="-122"/>
              </a:rPr>
              <a:t>什么是特征向量？</a:t>
            </a:r>
            <a:endParaRPr lang="en-AU" dirty="0">
              <a:solidFill>
                <a:srgbClr val="C00000"/>
              </a:solidFill>
              <a:latin typeface="Microsoft YaHei" panose="020B0503020204020204" pitchFamily="34" charset="-122"/>
              <a:ea typeface="Microsoft YaHei" panose="020B0503020204020204" pitchFamily="34" charset="-122"/>
            </a:endParaRPr>
          </a:p>
        </p:txBody>
      </p:sp>
      <p:sp>
        <p:nvSpPr>
          <p:cNvPr id="15" name="Arrow: Right 14">
            <a:extLst>
              <a:ext uri="{FF2B5EF4-FFF2-40B4-BE49-F238E27FC236}">
                <a16:creationId xmlns="" xmlns:a16="http://schemas.microsoft.com/office/drawing/2014/main" id="{DCB3DC85-B796-47FD-8321-9EE2FF0EA2AE}"/>
              </a:ext>
            </a:extLst>
          </p:cNvPr>
          <p:cNvSpPr/>
          <p:nvPr/>
        </p:nvSpPr>
        <p:spPr>
          <a:xfrm>
            <a:off x="6795314" y="4455195"/>
            <a:ext cx="694481" cy="54401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0722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873760" y="1663740"/>
            <a:ext cx="10444480" cy="98488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返回从北京出发的、沿着铁路、第一站到达的城市</a:t>
            </a:r>
          </a:p>
          <a:p>
            <a:r>
              <a:rPr lang="en-AU" sz="1400" dirty="0">
                <a:latin typeface="Courier New" panose="02070309020205020404" pitchFamily="49" charset="0"/>
                <a:cs typeface="Courier New" panose="02070309020205020404" pitchFamily="49" charset="0"/>
              </a:rPr>
              <a:t>MATCH path = (n:`</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a:t>
            </a:r>
            <a:r>
              <a:rPr lang="en-AU" sz="1400" dirty="0">
                <a:latin typeface="Courier New" panose="02070309020205020404" pitchFamily="49" charset="0"/>
                <a:cs typeface="Courier New" panose="02070309020205020404" pitchFamily="49" charset="0"/>
              </a:rPr>
              <a:t>name:'</a:t>
            </a:r>
            <a:r>
              <a:rPr lang="zh-CN" altLang="en-US" sz="1400" dirty="0">
                <a:latin typeface="Courier New" panose="02070309020205020404" pitchFamily="49" charset="0"/>
                <a:cs typeface="Courier New" panose="02070309020205020404" pitchFamily="49" charset="0"/>
              </a:rPr>
              <a:t>北京</a:t>
            </a:r>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铁路连接</a:t>
            </a:r>
            <a:r>
              <a:rPr lang="en-US" altLang="zh-CN" sz="1400" dirty="0">
                <a:latin typeface="Courier New" panose="02070309020205020404" pitchFamily="49" charset="0"/>
                <a:cs typeface="Courier New" panose="02070309020205020404" pitchFamily="49" charset="0"/>
              </a:rPr>
              <a:t>]-&gt; () -[:</a:t>
            </a:r>
            <a:r>
              <a:rPr lang="zh-CN" altLang="en-US" sz="1400" dirty="0">
                <a:latin typeface="Courier New" panose="02070309020205020404" pitchFamily="49" charset="0"/>
                <a:cs typeface="Courier New" panose="02070309020205020404" pitchFamily="49" charset="0"/>
              </a:rPr>
              <a:t>铁路连接*</a:t>
            </a:r>
            <a:r>
              <a:rPr lang="en-US" altLang="zh-CN" sz="1400" b="1" dirty="0">
                <a:solidFill>
                  <a:srgbClr val="FF0000"/>
                </a:solidFill>
                <a:latin typeface="Courier New" panose="02070309020205020404" pitchFamily="49" charset="0"/>
                <a:cs typeface="Courier New" panose="02070309020205020404" pitchFamily="49" charset="0"/>
              </a:rPr>
              <a:t>1</a:t>
            </a:r>
            <a:r>
              <a:rPr lang="en-US" altLang="zh-CN" sz="1400" dirty="0">
                <a:latin typeface="Courier New" panose="02070309020205020404" pitchFamily="49" charset="0"/>
                <a:cs typeface="Courier New" panose="02070309020205020404" pitchFamily="49" charset="0"/>
              </a:rPr>
              <a:t>]-&gt; () -[:</a:t>
            </a:r>
            <a:r>
              <a:rPr lang="zh-CN" altLang="en-US" sz="1400" dirty="0">
                <a:latin typeface="Courier New" panose="02070309020205020404" pitchFamily="49" charset="0"/>
                <a:cs typeface="Courier New" panose="02070309020205020404" pitchFamily="49" charset="0"/>
              </a:rPr>
              <a:t>铁路连接</a:t>
            </a:r>
            <a:r>
              <a:rPr lang="en-US" altLang="zh-CN" sz="1400" dirty="0">
                <a:latin typeface="Courier New" panose="02070309020205020404" pitchFamily="49" charset="0"/>
                <a:cs typeface="Courier New" panose="02070309020205020404" pitchFamily="49" charset="0"/>
              </a:rPr>
              <a:t>]-&gt; ()</a:t>
            </a:r>
          </a:p>
          <a:p>
            <a:r>
              <a:rPr lang="en-AU" sz="1400" dirty="0">
                <a:latin typeface="Courier New" panose="02070309020205020404" pitchFamily="49" charset="0"/>
                <a:cs typeface="Courier New" panose="02070309020205020404" pitchFamily="49" charset="0"/>
              </a:rPr>
              <a:t>WITH path </a:t>
            </a:r>
          </a:p>
          <a:p>
            <a:r>
              <a:rPr lang="en-AU" sz="1400" dirty="0">
                <a:latin typeface="Courier New" panose="02070309020205020404" pitchFamily="49" charset="0"/>
                <a:cs typeface="Courier New" panose="02070309020205020404" pitchFamily="49" charset="0"/>
              </a:rPr>
              <a:t>RETURN DISTINCT </a:t>
            </a:r>
            <a:r>
              <a:rPr lang="en-AU" sz="1400" b="1" dirty="0">
                <a:solidFill>
                  <a:srgbClr val="00B050"/>
                </a:solidFill>
                <a:latin typeface="Courier New" panose="02070309020205020404" pitchFamily="49" charset="0"/>
                <a:cs typeface="Courier New" panose="02070309020205020404" pitchFamily="49" charset="0"/>
              </a:rPr>
              <a:t>nodes</a:t>
            </a:r>
            <a:r>
              <a:rPr lang="en-AU" sz="1400" dirty="0">
                <a:latin typeface="Courier New" panose="02070309020205020404" pitchFamily="49" charset="0"/>
                <a:cs typeface="Courier New" panose="02070309020205020404" pitchFamily="49" charset="0"/>
              </a:rPr>
              <a:t>(path)[3].name</a:t>
            </a:r>
          </a:p>
        </p:txBody>
      </p:sp>
      <p:sp>
        <p:nvSpPr>
          <p:cNvPr id="11" name="TextBox 10">
            <a:extLst>
              <a:ext uri="{FF2B5EF4-FFF2-40B4-BE49-F238E27FC236}">
                <a16:creationId xmlns="" xmlns:a16="http://schemas.microsoft.com/office/drawing/2014/main" id="{8ACD3AED-CA28-45B6-9A01-B92EF7FA61FB}"/>
              </a:ext>
            </a:extLst>
          </p:cNvPr>
          <p:cNvSpPr txBox="1"/>
          <p:nvPr/>
        </p:nvSpPr>
        <p:spPr>
          <a:xfrm>
            <a:off x="873760" y="2988569"/>
            <a:ext cx="10444480" cy="1077218"/>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返回从北京出发的、沿着铁路、经过</a:t>
            </a:r>
            <a:r>
              <a:rPr lang="en-US" altLang="zh-CN" sz="1600" dirty="0">
                <a:latin typeface="Courier New" panose="02070309020205020404" pitchFamily="49" charset="0"/>
                <a:cs typeface="Courier New" panose="02070309020205020404" pitchFamily="49" charset="0"/>
              </a:rPr>
              <a:t>2</a:t>
            </a:r>
            <a:r>
              <a:rPr lang="zh-CN" altLang="en-US" sz="1600" dirty="0">
                <a:latin typeface="Courier New" panose="02070309020205020404" pitchFamily="49" charset="0"/>
                <a:cs typeface="Courier New" panose="02070309020205020404" pitchFamily="49" charset="0"/>
              </a:rPr>
              <a:t>站后可以到达的城市</a:t>
            </a:r>
          </a:p>
          <a:p>
            <a:r>
              <a:rPr lang="en-US" altLang="zh-CN" sz="1600" dirty="0">
                <a:latin typeface="Courier New" panose="02070309020205020404" pitchFamily="49" charset="0"/>
                <a:cs typeface="Courier New" panose="02070309020205020404" pitchFamily="49" charset="0"/>
              </a:rPr>
              <a:t>MATCH path = (n:`</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北京</a:t>
            </a:r>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铁路连接*</a:t>
            </a:r>
            <a:r>
              <a:rPr lang="en-US" altLang="zh-CN" sz="1600" dirty="0">
                <a:solidFill>
                  <a:srgbClr val="FF0000"/>
                </a:solidFill>
                <a:latin typeface="Courier New" panose="02070309020205020404" pitchFamily="49" charset="0"/>
                <a:cs typeface="Courier New" panose="02070309020205020404" pitchFamily="49" charset="0"/>
              </a:rPr>
              <a:t>6</a:t>
            </a:r>
            <a:r>
              <a:rPr lang="en-US" altLang="zh-CN" sz="1600" dirty="0">
                <a:latin typeface="Courier New" panose="02070309020205020404" pitchFamily="49" charset="0"/>
                <a:cs typeface="Courier New" panose="02070309020205020404" pitchFamily="49" charset="0"/>
              </a:rPr>
              <a:t>]-&gt; ()</a:t>
            </a:r>
          </a:p>
          <a:p>
            <a:r>
              <a:rPr lang="en-US" altLang="zh-CN" sz="1600" dirty="0">
                <a:latin typeface="Courier New" panose="02070309020205020404" pitchFamily="49" charset="0"/>
                <a:cs typeface="Courier New" panose="02070309020205020404" pitchFamily="49" charset="0"/>
              </a:rPr>
              <a:t>WITH path </a:t>
            </a:r>
          </a:p>
          <a:p>
            <a:r>
              <a:rPr lang="en-US" altLang="zh-CN" sz="1600" dirty="0">
                <a:latin typeface="Courier New" panose="02070309020205020404" pitchFamily="49" charset="0"/>
                <a:cs typeface="Courier New" panose="02070309020205020404" pitchFamily="49" charset="0"/>
              </a:rPr>
              <a:t>RETURN DISTINCT </a:t>
            </a:r>
            <a:r>
              <a:rPr lang="en-US" altLang="zh-CN" sz="1600" b="1" dirty="0">
                <a:solidFill>
                  <a:srgbClr val="00B050"/>
                </a:solidFill>
                <a:latin typeface="Courier New" panose="02070309020205020404" pitchFamily="49" charset="0"/>
                <a:cs typeface="Courier New" panose="02070309020205020404" pitchFamily="49" charset="0"/>
              </a:rPr>
              <a:t>nodes</a:t>
            </a:r>
            <a:r>
              <a:rPr lang="en-US" altLang="zh-CN" sz="1600" dirty="0">
                <a:latin typeface="Courier New" panose="02070309020205020404" pitchFamily="49" charset="0"/>
                <a:cs typeface="Courier New" panose="02070309020205020404" pitchFamily="49" charset="0"/>
              </a:rPr>
              <a:t>(path)[6].name</a:t>
            </a:r>
            <a:endParaRPr lang="en-AU" sz="16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 xmlns:a16="http://schemas.microsoft.com/office/drawing/2014/main" id="{2D3A1359-6D23-4B49-A2CC-FC275AD616E7}"/>
              </a:ext>
            </a:extLst>
          </p:cNvPr>
          <p:cNvSpPr txBox="1"/>
          <p:nvPr/>
        </p:nvSpPr>
        <p:spPr>
          <a:xfrm>
            <a:off x="873760" y="4425158"/>
            <a:ext cx="10444480" cy="1569660"/>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返回从北京出发的、沿着铁路可以到达的所有城市及路径</a:t>
            </a:r>
          </a:p>
          <a:p>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遍历顺序显示为深度优先</a:t>
            </a:r>
          </a:p>
          <a:p>
            <a:r>
              <a:rPr lang="en-US" altLang="zh-CN" sz="1600" dirty="0">
                <a:latin typeface="Courier New" panose="02070309020205020404" pitchFamily="49" charset="0"/>
                <a:cs typeface="Courier New" panose="02070309020205020404" pitchFamily="49" charset="0"/>
              </a:rPr>
              <a:t>MATCH path = (n:`</a:t>
            </a:r>
            <a:r>
              <a:rPr lang="zh-CN" altLang="en-US" sz="1600" dirty="0">
                <a:latin typeface="Courier New" panose="02070309020205020404" pitchFamily="49" charset="0"/>
                <a:cs typeface="Courier New" panose="02070309020205020404" pitchFamily="49" charset="0"/>
              </a:rPr>
              <a:t>城市</a:t>
            </a:r>
            <a:r>
              <a:rPr lang="en-US" altLang="zh-CN" sz="1600" dirty="0">
                <a:latin typeface="Courier New" panose="02070309020205020404" pitchFamily="49" charset="0"/>
                <a:cs typeface="Courier New" panose="02070309020205020404" pitchFamily="49" charset="0"/>
              </a:rPr>
              <a:t>`{name:'</a:t>
            </a:r>
            <a:r>
              <a:rPr lang="zh-CN" altLang="en-US" sz="1600" dirty="0">
                <a:latin typeface="Courier New" panose="02070309020205020404" pitchFamily="49" charset="0"/>
                <a:cs typeface="Courier New" panose="02070309020205020404" pitchFamily="49" charset="0"/>
              </a:rPr>
              <a:t>北京</a:t>
            </a:r>
            <a:r>
              <a:rPr lang="en-US" altLang="zh-CN" sz="1600" dirty="0">
                <a:latin typeface="Courier New" panose="02070309020205020404" pitchFamily="49" charset="0"/>
                <a:cs typeface="Courier New" panose="02070309020205020404" pitchFamily="49" charset="0"/>
              </a:rPr>
              <a:t>'}) -[:</a:t>
            </a:r>
            <a:r>
              <a:rPr lang="zh-CN" altLang="en-US" sz="1600" dirty="0">
                <a:latin typeface="Courier New" panose="02070309020205020404" pitchFamily="49" charset="0"/>
                <a:cs typeface="Courier New" panose="02070309020205020404" pitchFamily="49" charset="0"/>
              </a:rPr>
              <a:t>铁路连接*</a:t>
            </a:r>
            <a:r>
              <a:rPr lang="en-US" altLang="zh-CN" sz="1600" dirty="0">
                <a:latin typeface="Courier New" panose="02070309020205020404" pitchFamily="49" charset="0"/>
                <a:cs typeface="Courier New" panose="02070309020205020404" pitchFamily="49" charset="0"/>
              </a:rPr>
              <a:t>]-&gt; ()</a:t>
            </a:r>
          </a:p>
          <a:p>
            <a:r>
              <a:rPr lang="en-US" altLang="zh-CN" sz="1600" dirty="0">
                <a:latin typeface="Courier New" panose="02070309020205020404" pitchFamily="49" charset="0"/>
                <a:cs typeface="Courier New" panose="02070309020205020404" pitchFamily="49" charset="0"/>
              </a:rPr>
              <a:t>WITH nodes(path) AS nodes</a:t>
            </a:r>
          </a:p>
          <a:p>
            <a:r>
              <a:rPr lang="en-US" altLang="zh-CN" sz="1600" dirty="0">
                <a:latin typeface="Courier New" panose="02070309020205020404" pitchFamily="49" charset="0"/>
                <a:cs typeface="Courier New" panose="02070309020205020404" pitchFamily="49" charset="0"/>
              </a:rPr>
              <a:t>WITH </a:t>
            </a:r>
            <a:r>
              <a:rPr lang="en-US" altLang="zh-CN" sz="1600" b="1" dirty="0">
                <a:solidFill>
                  <a:srgbClr val="00B050"/>
                </a:solidFill>
                <a:latin typeface="Courier New" panose="02070309020205020404" pitchFamily="49" charset="0"/>
                <a:cs typeface="Courier New" panose="02070309020205020404" pitchFamily="49" charset="0"/>
              </a:rPr>
              <a:t>filter</a:t>
            </a:r>
            <a:r>
              <a:rPr lang="en-US" altLang="zh-CN" sz="1600" dirty="0">
                <a:latin typeface="Courier New" panose="02070309020205020404" pitchFamily="49" charset="0"/>
                <a:cs typeface="Courier New" panose="02070309020205020404" pitchFamily="49" charset="0"/>
              </a:rPr>
              <a:t>(x IN nodes WHERE NOT x:</a:t>
            </a:r>
            <a:r>
              <a:rPr lang="zh-CN" altLang="en-US" sz="1600" dirty="0">
                <a:latin typeface="Courier New" panose="02070309020205020404" pitchFamily="49" charset="0"/>
                <a:cs typeface="Courier New" panose="02070309020205020404" pitchFamily="49" charset="0"/>
              </a:rPr>
              <a:t>铁路站点</a:t>
            </a:r>
            <a:r>
              <a:rPr lang="en-US" altLang="zh-CN" sz="1600" dirty="0">
                <a:latin typeface="Courier New" panose="02070309020205020404" pitchFamily="49" charset="0"/>
                <a:cs typeface="Courier New" panose="02070309020205020404" pitchFamily="49" charset="0"/>
              </a:rPr>
              <a:t>) AS cities</a:t>
            </a:r>
          </a:p>
          <a:p>
            <a:r>
              <a:rPr lang="en-US" altLang="zh-CN" sz="1600" dirty="0">
                <a:latin typeface="Courier New" panose="02070309020205020404" pitchFamily="49" charset="0"/>
                <a:cs typeface="Courier New" panose="02070309020205020404" pitchFamily="49" charset="0"/>
              </a:rPr>
              <a:t>RETURN DISTINCT </a:t>
            </a:r>
            <a:r>
              <a:rPr lang="en-US" altLang="zh-CN" sz="1600" b="1" dirty="0">
                <a:solidFill>
                  <a:srgbClr val="00B050"/>
                </a:solidFill>
                <a:latin typeface="Courier New" panose="02070309020205020404" pitchFamily="49" charset="0"/>
                <a:cs typeface="Courier New" panose="02070309020205020404" pitchFamily="49" charset="0"/>
              </a:rPr>
              <a:t>extract</a:t>
            </a:r>
            <a:r>
              <a:rPr lang="en-US" altLang="zh-CN" sz="1600" dirty="0">
                <a:latin typeface="Courier New" panose="02070309020205020404" pitchFamily="49" charset="0"/>
                <a:cs typeface="Courier New" panose="02070309020205020404" pitchFamily="49" charset="0"/>
              </a:rPr>
              <a:t>(c1 IN cities | c1.name) AS route</a:t>
            </a:r>
            <a:endParaRPr lang="en-AU" sz="1600" dirty="0">
              <a:latin typeface="Courier New" panose="02070309020205020404" pitchFamily="49" charset="0"/>
              <a:cs typeface="Courier New" panose="02070309020205020404" pitchFamily="49" charset="0"/>
            </a:endParaRPr>
          </a:p>
        </p:txBody>
      </p:sp>
      <p:sp>
        <p:nvSpPr>
          <p:cNvPr id="13" name="Oval 12">
            <a:extLst>
              <a:ext uri="{FF2B5EF4-FFF2-40B4-BE49-F238E27FC236}">
                <a16:creationId xmlns="" xmlns:a16="http://schemas.microsoft.com/office/drawing/2014/main" id="{80004304-7279-4C4F-9C46-FFE59A30FE6F}"/>
              </a:ext>
            </a:extLst>
          </p:cNvPr>
          <p:cNvSpPr/>
          <p:nvPr/>
        </p:nvSpPr>
        <p:spPr>
          <a:xfrm>
            <a:off x="624840" y="1292423"/>
            <a:ext cx="497840" cy="46166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1</a:t>
            </a:r>
          </a:p>
        </p:txBody>
      </p:sp>
      <p:sp>
        <p:nvSpPr>
          <p:cNvPr id="14" name="Oval 13">
            <a:extLst>
              <a:ext uri="{FF2B5EF4-FFF2-40B4-BE49-F238E27FC236}">
                <a16:creationId xmlns="" xmlns:a16="http://schemas.microsoft.com/office/drawing/2014/main" id="{2EA9CB87-4E8B-4E6C-9941-93F7DBE26AC7}"/>
              </a:ext>
            </a:extLst>
          </p:cNvPr>
          <p:cNvSpPr/>
          <p:nvPr/>
        </p:nvSpPr>
        <p:spPr>
          <a:xfrm>
            <a:off x="624840" y="2655591"/>
            <a:ext cx="497840" cy="4616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2</a:t>
            </a:r>
          </a:p>
        </p:txBody>
      </p:sp>
      <p:sp>
        <p:nvSpPr>
          <p:cNvPr id="15" name="Oval 14">
            <a:extLst>
              <a:ext uri="{FF2B5EF4-FFF2-40B4-BE49-F238E27FC236}">
                <a16:creationId xmlns="" xmlns:a16="http://schemas.microsoft.com/office/drawing/2014/main" id="{20059390-3AD6-4EC3-BA03-226BFF3EF78B}"/>
              </a:ext>
            </a:extLst>
          </p:cNvPr>
          <p:cNvSpPr/>
          <p:nvPr/>
        </p:nvSpPr>
        <p:spPr>
          <a:xfrm>
            <a:off x="624840" y="4130519"/>
            <a:ext cx="497840" cy="4616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3</a:t>
            </a:r>
          </a:p>
        </p:txBody>
      </p:sp>
      <p:sp>
        <p:nvSpPr>
          <p:cNvPr id="16" name="Title 4">
            <a:extLst>
              <a:ext uri="{FF2B5EF4-FFF2-40B4-BE49-F238E27FC236}">
                <a16:creationId xmlns="" xmlns:a16="http://schemas.microsoft.com/office/drawing/2014/main" id="{20F9D62B-2822-417C-8C23-6268A01DAD24}"/>
              </a:ext>
            </a:extLst>
          </p:cNvPr>
          <p:cNvSpPr txBox="1">
            <a:spLocks/>
          </p:cNvSpPr>
          <p:nvPr/>
        </p:nvSpPr>
        <p:spPr>
          <a:xfrm>
            <a:off x="1025282" y="504376"/>
            <a:ext cx="5680318" cy="5994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实战环节：广度和深度遍历</a:t>
            </a:r>
            <a:endParaRPr lang="ru-RU" sz="3200" dirty="0"/>
          </a:p>
        </p:txBody>
      </p:sp>
    </p:spTree>
    <p:extLst>
      <p:ext uri="{BB962C8B-B14F-4D97-AF65-F5344CB8AC3E}">
        <p14:creationId xmlns:p14="http://schemas.microsoft.com/office/powerpoint/2010/main" val="23216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a:t>6 – </a:t>
            </a:r>
            <a:r>
              <a:rPr lang="zh-CN" altLang="en-US"/>
              <a:t>特征向量中心性</a:t>
            </a:r>
            <a:r>
              <a:rPr lang="en-AU" altLang="zh-CN"/>
              <a:t>(</a:t>
            </a:r>
            <a:r>
              <a:rPr lang="zh-CN" altLang="en-US"/>
              <a:t>续</a:t>
            </a:r>
            <a:r>
              <a:rPr lang="en-AU" altLang="zh-CN"/>
              <a:t>)</a:t>
            </a:r>
            <a:endParaRPr lang="ru-RU"/>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a:t>特征向量中心性的简单理解是：“与你连接的人越重要，你也就越重要”。</a:t>
            </a:r>
            <a:endParaRPr lang="ru-RU"/>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55657" y="1018552"/>
            <a:ext cx="5898143" cy="2801094"/>
          </a:xfrm>
        </p:spPr>
        <p:txBody>
          <a:bodyPr/>
          <a:lstStyle/>
          <a:p>
            <a:r>
              <a:rPr lang="zh-CN" altLang="en-US" sz="2000">
                <a:latin typeface="Microsoft YaHei" panose="020B0503020204020204" pitchFamily="34" charset="-122"/>
                <a:ea typeface="Microsoft YaHei" panose="020B0503020204020204" pitchFamily="34" charset="-122"/>
              </a:rPr>
              <a:t>       特征向量中心性和度中心性不同，一个度中心性高的节点特征向量中心性不一定高，因为所有的连接者有可能特征向量中心性很低。同理，特征向量中心性高并不意味着它的度中心性高，它拥有很少但很重要的连接者也可以拥有高特征向量中心性。</a:t>
            </a:r>
            <a:endParaRPr lang="en-AU" altLang="zh-CN" sz="200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十、中心性算法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Centrality)</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7" name="Picture 6">
            <a:extLst>
              <a:ext uri="{FF2B5EF4-FFF2-40B4-BE49-F238E27FC236}">
                <a16:creationId xmlns="" xmlns:a16="http://schemas.microsoft.com/office/drawing/2014/main" id="{0650E5DA-DDC2-4F97-A639-B957C3DA60C9}"/>
              </a:ext>
            </a:extLst>
          </p:cNvPr>
          <p:cNvPicPr>
            <a:picLocks noChangeAspect="1"/>
          </p:cNvPicPr>
          <p:nvPr/>
        </p:nvPicPr>
        <p:blipFill>
          <a:blip r:embed="rId3"/>
          <a:stretch>
            <a:fillRect/>
          </a:stretch>
        </p:blipFill>
        <p:spPr>
          <a:xfrm>
            <a:off x="1667151" y="4186680"/>
            <a:ext cx="2433338" cy="2517246"/>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 xmlns:a16="http://schemas.microsoft.com/office/drawing/2014/main" id="{945C90DE-F7B9-487C-9E8E-EAEAD9117490}"/>
              </a:ext>
            </a:extLst>
          </p:cNvPr>
          <p:cNvPicPr>
            <a:picLocks noChangeAspect="1"/>
          </p:cNvPicPr>
          <p:nvPr/>
        </p:nvPicPr>
        <p:blipFill>
          <a:blip r:embed="rId4"/>
          <a:stretch>
            <a:fillRect/>
          </a:stretch>
        </p:blipFill>
        <p:spPr>
          <a:xfrm>
            <a:off x="6658294" y="2558006"/>
            <a:ext cx="4180910" cy="3930722"/>
          </a:xfrm>
          <a:prstGeom prst="rect">
            <a:avLst/>
          </a:prstGeom>
          <a:effectLst>
            <a:outerShdw blurRad="50800" dist="38100" dir="2700000" algn="tl" rotWithShape="0">
              <a:prstClr val="black">
                <a:alpha val="40000"/>
              </a:prstClr>
            </a:outerShdw>
          </a:effectLst>
        </p:spPr>
      </p:pic>
      <p:sp>
        <p:nvSpPr>
          <p:cNvPr id="3" name="Speech Bubble: Rectangle 2">
            <a:extLst>
              <a:ext uri="{FF2B5EF4-FFF2-40B4-BE49-F238E27FC236}">
                <a16:creationId xmlns="" xmlns:a16="http://schemas.microsoft.com/office/drawing/2014/main" id="{3797BFC0-D2AD-452D-A997-C91D777DF06E}"/>
              </a:ext>
            </a:extLst>
          </p:cNvPr>
          <p:cNvSpPr/>
          <p:nvPr/>
        </p:nvSpPr>
        <p:spPr>
          <a:xfrm>
            <a:off x="5278056" y="3009418"/>
            <a:ext cx="2065943" cy="810228"/>
          </a:xfrm>
          <a:prstGeom prst="wedgeRectCallout">
            <a:avLst>
              <a:gd name="adj1" fmla="val 46237"/>
              <a:gd name="adj2" fmla="val 914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2"/>
                </a:solidFill>
                <a:latin typeface="Microsoft YaHei" panose="020B0503020204020204" pitchFamily="34" charset="-122"/>
                <a:ea typeface="Microsoft YaHei" panose="020B0503020204020204" pitchFamily="34" charset="-122"/>
              </a:rPr>
              <a:t>猜猜看，这个图中哪个节点的特征向量中心性最高？哪个最低？</a:t>
            </a:r>
            <a:endParaRPr lang="en-AU" sz="160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574258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实战环节：特征向量中心性</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计算图中节点的中心性指标</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特征向量中心性</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p>
          <a:p>
            <a:pPr algn="ctr"/>
            <a:endParaRPr lang="en-US" sz="2800" dirty="0">
              <a:latin typeface="Britannic Bold" panose="020B0903060703020204" pitchFamily="34" charset="0"/>
            </a:endParaRPr>
          </a:p>
        </p:txBody>
      </p:sp>
    </p:spTree>
    <p:extLst>
      <p:ext uri="{BB962C8B-B14F-4D97-AF65-F5344CB8AC3E}">
        <p14:creationId xmlns:p14="http://schemas.microsoft.com/office/powerpoint/2010/main" val="5104224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5" y="1377635"/>
            <a:ext cx="4460240" cy="5047536"/>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创建一个新图</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MERGE (</a:t>
            </a:r>
            <a:r>
              <a:rPr lang="en-AU" altLang="zh-CN" sz="1400" dirty="0" err="1">
                <a:latin typeface="Courier New" panose="02070309020205020404" pitchFamily="49" charset="0"/>
                <a:cs typeface="Courier New" panose="02070309020205020404" pitchFamily="49" charset="0"/>
              </a:rPr>
              <a:t>home:Page</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name:'Home</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MERGE (</a:t>
            </a:r>
            <a:r>
              <a:rPr lang="en-AU" altLang="zh-CN" sz="1400" dirty="0" err="1">
                <a:latin typeface="Courier New" panose="02070309020205020404" pitchFamily="49" charset="0"/>
                <a:cs typeface="Courier New" panose="02070309020205020404" pitchFamily="49" charset="0"/>
              </a:rPr>
              <a:t>about:Page</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name:'About</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MERGE (</a:t>
            </a:r>
            <a:r>
              <a:rPr lang="en-AU" altLang="zh-CN" sz="1400" dirty="0" err="1">
                <a:latin typeface="Courier New" panose="02070309020205020404" pitchFamily="49" charset="0"/>
                <a:cs typeface="Courier New" panose="02070309020205020404" pitchFamily="49" charset="0"/>
              </a:rPr>
              <a:t>product:Page</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name:'Product</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MERGE (</a:t>
            </a:r>
            <a:r>
              <a:rPr lang="en-AU" altLang="zh-CN" sz="1400" dirty="0" err="1">
                <a:latin typeface="Courier New" panose="02070309020205020404" pitchFamily="49" charset="0"/>
                <a:cs typeface="Courier New" panose="02070309020205020404" pitchFamily="49" charset="0"/>
              </a:rPr>
              <a:t>links:Page</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name:'Links</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MERGE (</a:t>
            </a:r>
            <a:r>
              <a:rPr lang="en-AU" altLang="zh-CN" sz="1400" dirty="0" err="1">
                <a:latin typeface="Courier New" panose="02070309020205020404" pitchFamily="49" charset="0"/>
                <a:cs typeface="Courier New" panose="02070309020205020404" pitchFamily="49" charset="0"/>
              </a:rPr>
              <a:t>a:Page</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name:'Site</a:t>
            </a:r>
            <a:r>
              <a:rPr lang="en-AU" altLang="zh-CN" sz="1400" dirty="0">
                <a:latin typeface="Courier New" panose="02070309020205020404" pitchFamily="49" charset="0"/>
                <a:cs typeface="Courier New" panose="02070309020205020404" pitchFamily="49" charset="0"/>
              </a:rPr>
              <a:t> A'})</a:t>
            </a:r>
          </a:p>
          <a:p>
            <a:r>
              <a:rPr lang="en-AU" altLang="zh-CN" sz="1400" dirty="0">
                <a:latin typeface="Courier New" panose="02070309020205020404" pitchFamily="49" charset="0"/>
                <a:cs typeface="Courier New" panose="02070309020205020404" pitchFamily="49" charset="0"/>
              </a:rPr>
              <a:t>MERGE (</a:t>
            </a:r>
            <a:r>
              <a:rPr lang="en-AU" altLang="zh-CN" sz="1400" dirty="0" err="1">
                <a:latin typeface="Courier New" panose="02070309020205020404" pitchFamily="49" charset="0"/>
                <a:cs typeface="Courier New" panose="02070309020205020404" pitchFamily="49" charset="0"/>
              </a:rPr>
              <a:t>b:Page</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name:'Site</a:t>
            </a:r>
            <a:r>
              <a:rPr lang="en-AU" altLang="zh-CN" sz="1400" dirty="0">
                <a:latin typeface="Courier New" panose="02070309020205020404" pitchFamily="49" charset="0"/>
                <a:cs typeface="Courier New" panose="02070309020205020404" pitchFamily="49" charset="0"/>
              </a:rPr>
              <a:t> B'})</a:t>
            </a:r>
          </a:p>
          <a:p>
            <a:r>
              <a:rPr lang="en-AU" altLang="zh-CN" sz="1400" dirty="0">
                <a:latin typeface="Courier New" panose="02070309020205020404" pitchFamily="49" charset="0"/>
                <a:cs typeface="Courier New" panose="02070309020205020404" pitchFamily="49" charset="0"/>
              </a:rPr>
              <a:t>MERGE (</a:t>
            </a:r>
            <a:r>
              <a:rPr lang="en-AU" altLang="zh-CN" sz="1400" dirty="0" err="1">
                <a:latin typeface="Courier New" panose="02070309020205020404" pitchFamily="49" charset="0"/>
                <a:cs typeface="Courier New" panose="02070309020205020404" pitchFamily="49" charset="0"/>
              </a:rPr>
              <a:t>c:Page</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name:'Site</a:t>
            </a:r>
            <a:r>
              <a:rPr lang="en-AU" altLang="zh-CN" sz="1400" dirty="0">
                <a:latin typeface="Courier New" panose="02070309020205020404" pitchFamily="49" charset="0"/>
                <a:cs typeface="Courier New" panose="02070309020205020404" pitchFamily="49" charset="0"/>
              </a:rPr>
              <a:t> C'})</a:t>
            </a:r>
          </a:p>
          <a:p>
            <a:r>
              <a:rPr lang="en-AU" altLang="zh-CN" sz="1400" dirty="0">
                <a:latin typeface="Courier New" panose="02070309020205020404" pitchFamily="49" charset="0"/>
                <a:cs typeface="Courier New" panose="02070309020205020404" pitchFamily="49" charset="0"/>
              </a:rPr>
              <a:t>MERGE (</a:t>
            </a:r>
            <a:r>
              <a:rPr lang="en-AU" altLang="zh-CN" sz="1400" dirty="0" err="1">
                <a:latin typeface="Courier New" panose="02070309020205020404" pitchFamily="49" charset="0"/>
                <a:cs typeface="Courier New" panose="02070309020205020404" pitchFamily="49" charset="0"/>
              </a:rPr>
              <a:t>d:Page</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name:'Site</a:t>
            </a:r>
            <a:r>
              <a:rPr lang="en-AU" altLang="zh-CN" sz="1400" dirty="0">
                <a:latin typeface="Courier New" panose="02070309020205020404" pitchFamily="49" charset="0"/>
                <a:cs typeface="Courier New" panose="02070309020205020404" pitchFamily="49" charset="0"/>
              </a:rPr>
              <a:t> D'})</a:t>
            </a:r>
          </a:p>
          <a:p>
            <a:r>
              <a:rPr lang="en-AU" altLang="zh-CN" sz="1400" dirty="0">
                <a:latin typeface="Courier New" panose="02070309020205020404" pitchFamily="49" charset="0"/>
                <a:cs typeface="Courier New" panose="02070309020205020404" pitchFamily="49" charset="0"/>
              </a:rPr>
              <a:t>MERGE (home)-[:LINKS]-&gt;(about)</a:t>
            </a:r>
          </a:p>
          <a:p>
            <a:r>
              <a:rPr lang="en-AU" altLang="zh-CN" sz="1400" dirty="0">
                <a:latin typeface="Courier New" panose="02070309020205020404" pitchFamily="49" charset="0"/>
                <a:cs typeface="Courier New" panose="02070309020205020404" pitchFamily="49" charset="0"/>
              </a:rPr>
              <a:t>MERGE (about)-[:LINKS]-&gt;(home)</a:t>
            </a:r>
          </a:p>
          <a:p>
            <a:r>
              <a:rPr lang="en-AU" altLang="zh-CN" sz="1400" dirty="0">
                <a:latin typeface="Courier New" panose="02070309020205020404" pitchFamily="49" charset="0"/>
                <a:cs typeface="Courier New" panose="02070309020205020404" pitchFamily="49" charset="0"/>
              </a:rPr>
              <a:t>MERGE (product)-[:LINKS]-&gt;(home)</a:t>
            </a:r>
          </a:p>
          <a:p>
            <a:r>
              <a:rPr lang="en-AU" altLang="zh-CN" sz="1400" dirty="0">
                <a:latin typeface="Courier New" panose="02070309020205020404" pitchFamily="49" charset="0"/>
                <a:cs typeface="Courier New" panose="02070309020205020404" pitchFamily="49" charset="0"/>
              </a:rPr>
              <a:t>MERGE (home)-[:LINKS]-&gt;(product)</a:t>
            </a:r>
          </a:p>
          <a:p>
            <a:r>
              <a:rPr lang="en-AU" altLang="zh-CN" sz="1400" dirty="0">
                <a:latin typeface="Courier New" panose="02070309020205020404" pitchFamily="49" charset="0"/>
                <a:cs typeface="Courier New" panose="02070309020205020404" pitchFamily="49" charset="0"/>
              </a:rPr>
              <a:t>MERGE (links)-[:LINKS]-&gt;(home)</a:t>
            </a:r>
          </a:p>
          <a:p>
            <a:r>
              <a:rPr lang="en-AU" altLang="zh-CN" sz="1400" dirty="0">
                <a:latin typeface="Courier New" panose="02070309020205020404" pitchFamily="49" charset="0"/>
                <a:cs typeface="Courier New" panose="02070309020205020404" pitchFamily="49" charset="0"/>
              </a:rPr>
              <a:t>MERGE (home)-[:LINKS]-&gt;(links)</a:t>
            </a:r>
          </a:p>
          <a:p>
            <a:r>
              <a:rPr lang="en-AU" altLang="zh-CN" sz="1400" dirty="0">
                <a:latin typeface="Courier New" panose="02070309020205020404" pitchFamily="49" charset="0"/>
                <a:cs typeface="Courier New" panose="02070309020205020404" pitchFamily="49" charset="0"/>
              </a:rPr>
              <a:t>MERGE (links)-[:LINKS]-&gt;(a)</a:t>
            </a:r>
          </a:p>
          <a:p>
            <a:r>
              <a:rPr lang="en-AU" altLang="zh-CN" sz="1400" dirty="0">
                <a:latin typeface="Courier New" panose="02070309020205020404" pitchFamily="49" charset="0"/>
                <a:cs typeface="Courier New" panose="02070309020205020404" pitchFamily="49" charset="0"/>
              </a:rPr>
              <a:t>MERGE (a)-[:LINKS]-&gt;(home)</a:t>
            </a:r>
          </a:p>
          <a:p>
            <a:r>
              <a:rPr lang="en-AU" altLang="zh-CN" sz="1400" dirty="0">
                <a:latin typeface="Courier New" panose="02070309020205020404" pitchFamily="49" charset="0"/>
                <a:cs typeface="Courier New" panose="02070309020205020404" pitchFamily="49" charset="0"/>
              </a:rPr>
              <a:t>MERGE (links)-[:LINKS]-&gt;(b)</a:t>
            </a:r>
          </a:p>
          <a:p>
            <a:r>
              <a:rPr lang="en-AU" altLang="zh-CN" sz="1400" dirty="0">
                <a:latin typeface="Courier New" panose="02070309020205020404" pitchFamily="49" charset="0"/>
                <a:cs typeface="Courier New" panose="02070309020205020404" pitchFamily="49" charset="0"/>
              </a:rPr>
              <a:t>MERGE (b)-[:LINKS]-&gt;(home)</a:t>
            </a:r>
          </a:p>
          <a:p>
            <a:r>
              <a:rPr lang="en-AU" altLang="zh-CN" sz="1400" dirty="0">
                <a:latin typeface="Courier New" panose="02070309020205020404" pitchFamily="49" charset="0"/>
                <a:cs typeface="Courier New" panose="02070309020205020404" pitchFamily="49" charset="0"/>
              </a:rPr>
              <a:t>MERGE (links)-[:LINKS]-&gt;(c)</a:t>
            </a:r>
          </a:p>
          <a:p>
            <a:r>
              <a:rPr lang="en-AU" altLang="zh-CN" sz="1400" dirty="0">
                <a:latin typeface="Courier New" panose="02070309020205020404" pitchFamily="49" charset="0"/>
                <a:cs typeface="Courier New" panose="02070309020205020404" pitchFamily="49" charset="0"/>
              </a:rPr>
              <a:t>MERGE (c)-[:LINKS]-&gt;(home)</a:t>
            </a:r>
          </a:p>
          <a:p>
            <a:r>
              <a:rPr lang="en-AU" altLang="zh-CN" sz="1400" dirty="0">
                <a:latin typeface="Courier New" panose="02070309020205020404" pitchFamily="49" charset="0"/>
                <a:cs typeface="Courier New" panose="02070309020205020404" pitchFamily="49" charset="0"/>
              </a:rPr>
              <a:t>MERGE (links)-[:LINKS]-&gt;(d)</a:t>
            </a:r>
          </a:p>
          <a:p>
            <a:r>
              <a:rPr lang="en-AU" altLang="zh-CN" sz="1400" dirty="0">
                <a:latin typeface="Courier New" panose="02070309020205020404" pitchFamily="49" charset="0"/>
                <a:cs typeface="Courier New" panose="02070309020205020404" pitchFamily="49" charset="0"/>
              </a:rPr>
              <a:t>MERGE (d)-[:LINKS]-&gt;(home)</a:t>
            </a:r>
            <a:endParaRPr lang="zh-CN" altLang="en-US"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实战环节：特征向量中心性</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493776" y="1038385"/>
            <a:ext cx="562807" cy="417422"/>
          </a:xfrm>
          <a:prstGeom prst="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150000"/>
              </a:lnSpc>
              <a:spcBef>
                <a:spcPts val="1200"/>
              </a:spcBef>
              <a:spcAft>
                <a:spcPts val="1200"/>
              </a:spcAft>
            </a:pPr>
            <a:r>
              <a:rPr lang="en-US" altLang="zh-CN" sz="1600" dirty="0">
                <a:solidFill>
                  <a:schemeClr val="accent6">
                    <a:lumMod val="50000"/>
                  </a:schemeClr>
                </a:solidFill>
              </a:rPr>
              <a:t>9</a:t>
            </a:r>
            <a:endParaRPr lang="en-AU" sz="1600" dirty="0">
              <a:solidFill>
                <a:schemeClr val="accent6">
                  <a:lumMod val="50000"/>
                </a:schemeClr>
              </a:solidFill>
            </a:endParaRPr>
          </a:p>
        </p:txBody>
      </p:sp>
      <p:pic>
        <p:nvPicPr>
          <p:cNvPr id="5" name="Picture 4">
            <a:extLst>
              <a:ext uri="{FF2B5EF4-FFF2-40B4-BE49-F238E27FC236}">
                <a16:creationId xmlns="" xmlns:a16="http://schemas.microsoft.com/office/drawing/2014/main" id="{55EADF78-4E4C-44ED-A414-233B754E7E86}"/>
              </a:ext>
            </a:extLst>
          </p:cNvPr>
          <p:cNvPicPr>
            <a:picLocks noChangeAspect="1"/>
          </p:cNvPicPr>
          <p:nvPr/>
        </p:nvPicPr>
        <p:blipFill>
          <a:blip r:embed="rId3"/>
          <a:stretch>
            <a:fillRect/>
          </a:stretch>
        </p:blipFill>
        <p:spPr>
          <a:xfrm>
            <a:off x="6096000" y="1377635"/>
            <a:ext cx="5479255" cy="46486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100893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1815882"/>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计算节点的特征向量中心性</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Page</a:t>
            </a:r>
            <a:r>
              <a:rPr lang="zh-CN" altLang="en-US" sz="1400" dirty="0">
                <a:latin typeface="Courier New" panose="02070309020205020404" pitchFamily="49" charset="0"/>
                <a:cs typeface="Courier New" panose="02070309020205020404" pitchFamily="49" charset="0"/>
              </a:rPr>
              <a:t>节点、</a:t>
            </a:r>
            <a:r>
              <a:rPr lang="en-AU" altLang="zh-CN" sz="1400" dirty="0">
                <a:latin typeface="Courier New" panose="02070309020205020404" pitchFamily="49" charset="0"/>
                <a:cs typeface="Courier New" panose="02070309020205020404" pitchFamily="49" charset="0"/>
              </a:rPr>
              <a:t>LINKS</a:t>
            </a:r>
            <a:r>
              <a:rPr lang="zh-CN" altLang="en-US" sz="1400" dirty="0">
                <a:latin typeface="Courier New" panose="02070309020205020404" pitchFamily="49" charset="0"/>
                <a:cs typeface="Courier New" panose="02070309020205020404" pitchFamily="49" charset="0"/>
              </a:rPr>
              <a:t>关系</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规范化结果：使用最大值作为分母转换每个节点的值到</a:t>
            </a:r>
            <a:r>
              <a:rPr lang="en-AU" altLang="zh-CN" sz="1400" dirty="0">
                <a:latin typeface="Courier New" panose="02070309020205020404" pitchFamily="49" charset="0"/>
                <a:cs typeface="Courier New" panose="02070309020205020404" pitchFamily="49" charset="0"/>
              </a:rPr>
              <a:t>(0,1]</a:t>
            </a:r>
            <a:r>
              <a:rPr lang="zh-CN" altLang="en-US" sz="1400" dirty="0">
                <a:latin typeface="Courier New" panose="02070309020205020404" pitchFamily="49" charset="0"/>
                <a:cs typeface="Courier New" panose="02070309020205020404" pitchFamily="49" charset="0"/>
              </a:rPr>
              <a:t>区间</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algo.eigenvector.stream</a:t>
            </a:r>
            <a:r>
              <a:rPr lang="en-AU" altLang="zh-CN" sz="1400" dirty="0">
                <a:latin typeface="Courier New" panose="02070309020205020404" pitchFamily="49" charset="0"/>
                <a:cs typeface="Courier New" panose="02070309020205020404" pitchFamily="49" charset="0"/>
              </a:rPr>
              <a:t>('Page', 'LINKS', {normalization: "max"})</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score</a:t>
            </a:r>
          </a:p>
          <a:p>
            <a:r>
              <a:rPr lang="en-AU" altLang="zh-CN" sz="1400" dirty="0">
                <a:latin typeface="Courier New" panose="02070309020205020404" pitchFamily="49" charset="0"/>
                <a:cs typeface="Courier New" panose="02070309020205020404" pitchFamily="49" charset="0"/>
              </a:rPr>
              <a:t>WITH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AS node, score</a:t>
            </a:r>
          </a:p>
          <a:p>
            <a:r>
              <a:rPr lang="en-AU" altLang="zh-CN" sz="1400" dirty="0">
                <a:latin typeface="Courier New" panose="02070309020205020404" pitchFamily="49" charset="0"/>
                <a:cs typeface="Courier New" panose="02070309020205020404" pitchFamily="49" charset="0"/>
              </a:rPr>
              <a:t>RETURN node.name, score</a:t>
            </a:r>
          </a:p>
          <a:p>
            <a:r>
              <a:rPr lang="en-AU" altLang="zh-CN" sz="1400" dirty="0">
                <a:latin typeface="Courier New" panose="02070309020205020404" pitchFamily="49" charset="0"/>
                <a:cs typeface="Courier New" panose="02070309020205020404" pitchFamily="49" charset="0"/>
              </a:rPr>
              <a:t>ORDER BY score DESC</a:t>
            </a: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实战环节：特征向量中心性</a:t>
            </a:r>
            <a:r>
              <a:rPr lang="en-AU" altLang="zh-CN" sz="3200" dirty="0"/>
              <a:t>(</a:t>
            </a:r>
            <a:r>
              <a:rPr lang="zh-CN" altLang="en-US" sz="3200" dirty="0"/>
              <a:t>续</a:t>
            </a:r>
            <a:r>
              <a:rPr lang="en-AU" altLang="zh-CN" sz="3200" dirty="0"/>
              <a:t>)</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457200" y="1038385"/>
            <a:ext cx="599383" cy="458074"/>
          </a:xfrm>
          <a:prstGeom prst="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t>10</a:t>
            </a:r>
            <a:endParaRPr lang="en-AU" dirty="0"/>
          </a:p>
        </p:txBody>
      </p:sp>
      <p:sp>
        <p:nvSpPr>
          <p:cNvPr id="11" name="TextBox 10">
            <a:extLst>
              <a:ext uri="{FF2B5EF4-FFF2-40B4-BE49-F238E27FC236}">
                <a16:creationId xmlns="" xmlns:a16="http://schemas.microsoft.com/office/drawing/2014/main" id="{F4334F93-CEB4-40A6-8C5F-5ACC16FCD6AB}"/>
              </a:ext>
            </a:extLst>
          </p:cNvPr>
          <p:cNvSpPr txBox="1"/>
          <p:nvPr/>
        </p:nvSpPr>
        <p:spPr>
          <a:xfrm>
            <a:off x="1056583" y="3748691"/>
            <a:ext cx="10473345" cy="2462213"/>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计算节点的特征向量中心性</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Cypher</a:t>
            </a:r>
            <a:r>
              <a:rPr lang="zh-CN" altLang="en-US" sz="1400" dirty="0">
                <a:latin typeface="Courier New" panose="02070309020205020404" pitchFamily="49" charset="0"/>
                <a:cs typeface="Courier New" panose="02070309020205020404" pitchFamily="49" charset="0"/>
              </a:rPr>
              <a:t>投影</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规范化结果：使用最大值作为分母转换每个节点的值到</a:t>
            </a:r>
            <a:r>
              <a:rPr lang="en-AU" altLang="zh-CN" sz="1400" dirty="0">
                <a:latin typeface="Courier New" panose="02070309020205020404" pitchFamily="49" charset="0"/>
                <a:cs typeface="Courier New" panose="02070309020205020404" pitchFamily="49" charset="0"/>
              </a:rPr>
              <a:t>(0,1]</a:t>
            </a:r>
            <a:r>
              <a:rPr lang="zh-CN" altLang="en-US" sz="1400" dirty="0">
                <a:latin typeface="Courier New" panose="02070309020205020404" pitchFamily="49" charset="0"/>
                <a:cs typeface="Courier New" panose="02070309020205020404" pitchFamily="49" charset="0"/>
              </a:rPr>
              <a:t>区间</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algo.eigenvector.stream</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  </a:t>
            </a:r>
            <a:r>
              <a:rPr lang="en-AU" altLang="zh-CN" sz="1400" b="1" dirty="0">
                <a:latin typeface="Courier New" panose="02070309020205020404" pitchFamily="49" charset="0"/>
                <a:cs typeface="Courier New" panose="02070309020205020404" pitchFamily="49" charset="0"/>
              </a:rPr>
              <a:t>'MATCH (</a:t>
            </a:r>
            <a:r>
              <a:rPr lang="en-AU" altLang="zh-CN" sz="1400" b="1" dirty="0" err="1">
                <a:latin typeface="Courier New" panose="02070309020205020404" pitchFamily="49" charset="0"/>
                <a:cs typeface="Courier New" panose="02070309020205020404" pitchFamily="49" charset="0"/>
              </a:rPr>
              <a:t>p:Page</a:t>
            </a:r>
            <a:r>
              <a:rPr lang="en-AU" altLang="zh-CN" sz="1400" b="1" dirty="0">
                <a:latin typeface="Courier New" panose="02070309020205020404" pitchFamily="49" charset="0"/>
                <a:cs typeface="Courier New" panose="02070309020205020404" pitchFamily="49" charset="0"/>
              </a:rPr>
              <a:t>) RETURN id(p) as id',</a:t>
            </a:r>
          </a:p>
          <a:p>
            <a:r>
              <a:rPr lang="en-AU" altLang="zh-CN" sz="1400" dirty="0">
                <a:latin typeface="Courier New" panose="02070309020205020404" pitchFamily="49" charset="0"/>
                <a:cs typeface="Courier New" panose="02070309020205020404" pitchFamily="49" charset="0"/>
              </a:rPr>
              <a:t>  </a:t>
            </a:r>
            <a:r>
              <a:rPr lang="en-AU" altLang="zh-CN" sz="1400" b="1" dirty="0">
                <a:latin typeface="Courier New" panose="02070309020205020404" pitchFamily="49" charset="0"/>
                <a:cs typeface="Courier New" panose="02070309020205020404" pitchFamily="49" charset="0"/>
              </a:rPr>
              <a:t>'MATCH (p1:Page)-[:LINKS]-&gt;(p2:Page) RETURN id(p1) as source, id(p2) as target'</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  {</a:t>
            </a:r>
            <a:r>
              <a:rPr lang="en-AU" altLang="zh-CN" sz="1400" dirty="0" err="1">
                <a:solidFill>
                  <a:srgbClr val="C00000"/>
                </a:solidFill>
                <a:latin typeface="Courier New" panose="02070309020205020404" pitchFamily="49" charset="0"/>
                <a:cs typeface="Courier New" panose="02070309020205020404" pitchFamily="49" charset="0"/>
              </a:rPr>
              <a:t>graph</a:t>
            </a:r>
            <a:r>
              <a:rPr lang="en-AU" altLang="zh-CN" sz="1400" dirty="0" err="1">
                <a:latin typeface="Courier New" panose="02070309020205020404" pitchFamily="49" charset="0"/>
                <a:cs typeface="Courier New" panose="02070309020205020404" pitchFamily="49" charset="0"/>
              </a:rPr>
              <a:t>:'</a:t>
            </a:r>
            <a:r>
              <a:rPr lang="en-AU" altLang="zh-CN" sz="1400" dirty="0" err="1">
                <a:solidFill>
                  <a:srgbClr val="C00000"/>
                </a:solidFill>
                <a:latin typeface="Courier New" panose="02070309020205020404" pitchFamily="49" charset="0"/>
                <a:cs typeface="Courier New" panose="02070309020205020404" pitchFamily="49" charset="0"/>
              </a:rPr>
              <a:t>cypher</a:t>
            </a:r>
            <a:r>
              <a:rPr lang="en-AU" altLang="zh-CN" sz="1400" dirty="0">
                <a:latin typeface="Courier New" panose="02070309020205020404" pitchFamily="49" charset="0"/>
                <a:cs typeface="Courier New" panose="02070309020205020404" pitchFamily="49" charset="0"/>
              </a:rPr>
              <a:t>', iteration:1</a:t>
            </a:r>
            <a:r>
              <a:rPr lang="en-US" altLang="zh-CN" sz="1400" dirty="0">
                <a:latin typeface="Courier New" panose="02070309020205020404" pitchFamily="49" charset="0"/>
                <a:cs typeface="Courier New" panose="02070309020205020404" pitchFamily="49" charset="0"/>
              </a:rPr>
              <a:t>0</a:t>
            </a:r>
            <a:r>
              <a:rPr lang="en-AU" altLang="zh-CN" sz="1400" dirty="0">
                <a:latin typeface="Courier New" panose="02070309020205020404" pitchFamily="49" charset="0"/>
                <a:cs typeface="Courier New" panose="02070309020205020404" pitchFamily="49" charset="0"/>
              </a:rPr>
              <a:t>, normalization: 'max' }</a:t>
            </a:r>
          </a:p>
          <a:p>
            <a:r>
              <a:rPr lang="en-AU" altLang="zh-CN" sz="1400" dirty="0">
                <a:latin typeface="Courier New" panose="02070309020205020404" pitchFamily="49" charset="0"/>
                <a:cs typeface="Courier New" panose="02070309020205020404" pitchFamily="49" charset="0"/>
              </a:rPr>
              <a:t>) 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score</a:t>
            </a:r>
          </a:p>
          <a:p>
            <a:r>
              <a:rPr lang="en-AU" altLang="zh-CN" sz="1400" dirty="0">
                <a:latin typeface="Courier New" panose="02070309020205020404" pitchFamily="49" charset="0"/>
                <a:cs typeface="Courier New" panose="02070309020205020404" pitchFamily="49" charset="0"/>
              </a:rPr>
              <a:t>WITH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AS node, score</a:t>
            </a:r>
          </a:p>
          <a:p>
            <a:r>
              <a:rPr lang="en-AU" altLang="zh-CN" sz="1400" dirty="0">
                <a:latin typeface="Courier New" panose="02070309020205020404" pitchFamily="49" charset="0"/>
                <a:cs typeface="Courier New" panose="02070309020205020404" pitchFamily="49" charset="0"/>
              </a:rPr>
              <a:t>RETURN node.name, score</a:t>
            </a:r>
          </a:p>
          <a:p>
            <a:r>
              <a:rPr lang="en-AU" altLang="zh-CN" sz="1400" dirty="0">
                <a:latin typeface="Courier New" panose="02070309020205020404" pitchFamily="49" charset="0"/>
                <a:cs typeface="Courier New" panose="02070309020205020404" pitchFamily="49" charset="0"/>
              </a:rPr>
              <a:t>ORDER BY score DESC</a:t>
            </a:r>
          </a:p>
        </p:txBody>
      </p:sp>
      <p:sp>
        <p:nvSpPr>
          <p:cNvPr id="12" name="TextBox 11">
            <a:extLst>
              <a:ext uri="{FF2B5EF4-FFF2-40B4-BE49-F238E27FC236}">
                <a16:creationId xmlns="" xmlns:a16="http://schemas.microsoft.com/office/drawing/2014/main" id="{6DE3D7BA-9342-45F2-91D9-73995A7B7270}"/>
              </a:ext>
            </a:extLst>
          </p:cNvPr>
          <p:cNvSpPr txBox="1"/>
          <p:nvPr/>
        </p:nvSpPr>
        <p:spPr>
          <a:xfrm>
            <a:off x="584080" y="3409441"/>
            <a:ext cx="501312" cy="458074"/>
          </a:xfrm>
          <a:prstGeom prst="rect">
            <a:avLst/>
          </a:prstGeom>
          <a:solidFill>
            <a:srgbClr val="00206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150000"/>
              </a:lnSpc>
              <a:spcBef>
                <a:spcPts val="1200"/>
              </a:spcBef>
              <a:spcAft>
                <a:spcPts val="1200"/>
              </a:spcAft>
            </a:pPr>
            <a:r>
              <a:rPr lang="en-US" altLang="zh-CN" dirty="0">
                <a:solidFill>
                  <a:schemeClr val="bg1"/>
                </a:solidFill>
              </a:rPr>
              <a:t>11</a:t>
            </a:r>
            <a:endParaRPr lang="en-AU" dirty="0">
              <a:solidFill>
                <a:schemeClr val="bg1"/>
              </a:solidFill>
            </a:endParaRPr>
          </a:p>
        </p:txBody>
      </p:sp>
    </p:spTree>
    <p:extLst>
      <p:ext uri="{BB962C8B-B14F-4D97-AF65-F5344CB8AC3E}">
        <p14:creationId xmlns:p14="http://schemas.microsoft.com/office/powerpoint/2010/main" val="23330065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a:t>7 – </a:t>
            </a:r>
            <a:r>
              <a:rPr lang="zh-CN" altLang="en-US"/>
              <a:t>页面排行</a:t>
            </a:r>
            <a:endParaRPr lang="ru-RU"/>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a:t>页面排行计算节点的链入关系的数量和质量，从而确定该节点的重要程度。</a:t>
            </a:r>
            <a:endParaRPr lang="ru-RU"/>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84279" y="920790"/>
            <a:ext cx="6069521" cy="3366550"/>
          </a:xfrm>
        </p:spPr>
        <p:txBody>
          <a:bodyPr/>
          <a:lstStyle/>
          <a:p>
            <a:r>
              <a:rPr lang="en-US" altLang="zh-CN" sz="2000">
                <a:latin typeface="Microsoft YaHei" panose="020B0503020204020204" pitchFamily="34" charset="-122"/>
                <a:ea typeface="Microsoft YaHei" panose="020B0503020204020204" pitchFamily="34" charset="-122"/>
              </a:rPr>
              <a:t>       </a:t>
            </a:r>
            <a:r>
              <a:rPr lang="zh-CN" altLang="en-US" sz="2000">
                <a:latin typeface="Microsoft YaHei" panose="020B0503020204020204" pitchFamily="34" charset="-122"/>
                <a:ea typeface="Microsoft YaHei" panose="020B0503020204020204" pitchFamily="34" charset="-122"/>
              </a:rPr>
              <a:t>页面排行的基本假设是：页面如果具有更多进入</a:t>
            </a:r>
            <a:r>
              <a:rPr lang="en-US" altLang="zh-CN" sz="2000">
                <a:latin typeface="Microsoft YaHei" panose="020B0503020204020204" pitchFamily="34" charset="-122"/>
                <a:ea typeface="Microsoft YaHei" panose="020B0503020204020204" pitchFamily="34" charset="-122"/>
              </a:rPr>
              <a:t>(Incoming)</a:t>
            </a:r>
            <a:r>
              <a:rPr lang="zh-CN" altLang="en-US" sz="2000">
                <a:latin typeface="Microsoft YaHei" panose="020B0503020204020204" pitchFamily="34" charset="-122"/>
                <a:ea typeface="Microsoft YaHei" panose="020B0503020204020204" pitchFamily="34" charset="-122"/>
              </a:rPr>
              <a:t>链接、和来自更有影响力的页面的进入链接，那么页面的重要性越高、更可能是可靠的信息来源。</a:t>
            </a:r>
            <a:r>
              <a:rPr lang="en-US"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计算节点的链入关系的</a:t>
            </a:r>
            <a:r>
              <a:rPr lang="zh-CN" altLang="en-US" sz="2000" dirty="0">
                <a:solidFill>
                  <a:srgbClr val="0070C0"/>
                </a:solidFill>
                <a:latin typeface="Microsoft YaHei" panose="020B0503020204020204" pitchFamily="34" charset="-122"/>
                <a:ea typeface="Microsoft YaHei" panose="020B0503020204020204" pitchFamily="34" charset="-122"/>
              </a:rPr>
              <a:t>数量</a:t>
            </a:r>
            <a:r>
              <a:rPr lang="zh-CN" altLang="en-US" sz="2000" dirty="0">
                <a:latin typeface="Microsoft YaHei" panose="020B0503020204020204" pitchFamily="34" charset="-122"/>
                <a:ea typeface="Microsoft YaHei" panose="020B0503020204020204" pitchFamily="34" charset="-122"/>
              </a:rPr>
              <a:t>和</a:t>
            </a:r>
            <a:r>
              <a:rPr lang="zh-CN" altLang="en-US" sz="2000" dirty="0">
                <a:solidFill>
                  <a:srgbClr val="0070C0"/>
                </a:solidFill>
                <a:latin typeface="Microsoft YaHei" panose="020B0503020204020204" pitchFamily="34" charset="-122"/>
                <a:ea typeface="Microsoft YaHei" panose="020B0503020204020204" pitchFamily="34" charset="-122"/>
              </a:rPr>
              <a:t>质量</a:t>
            </a:r>
            <a:r>
              <a:rPr lang="zh-CN" altLang="en-US" sz="2000" dirty="0">
                <a:latin typeface="Microsoft YaHei" panose="020B0503020204020204" pitchFamily="34" charset="-122"/>
                <a:ea typeface="Microsoft YaHei" panose="020B0503020204020204" pitchFamily="34" charset="-122"/>
              </a:rPr>
              <a:t>，从而确定该节点的重要程度。其他中心性算法都衡量节点的直接影响，而</a:t>
            </a:r>
            <a:r>
              <a:rPr lang="en-US"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则考虑邻居及其邻居的影响。例如，拥有一些强大的朋友可以让你比拥有很多朋友更有影响力。 </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通过多轮迭代，将一个节点的排名（最初基于节点的度）传播到其邻居节点上；或者通过随机遍历图、并计算在这些遍历过程中访问每个节点的频率来计算。 </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十、中心性算法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Centrality)</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2" name="Picture 1">
            <a:extLst>
              <a:ext uri="{FF2B5EF4-FFF2-40B4-BE49-F238E27FC236}">
                <a16:creationId xmlns="" xmlns:a16="http://schemas.microsoft.com/office/drawing/2014/main" id="{AE7A6B43-7DD7-4214-8862-7010687ABEFF}"/>
              </a:ext>
            </a:extLst>
          </p:cNvPr>
          <p:cNvPicPr>
            <a:picLocks noChangeAspect="1"/>
          </p:cNvPicPr>
          <p:nvPr/>
        </p:nvPicPr>
        <p:blipFill>
          <a:blip r:embed="rId3"/>
          <a:stretch>
            <a:fillRect/>
          </a:stretch>
        </p:blipFill>
        <p:spPr>
          <a:xfrm>
            <a:off x="5911756" y="4620335"/>
            <a:ext cx="4814566" cy="695354"/>
          </a:xfrm>
          <a:prstGeom prst="rect">
            <a:avLst/>
          </a:prstGeom>
          <a:ln>
            <a:solidFill>
              <a:schemeClr val="bg1">
                <a:lumMod val="65000"/>
              </a:schemeClr>
            </a:solidFill>
          </a:ln>
        </p:spPr>
      </p:pic>
      <p:sp>
        <p:nvSpPr>
          <p:cNvPr id="3" name="TextBox 2">
            <a:extLst>
              <a:ext uri="{FF2B5EF4-FFF2-40B4-BE49-F238E27FC236}">
                <a16:creationId xmlns="" xmlns:a16="http://schemas.microsoft.com/office/drawing/2014/main" id="{11AB945F-076C-4669-BCDA-53E733C572F4}"/>
              </a:ext>
            </a:extLst>
          </p:cNvPr>
          <p:cNvSpPr txBox="1"/>
          <p:nvPr/>
        </p:nvSpPr>
        <p:spPr>
          <a:xfrm>
            <a:off x="5792470" y="4313639"/>
            <a:ext cx="5488940" cy="2062103"/>
          </a:xfrm>
          <a:prstGeom prst="rect">
            <a:avLst/>
          </a:prstGeom>
          <a:noFill/>
        </p:spPr>
        <p:txBody>
          <a:bodyPr wrap="square" rtlCol="0">
            <a:spAutoFit/>
          </a:bodyPr>
          <a:lstStyle/>
          <a:p>
            <a:r>
              <a:rPr lang="zh-CN" altLang="en-US" sz="1600" dirty="0">
                <a:solidFill>
                  <a:schemeClr val="tx2"/>
                </a:solidFill>
              </a:rPr>
              <a:t>对于节点</a:t>
            </a:r>
            <a:r>
              <a:rPr lang="en-AU" altLang="zh-CN" sz="1600" dirty="0">
                <a:solidFill>
                  <a:schemeClr val="tx2"/>
                </a:solidFill>
              </a:rPr>
              <a:t>u</a:t>
            </a:r>
            <a:r>
              <a:rPr lang="zh-CN" altLang="en-US" sz="1600" dirty="0">
                <a:solidFill>
                  <a:schemeClr val="tx2"/>
                </a:solidFill>
              </a:rPr>
              <a:t>的</a:t>
            </a:r>
            <a:r>
              <a:rPr lang="en-US" altLang="zh-CN" sz="1600" dirty="0">
                <a:solidFill>
                  <a:schemeClr val="tx2"/>
                </a:solidFill>
              </a:rPr>
              <a:t>PageRank</a:t>
            </a:r>
            <a:r>
              <a:rPr lang="zh-CN" altLang="en-US" sz="1600" dirty="0">
                <a:solidFill>
                  <a:schemeClr val="tx2"/>
                </a:solidFill>
              </a:rPr>
              <a:t>计算公式如下：</a:t>
            </a:r>
            <a:r>
              <a:rPr lang="en-AU" altLang="zh-CN" sz="1600" dirty="0">
                <a:solidFill>
                  <a:schemeClr val="tx2"/>
                </a:solidFill>
              </a:rPr>
              <a:t/>
            </a:r>
            <a:br>
              <a:rPr lang="en-AU" altLang="zh-CN" sz="1600" dirty="0">
                <a:solidFill>
                  <a:schemeClr val="tx2"/>
                </a:solidFill>
              </a:rPr>
            </a:br>
            <a:endParaRPr lang="en-AU" altLang="zh-CN" sz="1600" dirty="0">
              <a:solidFill>
                <a:schemeClr val="tx2"/>
              </a:solidFill>
            </a:endParaRPr>
          </a:p>
          <a:p>
            <a:endParaRPr lang="en-AU" sz="1600" dirty="0">
              <a:solidFill>
                <a:schemeClr val="tx2"/>
              </a:solidFill>
            </a:endParaRPr>
          </a:p>
          <a:p>
            <a:endParaRPr lang="en-AU" sz="1600" dirty="0">
              <a:solidFill>
                <a:schemeClr val="tx2"/>
              </a:solidFill>
            </a:endParaRPr>
          </a:p>
          <a:p>
            <a:r>
              <a:rPr lang="en-US" altLang="zh-CN" sz="1600" dirty="0">
                <a:solidFill>
                  <a:schemeClr val="tx2"/>
                </a:solidFill>
              </a:rPr>
              <a:t>- T1 ~ Tn</a:t>
            </a:r>
            <a:r>
              <a:rPr lang="zh-CN" altLang="en-US" sz="1600" dirty="0">
                <a:solidFill>
                  <a:schemeClr val="tx2"/>
                </a:solidFill>
              </a:rPr>
              <a:t>是拥有从它们出发、到达</a:t>
            </a:r>
            <a:r>
              <a:rPr lang="en-AU" altLang="zh-CN" sz="1600" dirty="0">
                <a:solidFill>
                  <a:schemeClr val="tx2"/>
                </a:solidFill>
              </a:rPr>
              <a:t>u</a:t>
            </a:r>
            <a:r>
              <a:rPr lang="zh-CN" altLang="en-US" sz="1600" dirty="0">
                <a:solidFill>
                  <a:schemeClr val="tx2"/>
                </a:solidFill>
              </a:rPr>
              <a:t>的关系的节点；</a:t>
            </a:r>
            <a:endParaRPr lang="en-AU" altLang="zh-CN" sz="1600" dirty="0">
              <a:solidFill>
                <a:schemeClr val="tx2"/>
              </a:solidFill>
            </a:endParaRPr>
          </a:p>
          <a:p>
            <a:r>
              <a:rPr lang="en-AU" sz="1600" dirty="0">
                <a:solidFill>
                  <a:schemeClr val="tx2"/>
                </a:solidFill>
              </a:rPr>
              <a:t>- C(Tn)</a:t>
            </a:r>
            <a:r>
              <a:rPr lang="zh-CN" altLang="en-US" sz="1600" dirty="0">
                <a:solidFill>
                  <a:schemeClr val="tx2"/>
                </a:solidFill>
              </a:rPr>
              <a:t>是</a:t>
            </a:r>
            <a:r>
              <a:rPr lang="en-AU" altLang="zh-CN" sz="1600" dirty="0">
                <a:solidFill>
                  <a:schemeClr val="tx2"/>
                </a:solidFill>
              </a:rPr>
              <a:t>Tn</a:t>
            </a:r>
            <a:r>
              <a:rPr lang="zh-CN" altLang="en-US" sz="1600" dirty="0">
                <a:solidFill>
                  <a:schemeClr val="tx2"/>
                </a:solidFill>
              </a:rPr>
              <a:t>的度。</a:t>
            </a:r>
            <a:endParaRPr lang="en-AU" altLang="zh-CN" sz="1600" dirty="0">
              <a:solidFill>
                <a:schemeClr val="tx2"/>
              </a:solidFill>
            </a:endParaRPr>
          </a:p>
          <a:p>
            <a:r>
              <a:rPr lang="en-AU" sz="1600" dirty="0">
                <a:solidFill>
                  <a:schemeClr val="tx2"/>
                </a:solidFill>
              </a:rPr>
              <a:t>- d </a:t>
            </a:r>
            <a:r>
              <a:rPr lang="zh-CN" altLang="en-US" sz="1600" dirty="0">
                <a:solidFill>
                  <a:schemeClr val="tx2"/>
                </a:solidFill>
              </a:rPr>
              <a:t>是阻尼系数</a:t>
            </a:r>
            <a:r>
              <a:rPr lang="en-AU" altLang="zh-CN" sz="1600" dirty="0">
                <a:solidFill>
                  <a:schemeClr val="tx2"/>
                </a:solidFill>
              </a:rPr>
              <a:t>(damping factor)</a:t>
            </a:r>
            <a:r>
              <a:rPr lang="zh-CN" altLang="en-US" sz="1600" dirty="0">
                <a:solidFill>
                  <a:schemeClr val="tx2"/>
                </a:solidFill>
              </a:rPr>
              <a:t>，取值</a:t>
            </a:r>
            <a:r>
              <a:rPr lang="en-AU" altLang="zh-CN" sz="1600" dirty="0">
                <a:solidFill>
                  <a:schemeClr val="tx2"/>
                </a:solidFill>
              </a:rPr>
              <a:t>0.85</a:t>
            </a:r>
            <a:r>
              <a:rPr lang="zh-CN" altLang="en-US" sz="1600" dirty="0">
                <a:solidFill>
                  <a:schemeClr val="tx2"/>
                </a:solidFill>
              </a:rPr>
              <a:t>，</a:t>
            </a:r>
            <a:r>
              <a:rPr lang="en-AU" altLang="zh-CN" sz="1600" dirty="0">
                <a:solidFill>
                  <a:schemeClr val="tx2"/>
                </a:solidFill>
              </a:rPr>
              <a:t>(1-d)</a:t>
            </a:r>
            <a:r>
              <a:rPr lang="zh-CN" altLang="en-US" sz="1600" dirty="0">
                <a:solidFill>
                  <a:schemeClr val="tx2"/>
                </a:solidFill>
              </a:rPr>
              <a:t>代表节点被访问的概率。</a:t>
            </a:r>
            <a:endParaRPr lang="en-AU" sz="1600" dirty="0">
              <a:solidFill>
                <a:schemeClr val="tx2"/>
              </a:solidFill>
            </a:endParaRPr>
          </a:p>
        </p:txBody>
      </p:sp>
    </p:spTree>
    <p:extLst>
      <p:ext uri="{BB962C8B-B14F-4D97-AF65-F5344CB8AC3E}">
        <p14:creationId xmlns:p14="http://schemas.microsoft.com/office/powerpoint/2010/main" val="4232257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7 – </a:t>
            </a:r>
            <a:r>
              <a:rPr lang="zh-CN" altLang="en-US" dirty="0"/>
              <a:t>页面排行</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页面排行计算节点的链入关系的数量和质量，从而确定该节点的重要程度。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60221" y="1192425"/>
            <a:ext cx="6069521" cy="3366550"/>
          </a:xfrm>
        </p:spPr>
        <p:txBody>
          <a:bodyPr/>
          <a:lstStyle/>
          <a:p>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我们来看一些简单的例子。</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14" name="Picture 13">
            <a:extLst>
              <a:ext uri="{FF2B5EF4-FFF2-40B4-BE49-F238E27FC236}">
                <a16:creationId xmlns="" xmlns:a16="http://schemas.microsoft.com/office/drawing/2014/main" id="{A25CA0FE-3846-4E6B-85D8-D90FE813DD25}"/>
              </a:ext>
            </a:extLst>
          </p:cNvPr>
          <p:cNvPicPr/>
          <p:nvPr/>
        </p:nvPicPr>
        <p:blipFill>
          <a:blip r:embed="rId3"/>
          <a:stretch>
            <a:fillRect/>
          </a:stretch>
        </p:blipFill>
        <p:spPr>
          <a:xfrm>
            <a:off x="9118711" y="1687728"/>
            <a:ext cx="1758315" cy="908685"/>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 xmlns:a16="http://schemas.microsoft.com/office/drawing/2014/main" id="{AD856FFA-6606-4FA1-B986-D4092CDC341C}"/>
              </a:ext>
            </a:extLst>
          </p:cNvPr>
          <p:cNvPicPr/>
          <p:nvPr/>
        </p:nvPicPr>
        <p:blipFill>
          <a:blip r:embed="rId4"/>
          <a:stretch>
            <a:fillRect/>
          </a:stretch>
        </p:blipFill>
        <p:spPr>
          <a:xfrm>
            <a:off x="5872214" y="1687728"/>
            <a:ext cx="2139315" cy="1052195"/>
          </a:xfrm>
          <a:prstGeom prst="rect">
            <a:avLst/>
          </a:prstGeom>
          <a:effectLst>
            <a:outerShdw blurRad="50800" dist="38100" dir="2700000" algn="tl" rotWithShape="0">
              <a:prstClr val="black">
                <a:alpha val="40000"/>
              </a:prstClr>
            </a:outerShdw>
          </a:effectLst>
        </p:spPr>
      </p:pic>
      <p:sp>
        <p:nvSpPr>
          <p:cNvPr id="2" name="Arrow: Right 1">
            <a:extLst>
              <a:ext uri="{FF2B5EF4-FFF2-40B4-BE49-F238E27FC236}">
                <a16:creationId xmlns="" xmlns:a16="http://schemas.microsoft.com/office/drawing/2014/main" id="{9883FE42-2379-41E5-BA17-CA446A3EE2FE}"/>
              </a:ext>
            </a:extLst>
          </p:cNvPr>
          <p:cNvSpPr/>
          <p:nvPr/>
        </p:nvSpPr>
        <p:spPr>
          <a:xfrm>
            <a:off x="8419264" y="2001520"/>
            <a:ext cx="503579" cy="386080"/>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AU"/>
          </a:p>
        </p:txBody>
      </p:sp>
      <p:pic>
        <p:nvPicPr>
          <p:cNvPr id="16" name="Picture 15">
            <a:extLst>
              <a:ext uri="{FF2B5EF4-FFF2-40B4-BE49-F238E27FC236}">
                <a16:creationId xmlns="" xmlns:a16="http://schemas.microsoft.com/office/drawing/2014/main" id="{EDACD57D-8307-4CE4-A1D9-46176A3EFBDD}"/>
              </a:ext>
            </a:extLst>
          </p:cNvPr>
          <p:cNvPicPr/>
          <p:nvPr/>
        </p:nvPicPr>
        <p:blipFill>
          <a:blip r:embed="rId5"/>
          <a:stretch>
            <a:fillRect/>
          </a:stretch>
        </p:blipFill>
        <p:spPr>
          <a:xfrm>
            <a:off x="5831574" y="2978785"/>
            <a:ext cx="2179955" cy="900430"/>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 xmlns:a16="http://schemas.microsoft.com/office/drawing/2014/main" id="{8F8562AF-6775-42DC-B6B6-0A8CB43EE3ED}"/>
              </a:ext>
            </a:extLst>
          </p:cNvPr>
          <p:cNvPicPr/>
          <p:nvPr/>
        </p:nvPicPr>
        <p:blipFill>
          <a:blip r:embed="rId6"/>
          <a:stretch>
            <a:fillRect/>
          </a:stretch>
        </p:blipFill>
        <p:spPr>
          <a:xfrm>
            <a:off x="9118711" y="2978784"/>
            <a:ext cx="1884569" cy="900431"/>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 xmlns:a16="http://schemas.microsoft.com/office/drawing/2014/main" id="{D29AE0F3-04C2-47CE-BA6A-6722E96EEA88}"/>
              </a:ext>
            </a:extLst>
          </p:cNvPr>
          <p:cNvPicPr/>
          <p:nvPr/>
        </p:nvPicPr>
        <p:blipFill>
          <a:blip r:embed="rId7"/>
          <a:stretch>
            <a:fillRect/>
          </a:stretch>
        </p:blipFill>
        <p:spPr>
          <a:xfrm>
            <a:off x="5831574" y="4184011"/>
            <a:ext cx="2270010" cy="1740534"/>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 xmlns:a16="http://schemas.microsoft.com/office/drawing/2014/main" id="{1D70415C-DFBD-40A1-A946-149A30C13807}"/>
              </a:ext>
            </a:extLst>
          </p:cNvPr>
          <p:cNvPicPr/>
          <p:nvPr/>
        </p:nvPicPr>
        <p:blipFill>
          <a:blip r:embed="rId8"/>
          <a:stretch>
            <a:fillRect/>
          </a:stretch>
        </p:blipFill>
        <p:spPr>
          <a:xfrm>
            <a:off x="9164843" y="4184011"/>
            <a:ext cx="2319020" cy="1740535"/>
          </a:xfrm>
          <a:prstGeom prst="rect">
            <a:avLst/>
          </a:prstGeom>
          <a:effectLst>
            <a:outerShdw blurRad="50800" dist="38100" dir="2700000" algn="tl" rotWithShape="0">
              <a:prstClr val="black">
                <a:alpha val="40000"/>
              </a:prstClr>
            </a:outerShdw>
          </a:effectLst>
        </p:spPr>
      </p:pic>
      <p:sp>
        <p:nvSpPr>
          <p:cNvPr id="20" name="Arrow: Right 19">
            <a:extLst>
              <a:ext uri="{FF2B5EF4-FFF2-40B4-BE49-F238E27FC236}">
                <a16:creationId xmlns="" xmlns:a16="http://schemas.microsoft.com/office/drawing/2014/main" id="{C3F5A52F-D0B2-4C07-8F8B-D8CC09CD928C}"/>
              </a:ext>
            </a:extLst>
          </p:cNvPr>
          <p:cNvSpPr/>
          <p:nvPr/>
        </p:nvSpPr>
        <p:spPr>
          <a:xfrm>
            <a:off x="8414576" y="3267007"/>
            <a:ext cx="503579" cy="386080"/>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39494760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dirty="0"/>
              <a:t>7 – </a:t>
            </a:r>
            <a:r>
              <a:rPr lang="zh-CN" altLang="en-US" dirty="0"/>
              <a:t>页面排行</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dirty="0"/>
              <a:t>页面排行计算节点的链入关系的数量和质量，从而确定该节点的重要程度。</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60221" y="1192425"/>
            <a:ext cx="6069521" cy="3366550"/>
          </a:xfrm>
        </p:spPr>
        <p:txBody>
          <a:bodyPr/>
          <a:lstStyle/>
          <a:p>
            <a:r>
              <a:rPr lang="en-US"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的应用场景包括：</a:t>
            </a:r>
            <a:endParaRPr lang="en-AU"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  </a:t>
            </a:r>
            <a:r>
              <a:rPr lang="en-AU" altLang="zh-CN" sz="2000" dirty="0">
                <a:latin typeface="Microsoft YaHei" panose="020B0503020204020204" pitchFamily="34" charset="-122"/>
                <a:ea typeface="Microsoft YaHei" panose="020B0503020204020204" pitchFamily="34" charset="-122"/>
              </a:rPr>
              <a:t>Twitter</a:t>
            </a:r>
            <a:r>
              <a:rPr lang="zh-CN" altLang="en-US" sz="2000" dirty="0">
                <a:latin typeface="Microsoft YaHei" panose="020B0503020204020204" pitchFamily="34" charset="-122"/>
                <a:ea typeface="Microsoft YaHei" panose="020B0503020204020204" pitchFamily="34" charset="-122"/>
              </a:rPr>
              <a:t>使用个性化</a:t>
            </a:r>
            <a:r>
              <a:rPr lang="en-AU"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向用户显示他们可能有兴趣成为粉丝的其他帐户。 该算法在包含共同兴趣和关系连接的图上运行。</a:t>
            </a:r>
            <a:endParaRPr lang="en-US"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 </a:t>
            </a:r>
            <a:r>
              <a:rPr lang="en-AU"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已被用于对公共空间或街道进行排名，预测这些区域的交通流量和人类活动。 该算法在道路交叉点图上运行，其中</a:t>
            </a:r>
            <a:r>
              <a:rPr lang="en-AU"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分数反映了人们在每条街道上停车或结束行程的概率。</a:t>
            </a:r>
            <a:endParaRPr lang="en-AU"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 </a:t>
            </a:r>
            <a:r>
              <a:rPr lang="en-AU"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也被用作医疗保健和保险行业的异常和欺诈检测系统的一部分。 它有助于揭示以不寻常方式操作的医生或服务提供者，然后将分数提供给机器学习算法进行识别。</a:t>
            </a:r>
            <a:endParaRPr lang="en-AU"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在自然语言处理中，类</a:t>
            </a:r>
            <a:r>
              <a:rPr lang="en-AU" altLang="zh-CN" sz="2000" dirty="0">
                <a:latin typeface="Microsoft YaHei" panose="020B0503020204020204" pitchFamily="34" charset="-122"/>
                <a:ea typeface="Microsoft YaHei" panose="020B0503020204020204" pitchFamily="34" charset="-122"/>
              </a:rPr>
              <a:t>Pag</a:t>
            </a:r>
            <a:r>
              <a:rPr lang="en-US" altLang="zh-CN" sz="2000" dirty="0">
                <a:latin typeface="Microsoft YaHei" panose="020B0503020204020204" pitchFamily="34" charset="-122"/>
                <a:ea typeface="Microsoft YaHei" panose="020B0503020204020204" pitchFamily="34" charset="-122"/>
              </a:rPr>
              <a:t>e</a:t>
            </a:r>
            <a:r>
              <a:rPr lang="en-AU" altLang="zh-CN" sz="2000" dirty="0">
                <a:latin typeface="Microsoft YaHei" panose="020B0503020204020204" pitchFamily="34" charset="-122"/>
                <a:ea typeface="Microsoft YaHei" panose="020B0503020204020204" pitchFamily="34" charset="-122"/>
              </a:rPr>
              <a:t>Rank</a:t>
            </a:r>
            <a:r>
              <a:rPr lang="zh-CN" altLang="en-US" sz="2000" dirty="0">
                <a:latin typeface="Microsoft YaHei" panose="020B0503020204020204" pitchFamily="34" charset="-122"/>
                <a:ea typeface="Microsoft YaHei" panose="020B0503020204020204" pitchFamily="34" charset="-122"/>
              </a:rPr>
              <a:t>的算法可以根据上下文对</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多意</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词语的实际含义进行识别，或者提取一段文章的中心内容</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摘要。</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十、中心性算法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Centrality)</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23366700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90327" cy="1325563"/>
          </a:xfrm>
        </p:spPr>
        <p:txBody>
          <a:bodyPr/>
          <a:lstStyle/>
          <a:p>
            <a:r>
              <a:rPr lang="en-US" altLang="zh-CN"/>
              <a:t>7 – </a:t>
            </a:r>
            <a:r>
              <a:rPr lang="zh-CN" altLang="en-US"/>
              <a:t>页面排行</a:t>
            </a:r>
            <a:r>
              <a:rPr lang="en-AU" altLang="zh-CN"/>
              <a:t>(</a:t>
            </a:r>
            <a:r>
              <a:rPr lang="zh-CN" altLang="en-US"/>
              <a:t>续</a:t>
            </a:r>
            <a:r>
              <a:rPr lang="en-AU" altLang="zh-CN"/>
              <a:t>)</a:t>
            </a:r>
            <a:endParaRPr lang="ru-RU"/>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3880564" cy="1844288"/>
          </a:xfrm>
        </p:spPr>
        <p:txBody>
          <a:bodyPr>
            <a:normAutofit/>
          </a:bodyPr>
          <a:lstStyle/>
          <a:p>
            <a:r>
              <a:rPr lang="zh-CN" altLang="en-US"/>
              <a:t>页面排行计算节点的链入关系的数量和质量，从而确定该节点的重要程度。</a:t>
            </a:r>
            <a:endParaRPr lang="ru-RU"/>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60221" y="1192425"/>
            <a:ext cx="6069521" cy="3366550"/>
          </a:xfrm>
        </p:spPr>
        <p:txBody>
          <a:bodyPr/>
          <a:lstStyle/>
          <a:p>
            <a:r>
              <a:rPr lang="en-US"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包中的</a:t>
            </a:r>
            <a:r>
              <a:rPr lang="en-US" altLang="zh-CN" sz="2000" dirty="0">
                <a:latin typeface="Microsoft YaHei" panose="020B0503020204020204" pitchFamily="34" charset="-122"/>
                <a:ea typeface="Microsoft YaHei" panose="020B0503020204020204" pitchFamily="34" charset="-122"/>
              </a:rPr>
              <a:t>PageRank</a:t>
            </a:r>
            <a:r>
              <a:rPr lang="zh-CN" altLang="en-US" sz="2000" dirty="0">
                <a:latin typeface="Microsoft YaHei" panose="020B0503020204020204" pitchFamily="34" charset="-122"/>
                <a:ea typeface="Microsoft YaHei" panose="020B0503020204020204" pitchFamily="34" charset="-122"/>
              </a:rPr>
              <a:t>支持以下不同类型的计算：</a:t>
            </a:r>
            <a:endParaRPr lang="en-AU"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algo.pageRank.stream</a:t>
            </a:r>
            <a:r>
              <a:rPr lang="en-US" altLang="zh-CN" sz="2000" dirty="0">
                <a:latin typeface="Microsoft YaHei" panose="020B0503020204020204" pitchFamily="34" charset="-122"/>
                <a:ea typeface="Microsoft YaHei" panose="020B0503020204020204" pitchFamily="34" charset="-122"/>
              </a:rPr>
              <a:t>() – </a:t>
            </a:r>
            <a:r>
              <a:rPr lang="zh-CN" altLang="en-US" sz="2000" dirty="0">
                <a:latin typeface="Microsoft YaHei" panose="020B0503020204020204" pitchFamily="34" charset="-122"/>
                <a:ea typeface="Microsoft YaHei" panose="020B0503020204020204" pitchFamily="34" charset="-122"/>
              </a:rPr>
              <a:t>基本的页面排行算法，每个关系的权重是一样的。</a:t>
            </a:r>
            <a:r>
              <a:rPr lang="en-AU" altLang="zh-CN" sz="2000" dirty="0">
                <a:latin typeface="Microsoft YaHei" panose="020B0503020204020204" pitchFamily="34" charset="-122"/>
                <a:ea typeface="Microsoft YaHei" panose="020B0503020204020204" pitchFamily="34" charset="-122"/>
              </a:rPr>
              <a:t/>
            </a:r>
            <a:br>
              <a:rPr lang="en-AU" altLang="zh-CN" sz="2000" dirty="0">
                <a:latin typeface="Microsoft YaHei" panose="020B0503020204020204" pitchFamily="34" charset="-122"/>
                <a:ea typeface="Microsoft YaHei" panose="020B0503020204020204" pitchFamily="34" charset="-122"/>
              </a:rPr>
            </a:br>
            <a:endParaRPr lang="en-US"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algo.pageRank.stream</a:t>
            </a:r>
            <a:r>
              <a:rPr lang="en-US" altLang="zh-CN" sz="2000" dirty="0">
                <a:latin typeface="Microsoft YaHei" panose="020B0503020204020204" pitchFamily="34" charset="-122"/>
                <a:ea typeface="Microsoft YaHei" panose="020B0503020204020204" pitchFamily="34" charset="-122"/>
              </a:rPr>
              <a:t>(label, relationship, {</a:t>
            </a:r>
            <a:r>
              <a:rPr lang="en-US" altLang="zh-CN" sz="2000" dirty="0" err="1">
                <a:solidFill>
                  <a:srgbClr val="0070C0"/>
                </a:solidFill>
                <a:latin typeface="Microsoft YaHei" panose="020B0503020204020204" pitchFamily="34" charset="-122"/>
                <a:ea typeface="Microsoft YaHei" panose="020B0503020204020204" pitchFamily="34" charset="-122"/>
              </a:rPr>
              <a:t>weightProperty</a:t>
            </a:r>
            <a:r>
              <a:rPr lang="en-US" altLang="zh-CN" sz="2000" dirty="0">
                <a:latin typeface="Microsoft YaHei" panose="020B0503020204020204" pitchFamily="34" charset="-122"/>
                <a:ea typeface="Microsoft YaHei" panose="020B0503020204020204" pitchFamily="34" charset="-122"/>
              </a:rPr>
              <a:t>: '…'}) – </a:t>
            </a:r>
            <a:r>
              <a:rPr lang="zh-CN" altLang="en-US" sz="2000" dirty="0">
                <a:latin typeface="Microsoft YaHei" panose="020B0503020204020204" pitchFamily="34" charset="-122"/>
                <a:ea typeface="Microsoft YaHei" panose="020B0503020204020204" pitchFamily="34" charset="-122"/>
              </a:rPr>
              <a:t>带权重的页面排行，</a:t>
            </a:r>
            <a:r>
              <a:rPr lang="en-AU" altLang="zh-CN" sz="2000" dirty="0" err="1">
                <a:latin typeface="Microsoft YaHei" panose="020B0503020204020204" pitchFamily="34" charset="-122"/>
                <a:ea typeface="Microsoft YaHei" panose="020B0503020204020204" pitchFamily="34" charset="-122"/>
              </a:rPr>
              <a:t>weightProperty</a:t>
            </a:r>
            <a:r>
              <a:rPr lang="zh-CN" altLang="en-US" sz="2000" dirty="0">
                <a:latin typeface="Microsoft YaHei" panose="020B0503020204020204" pitchFamily="34" charset="-122"/>
                <a:ea typeface="Microsoft YaHei" panose="020B0503020204020204" pitchFamily="34" charset="-122"/>
              </a:rPr>
              <a:t>是包含权重的关系属性。</a:t>
            </a:r>
            <a:r>
              <a:rPr lang="en-AU" altLang="zh-CN" sz="2000" dirty="0">
                <a:latin typeface="Microsoft YaHei" panose="020B0503020204020204" pitchFamily="34" charset="-122"/>
                <a:ea typeface="Microsoft YaHei" panose="020B0503020204020204" pitchFamily="34" charset="-122"/>
              </a:rPr>
              <a:t/>
            </a:r>
            <a:br>
              <a:rPr lang="en-AU" altLang="zh-CN" sz="2000" dirty="0">
                <a:latin typeface="Microsoft YaHei" panose="020B0503020204020204" pitchFamily="34" charset="-122"/>
                <a:ea typeface="Microsoft YaHei" panose="020B0503020204020204" pitchFamily="34" charset="-122"/>
              </a:rPr>
            </a:br>
            <a:endParaRPr lang="en-AU"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algo.pageRank.stream</a:t>
            </a:r>
            <a:r>
              <a:rPr lang="en-US" altLang="zh-CN" sz="2000" dirty="0">
                <a:latin typeface="Microsoft YaHei" panose="020B0503020204020204" pitchFamily="34" charset="-122"/>
                <a:ea typeface="Microsoft YaHei" panose="020B0503020204020204" pitchFamily="34" charset="-122"/>
              </a:rPr>
              <a:t>(label, relationship, {</a:t>
            </a:r>
            <a:r>
              <a:rPr lang="en-US" altLang="zh-CN" sz="2000" dirty="0" err="1">
                <a:solidFill>
                  <a:srgbClr val="0070C0"/>
                </a:solidFill>
                <a:latin typeface="Microsoft YaHei" panose="020B0503020204020204" pitchFamily="34" charset="-122"/>
                <a:ea typeface="Microsoft YaHei" panose="020B0503020204020204" pitchFamily="34" charset="-122"/>
              </a:rPr>
              <a:t>sourceNodes</a:t>
            </a:r>
            <a:r>
              <a:rPr lang="en-US" altLang="zh-CN" sz="2000" dirty="0">
                <a:latin typeface="Microsoft YaHei" panose="020B0503020204020204" pitchFamily="34" charset="-122"/>
                <a:ea typeface="Microsoft YaHei" panose="020B0503020204020204" pitchFamily="34" charset="-122"/>
              </a:rPr>
              <a:t>: [node1,…]}) – </a:t>
            </a:r>
            <a:r>
              <a:rPr lang="zh-CN" altLang="en-US" sz="2000" dirty="0">
                <a:latin typeface="Microsoft YaHei" panose="020B0503020204020204" pitchFamily="34" charset="-122"/>
                <a:ea typeface="Microsoft YaHei" panose="020B0503020204020204" pitchFamily="34" charset="-122"/>
              </a:rPr>
              <a:t>个性化的页面排行，</a:t>
            </a:r>
            <a:r>
              <a:rPr lang="en-US" altLang="zh-CN" sz="2000" dirty="0" err="1">
                <a:latin typeface="Microsoft YaHei" panose="020B0503020204020204" pitchFamily="34" charset="-122"/>
                <a:ea typeface="Microsoft YaHei" panose="020B0503020204020204" pitchFamily="34" charset="-122"/>
              </a:rPr>
              <a:t>sourceNodes</a:t>
            </a:r>
            <a:r>
              <a:rPr lang="zh-CN" altLang="en-US" sz="2000" dirty="0">
                <a:latin typeface="Microsoft YaHei" panose="020B0503020204020204" pitchFamily="34" charset="-122"/>
                <a:ea typeface="Microsoft YaHei" panose="020B0503020204020204" pitchFamily="34" charset="-122"/>
              </a:rPr>
              <a:t>是一个节点列表，它们拥有更高的访问概率</a:t>
            </a:r>
            <a:r>
              <a:rPr lang="en-AU"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0.15)</a:t>
            </a:r>
            <a:r>
              <a:rPr lang="zh-CN" altLang="en-US" sz="2000" dirty="0">
                <a:latin typeface="Microsoft YaHei" panose="020B0503020204020204" pitchFamily="34" charset="-122"/>
                <a:ea typeface="Microsoft YaHei" panose="020B0503020204020204" pitchFamily="34" charset="-122"/>
              </a:rPr>
              <a:t>，而其他节点初始的概率为</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，所以这些页面排行评分会被加强。</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十、中心性算法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Centrality)</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4417398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实战环节：页面排行</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计算图中节点的中心性指标</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页面排行</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dirty="0">
              <a:latin typeface="Britannic Bold" panose="020B0903060703020204" pitchFamily="34" charset="0"/>
            </a:endParaRPr>
          </a:p>
          <a:p>
            <a:pPr algn="ctr"/>
            <a:endParaRPr lang="en-US" altLang="zh-CN" sz="2800" dirty="0">
              <a:latin typeface="Britannic Bold" panose="020B0903060703020204" pitchFamily="34" charset="0"/>
            </a:endParaRPr>
          </a:p>
          <a:p>
            <a:pPr algn="ctr"/>
            <a:r>
              <a:rPr lang="en-US" altLang="zh-CN" sz="2800" dirty="0">
                <a:latin typeface="Forte" panose="03060902040502070203" pitchFamily="66" charset="0"/>
              </a:rPr>
              <a:t>It’s CYPHER time!</a:t>
            </a:r>
          </a:p>
          <a:p>
            <a:pPr algn="ctr"/>
            <a:r>
              <a:rPr lang="en-US" altLang="zh-CN" sz="1600" dirty="0">
                <a:solidFill>
                  <a:schemeClr val="tx2"/>
                </a:solidFill>
                <a:latin typeface="Courier New" panose="02070309020205020404" pitchFamily="49" charset="0"/>
                <a:cs typeface="Courier New" panose="02070309020205020404" pitchFamily="49" charset="0"/>
              </a:rPr>
              <a:t>MATCH (n)--() REUTN *</a:t>
            </a:r>
          </a:p>
          <a:p>
            <a:pPr algn="ctr"/>
            <a:endParaRPr lang="en-US" sz="2800" dirty="0">
              <a:latin typeface="Britannic Bold" panose="020B0903060703020204" pitchFamily="34" charset="0"/>
            </a:endParaRPr>
          </a:p>
        </p:txBody>
      </p:sp>
    </p:spTree>
    <p:extLst>
      <p:ext uri="{BB962C8B-B14F-4D97-AF65-F5344CB8AC3E}">
        <p14:creationId xmlns:p14="http://schemas.microsoft.com/office/powerpoint/2010/main" val="1268542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1600438"/>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计算节点的页面排行指标</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Page</a:t>
            </a:r>
            <a:r>
              <a:rPr lang="zh-CN" altLang="en-US" sz="1400" dirty="0">
                <a:latin typeface="Courier New" panose="02070309020205020404" pitchFamily="49" charset="0"/>
                <a:cs typeface="Courier New" panose="02070309020205020404" pitchFamily="49" charset="0"/>
              </a:rPr>
              <a:t>节点、</a:t>
            </a:r>
            <a:r>
              <a:rPr lang="en-AU" altLang="zh-CN" sz="1400" dirty="0">
                <a:latin typeface="Courier New" panose="02070309020205020404" pitchFamily="49" charset="0"/>
                <a:cs typeface="Courier New" panose="02070309020205020404" pitchFamily="49" charset="0"/>
              </a:rPr>
              <a:t>LINKS</a:t>
            </a:r>
            <a:r>
              <a:rPr lang="zh-CN" altLang="en-US" sz="1400" dirty="0">
                <a:latin typeface="Courier New" panose="02070309020205020404" pitchFamily="49" charset="0"/>
                <a:cs typeface="Courier New" panose="02070309020205020404" pitchFamily="49" charset="0"/>
              </a:rPr>
              <a:t>关系</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algo.pageRank.stream</a:t>
            </a:r>
            <a:r>
              <a:rPr lang="en-AU" altLang="zh-CN" sz="1400" dirty="0">
                <a:latin typeface="Courier New" panose="02070309020205020404" pitchFamily="49" charset="0"/>
                <a:cs typeface="Courier New" panose="02070309020205020404" pitchFamily="49" charset="0"/>
              </a:rPr>
              <a:t>('Page', 'LINKS', {iterations:20, dampingFactor:0.85})</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score</a:t>
            </a:r>
          </a:p>
          <a:p>
            <a:r>
              <a:rPr lang="en-AU" altLang="zh-CN" sz="1400" dirty="0">
                <a:latin typeface="Courier New" panose="02070309020205020404" pitchFamily="49" charset="0"/>
                <a:cs typeface="Courier New" panose="02070309020205020404" pitchFamily="49" charset="0"/>
              </a:rPr>
              <a:t>WITH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AS node, score</a:t>
            </a:r>
          </a:p>
          <a:p>
            <a:r>
              <a:rPr lang="en-AU" altLang="zh-CN" sz="1400" dirty="0">
                <a:latin typeface="Courier New" panose="02070309020205020404" pitchFamily="49" charset="0"/>
                <a:cs typeface="Courier New" panose="02070309020205020404" pitchFamily="49" charset="0"/>
              </a:rPr>
              <a:t>RETURN node.name, score</a:t>
            </a:r>
          </a:p>
          <a:p>
            <a:r>
              <a:rPr lang="en-AU" altLang="zh-CN" sz="1400" dirty="0">
                <a:latin typeface="Courier New" panose="02070309020205020404" pitchFamily="49" charset="0"/>
                <a:cs typeface="Courier New" panose="02070309020205020404" pitchFamily="49" charset="0"/>
              </a:rPr>
              <a:t>ORDER BY score DESC</a:t>
            </a: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实战环节：页面排行</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rgbClr val="6699FF"/>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a:solidFill>
                  <a:schemeClr val="bg1"/>
                </a:solidFill>
              </a:rPr>
              <a:t>12</a:t>
            </a:r>
            <a:endParaRPr lang="en-AU">
              <a:solidFill>
                <a:schemeClr val="bg1"/>
              </a:solidFill>
            </a:endParaRPr>
          </a:p>
        </p:txBody>
      </p:sp>
      <p:pic>
        <p:nvPicPr>
          <p:cNvPr id="2" name="Picture 1">
            <a:extLst>
              <a:ext uri="{FF2B5EF4-FFF2-40B4-BE49-F238E27FC236}">
                <a16:creationId xmlns="" xmlns:a16="http://schemas.microsoft.com/office/drawing/2014/main" id="{1027EC20-8A5F-4554-9640-7552E70C6788}"/>
              </a:ext>
            </a:extLst>
          </p:cNvPr>
          <p:cNvPicPr>
            <a:picLocks noChangeAspect="1"/>
          </p:cNvPicPr>
          <p:nvPr/>
        </p:nvPicPr>
        <p:blipFill>
          <a:blip r:embed="rId3"/>
          <a:stretch>
            <a:fillRect/>
          </a:stretch>
        </p:blipFill>
        <p:spPr>
          <a:xfrm>
            <a:off x="6914989" y="3429000"/>
            <a:ext cx="3711262" cy="2469094"/>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 xmlns:a16="http://schemas.microsoft.com/office/drawing/2014/main" id="{D7C838C6-B14C-474A-8268-8BE513ABB2B2}"/>
              </a:ext>
            </a:extLst>
          </p:cNvPr>
          <p:cNvPicPr>
            <a:picLocks noChangeAspect="1"/>
          </p:cNvPicPr>
          <p:nvPr/>
        </p:nvPicPr>
        <p:blipFill>
          <a:blip r:embed="rId4"/>
          <a:stretch>
            <a:fillRect/>
          </a:stretch>
        </p:blipFill>
        <p:spPr>
          <a:xfrm>
            <a:off x="1782413" y="3194496"/>
            <a:ext cx="4077530" cy="34593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7598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a:t>
            </a:r>
            <a:r>
              <a:rPr lang="zh-CN" altLang="en-US" dirty="0"/>
              <a:t>广度和深度优先搜索</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广度优先搜索：</a:t>
            </a:r>
            <a:r>
              <a:rPr lang="en-AU" altLang="zh-CN" dirty="0"/>
              <a:t>Breadth First Search (BFS)</a:t>
            </a:r>
          </a:p>
          <a:p>
            <a:r>
              <a:rPr lang="zh-CN" altLang="en-US" dirty="0"/>
              <a:t>深度优先搜索：</a:t>
            </a:r>
            <a:r>
              <a:rPr lang="en-AU" altLang="zh-CN" dirty="0"/>
              <a:t>Depth First Search (DFS)</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403384"/>
            <a:ext cx="6084888" cy="2118127"/>
          </a:xfrm>
        </p:spPr>
        <p:txBody>
          <a:bodyPr/>
          <a:lstStyle/>
          <a:p>
            <a:r>
              <a:rPr lang="en-US"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如果需要对图进行</a:t>
            </a:r>
            <a:r>
              <a:rPr lang="zh-CN" altLang="en-US" sz="1800" dirty="0">
                <a:solidFill>
                  <a:srgbClr val="C00000"/>
                </a:solidFill>
                <a:latin typeface="Microsoft YaHei" panose="020B0503020204020204" pitchFamily="34" charset="-122"/>
                <a:ea typeface="Microsoft YaHei" panose="020B0503020204020204" pitchFamily="34" charset="-122"/>
              </a:rPr>
              <a:t>宽度优先</a:t>
            </a:r>
            <a:r>
              <a:rPr lang="zh-CN" altLang="en-US" sz="1800" dirty="0">
                <a:latin typeface="Microsoft YaHei" panose="020B0503020204020204" pitchFamily="34" charset="-122"/>
                <a:ea typeface="Microsoft YaHei" panose="020B0503020204020204" pitchFamily="34" charset="-122"/>
              </a:rPr>
              <a:t>的遍历，可以使用</a:t>
            </a:r>
            <a:r>
              <a:rPr lang="en-AU" altLang="zh-CN" sz="1800" dirty="0">
                <a:latin typeface="Microsoft YaHei" panose="020B0503020204020204" pitchFamily="34" charset="-122"/>
                <a:ea typeface="Microsoft YaHei" panose="020B0503020204020204" pitchFamily="34" charset="-122"/>
              </a:rPr>
              <a:t>APOC</a:t>
            </a:r>
            <a:r>
              <a:rPr lang="zh-CN" altLang="en-US" sz="1800" dirty="0">
                <a:latin typeface="Microsoft YaHei" panose="020B0503020204020204" pitchFamily="34" charset="-122"/>
                <a:ea typeface="Microsoft YaHei" panose="020B0503020204020204" pitchFamily="34" charset="-122"/>
              </a:rPr>
              <a:t>相关过程：</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sz="1800" dirty="0">
              <a:latin typeface="Microsoft YaHei" panose="020B0503020204020204" pitchFamily="34" charset="-122"/>
              <a:ea typeface="Microsoft YaHei" panose="020B0503020204020204" pitchFamily="34" charset="-122"/>
            </a:endParaRPr>
          </a:p>
          <a:p>
            <a:endParaRPr lang="en-US" sz="1800" dirty="0">
              <a:latin typeface="Microsoft YaHei" panose="020B0503020204020204" pitchFamily="34" charset="-122"/>
              <a:ea typeface="Microsoft YaHei" panose="020B0503020204020204" pitchFamily="34" charset="-122"/>
            </a:endParaRPr>
          </a:p>
          <a:p>
            <a:endParaRPr lang="ru-RU" sz="16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D29F38FC-FE36-4538-8C84-02A4C8838688}"/>
              </a:ext>
            </a:extLst>
          </p:cNvPr>
          <p:cNvSpPr txBox="1"/>
          <p:nvPr/>
        </p:nvSpPr>
        <p:spPr>
          <a:xfrm>
            <a:off x="5416232" y="2182087"/>
            <a:ext cx="6371051" cy="2462213"/>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宽度优先遍历，使用</a:t>
            </a:r>
            <a:r>
              <a:rPr lang="en-US" altLang="zh-CN" sz="1400" dirty="0">
                <a:latin typeface="Courier New" panose="02070309020205020404" pitchFamily="49" charset="0"/>
                <a:cs typeface="Courier New" panose="02070309020205020404" pitchFamily="49" charset="0"/>
              </a:rPr>
              <a:t>APOC</a:t>
            </a:r>
            <a:r>
              <a:rPr lang="zh-CN" altLang="en-US" sz="1400" dirty="0">
                <a:latin typeface="Courier New" panose="02070309020205020404" pitchFamily="49" charset="0"/>
                <a:cs typeface="Courier New" panose="02070309020205020404" pitchFamily="49" charset="0"/>
              </a:rPr>
              <a:t>过程，返回中转和目的城市</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MATCH (n:</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{name:'</a:t>
            </a:r>
            <a:r>
              <a:rPr lang="zh-CN" altLang="en-US" sz="1400" dirty="0">
                <a:latin typeface="Courier New" panose="02070309020205020404" pitchFamily="49" charset="0"/>
                <a:cs typeface="Courier New" panose="02070309020205020404" pitchFamily="49" charset="0"/>
              </a:rPr>
              <a:t>北京</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CALL </a:t>
            </a:r>
            <a:r>
              <a:rPr lang="en-US" altLang="zh-CN" sz="1400" dirty="0" err="1">
                <a:latin typeface="Courier New" panose="02070309020205020404" pitchFamily="49" charset="0"/>
                <a:cs typeface="Courier New" panose="02070309020205020404" pitchFamily="49" charset="0"/>
              </a:rPr>
              <a:t>apoc.path.expandConfig</a:t>
            </a:r>
            <a:r>
              <a:rPr lang="en-US" altLang="zh-CN" sz="1400" dirty="0">
                <a:latin typeface="Courier New" panose="02070309020205020404" pitchFamily="49" charset="0"/>
                <a:cs typeface="Courier New" panose="02070309020205020404" pitchFamily="49" charset="0"/>
              </a:rPr>
              <a:t>(n</a:t>
            </a:r>
          </a:p>
          <a:p>
            <a:r>
              <a:rPr lang="en-US" altLang="zh-CN" sz="1400" dirty="0">
                <a:latin typeface="Courier New" panose="02070309020205020404" pitchFamily="49" charset="0"/>
                <a:cs typeface="Courier New" panose="02070309020205020404" pitchFamily="49" charset="0"/>
              </a:rPr>
              <a:t>      ,{</a:t>
            </a:r>
            <a:r>
              <a:rPr lang="en-US" altLang="zh-CN" sz="1400" dirty="0" err="1">
                <a:latin typeface="Courier New" panose="02070309020205020404" pitchFamily="49" charset="0"/>
                <a:cs typeface="Courier New" panose="02070309020205020404" pitchFamily="49" charset="0"/>
              </a:rPr>
              <a:t>maxLevel</a:t>
            </a:r>
            <a:r>
              <a:rPr lang="en-US" altLang="zh-CN" sz="1400" dirty="0">
                <a:latin typeface="Courier New" panose="02070309020205020404" pitchFamily="49" charset="0"/>
                <a:cs typeface="Courier New" panose="02070309020205020404" pitchFamily="49" charset="0"/>
              </a:rPr>
              <a:t>:-1</a:t>
            </a:r>
          </a:p>
          <a:p>
            <a:r>
              <a:rPr lang="en-US" altLang="zh-CN" sz="1400" dirty="0">
                <a:latin typeface="Courier New" panose="02070309020205020404" pitchFamily="49" charset="0"/>
                <a:cs typeface="Courier New" panose="02070309020205020404" pitchFamily="49" charset="0"/>
              </a:rPr>
              <a:t>        ,</a:t>
            </a:r>
            <a:r>
              <a:rPr lang="en-US" altLang="zh-CN" sz="1400" dirty="0" err="1">
                <a:solidFill>
                  <a:schemeClr val="accent2">
                    <a:lumMod val="60000"/>
                    <a:lumOff val="40000"/>
                  </a:schemeClr>
                </a:solidFill>
                <a:latin typeface="Courier New" panose="02070309020205020404" pitchFamily="49" charset="0"/>
                <a:cs typeface="Courier New" panose="02070309020205020404" pitchFamily="49" charset="0"/>
              </a:rPr>
              <a:t>bfs</a:t>
            </a:r>
            <a:r>
              <a:rPr lang="en-US" altLang="zh-CN" sz="1400" dirty="0" err="1">
                <a:latin typeface="Courier New" panose="02070309020205020404" pitchFamily="49" charset="0"/>
                <a:cs typeface="Courier New" panose="02070309020205020404" pitchFamily="49" charset="0"/>
              </a:rPr>
              <a:t>:</a:t>
            </a:r>
            <a:r>
              <a:rPr lang="en-US" altLang="zh-CN" sz="1400" dirty="0" err="1">
                <a:solidFill>
                  <a:schemeClr val="accent2">
                    <a:lumMod val="60000"/>
                    <a:lumOff val="40000"/>
                  </a:schemeClr>
                </a:solidFill>
                <a:latin typeface="Courier New" panose="02070309020205020404" pitchFamily="49" charset="0"/>
                <a:cs typeface="Courier New" panose="02070309020205020404" pitchFamily="49" charset="0"/>
              </a:rPr>
              <a:t>true</a:t>
            </a:r>
            <a:endParaRPr lang="en-US" altLang="zh-CN" sz="1400" dirty="0">
              <a:solidFill>
                <a:schemeClr val="accent2">
                  <a:lumMod val="60000"/>
                  <a:lumOff val="40000"/>
                </a:schemeClr>
              </a:solidFill>
              <a:latin typeface="Courier New" panose="02070309020205020404" pitchFamily="49" charset="0"/>
              <a:cs typeface="Courier New" panose="02070309020205020404" pitchFamily="49" charset="0"/>
            </a:endParaRPr>
          </a:p>
          <a:p>
            <a:r>
              <a:rPr lang="en-US" altLang="zh-CN" sz="1400" dirty="0">
                <a:solidFill>
                  <a:schemeClr val="accent2">
                    <a:lumMod val="60000"/>
                    <a:lumOff val="40000"/>
                  </a:schemeClr>
                </a:solidFill>
                <a:latin typeface="Courier New" panose="02070309020205020404" pitchFamily="49" charset="0"/>
                <a:cs typeface="Courier New" panose="02070309020205020404" pitchFamily="49" charset="0"/>
              </a:rPr>
              <a:t>        ,</a:t>
            </a:r>
            <a:r>
              <a:rPr lang="en-US" altLang="zh-CN" sz="1400" dirty="0" err="1">
                <a:solidFill>
                  <a:schemeClr val="accent2">
                    <a:lumMod val="60000"/>
                    <a:lumOff val="40000"/>
                  </a:schemeClr>
                </a:solidFill>
                <a:latin typeface="Courier New" panose="02070309020205020404" pitchFamily="49" charset="0"/>
                <a:cs typeface="Courier New" panose="02070309020205020404" pitchFamily="49" charset="0"/>
              </a:rPr>
              <a:t>uniqueness:</a:t>
            </a:r>
            <a:r>
              <a:rPr lang="en-US" altLang="zh-CN" sz="1400" dirty="0" err="1">
                <a:latin typeface="Courier New" panose="02070309020205020404" pitchFamily="49" charset="0"/>
                <a:cs typeface="Courier New" panose="02070309020205020404" pitchFamily="49" charset="0"/>
              </a:rPr>
              <a:t>'RELATIONSHIP_GLOBAL</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a:t>
            </a:r>
            <a:r>
              <a:rPr lang="en-US" altLang="zh-CN" sz="1400" dirty="0" err="1">
                <a:solidFill>
                  <a:schemeClr val="accent2">
                    <a:lumMod val="60000"/>
                    <a:lumOff val="40000"/>
                  </a:schemeClr>
                </a:solidFill>
                <a:latin typeface="Courier New" panose="02070309020205020404" pitchFamily="49" charset="0"/>
                <a:cs typeface="Courier New" panose="02070309020205020404" pitchFamily="49" charset="0"/>
              </a:rPr>
              <a:t>labelFilter</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公路站点</a:t>
            </a:r>
            <a:r>
              <a:rPr lang="en-US" altLang="zh-CN" sz="1400" dirty="0">
                <a:latin typeface="Courier New" panose="02070309020205020404" pitchFamily="49" charset="0"/>
                <a:cs typeface="Courier New" panose="02070309020205020404" pitchFamily="49" charset="0"/>
              </a:rPr>
              <a:t>'</a:t>
            </a:r>
          </a:p>
          <a:p>
            <a:r>
              <a:rPr lang="en-US" altLang="zh-CN" sz="1400" dirty="0">
                <a:latin typeface="Courier New" panose="02070309020205020404" pitchFamily="49" charset="0"/>
                <a:cs typeface="Courier New" panose="02070309020205020404" pitchFamily="49" charset="0"/>
              </a:rPr>
              <a:t>        ,</a:t>
            </a:r>
            <a:r>
              <a:rPr lang="en-US" altLang="zh-CN" sz="1400" dirty="0" err="1">
                <a:solidFill>
                  <a:schemeClr val="accent2">
                    <a:lumMod val="60000"/>
                    <a:lumOff val="40000"/>
                  </a:schemeClr>
                </a:solidFill>
                <a:latin typeface="Courier New" panose="02070309020205020404" pitchFamily="49" charset="0"/>
                <a:cs typeface="Courier New" panose="02070309020205020404" pitchFamily="49" charset="0"/>
              </a:rPr>
              <a:t>relationshipFilter</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铁路连接</a:t>
            </a:r>
            <a:r>
              <a:rPr lang="en-US" altLang="zh-CN" sz="1400" dirty="0">
                <a:latin typeface="Courier New" panose="02070309020205020404" pitchFamily="49" charset="0"/>
                <a:cs typeface="Courier New" panose="02070309020205020404" pitchFamily="49" charset="0"/>
              </a:rPr>
              <a:t>&gt;'}</a:t>
            </a:r>
          </a:p>
          <a:p>
            <a:r>
              <a:rPr lang="en-US" altLang="zh-CN" sz="1400" dirty="0">
                <a:latin typeface="Courier New" panose="02070309020205020404" pitchFamily="49" charset="0"/>
                <a:cs typeface="Courier New" panose="02070309020205020404" pitchFamily="49" charset="0"/>
              </a:rPr>
              <a:t>     ) YIELD path</a:t>
            </a:r>
          </a:p>
          <a:p>
            <a:r>
              <a:rPr lang="en-US" altLang="zh-CN" sz="1400" dirty="0">
                <a:latin typeface="Courier New" panose="02070309020205020404" pitchFamily="49" charset="0"/>
                <a:cs typeface="Courier New" panose="02070309020205020404" pitchFamily="49" charset="0"/>
              </a:rPr>
              <a:t>WITH </a:t>
            </a:r>
            <a:r>
              <a:rPr lang="en-US" altLang="zh-CN" sz="1400" b="1" dirty="0">
                <a:solidFill>
                  <a:srgbClr val="00B050"/>
                </a:solidFill>
                <a:latin typeface="Courier New" panose="02070309020205020404" pitchFamily="49" charset="0"/>
                <a:cs typeface="Courier New" panose="02070309020205020404" pitchFamily="49" charset="0"/>
              </a:rPr>
              <a:t>filter</a:t>
            </a:r>
            <a:r>
              <a:rPr lang="en-US" altLang="zh-CN" sz="1400" dirty="0">
                <a:latin typeface="Courier New" panose="02070309020205020404" pitchFamily="49" charset="0"/>
                <a:cs typeface="Courier New" panose="02070309020205020404" pitchFamily="49" charset="0"/>
              </a:rPr>
              <a:t>(n IN nodes(path) WHERE NOT n:</a:t>
            </a:r>
            <a:r>
              <a:rPr lang="zh-CN" altLang="en-US" sz="1400" dirty="0">
                <a:latin typeface="Courier New" panose="02070309020205020404" pitchFamily="49" charset="0"/>
                <a:cs typeface="Courier New" panose="02070309020205020404" pitchFamily="49" charset="0"/>
              </a:rPr>
              <a:t>铁路站点</a:t>
            </a:r>
            <a:r>
              <a:rPr lang="en-US" altLang="zh-CN" sz="1400" dirty="0">
                <a:latin typeface="Courier New" panose="02070309020205020404" pitchFamily="49" charset="0"/>
                <a:cs typeface="Courier New" panose="02070309020205020404" pitchFamily="49" charset="0"/>
              </a:rPr>
              <a:t>) AS route</a:t>
            </a:r>
          </a:p>
          <a:p>
            <a:r>
              <a:rPr lang="en-US" altLang="zh-CN" sz="1400" dirty="0">
                <a:latin typeface="Courier New" panose="02070309020205020404" pitchFamily="49" charset="0"/>
                <a:cs typeface="Courier New" panose="02070309020205020404" pitchFamily="49" charset="0"/>
              </a:rPr>
              <a:t>RETURN DISTINCT </a:t>
            </a:r>
            <a:r>
              <a:rPr lang="en-US" altLang="zh-CN" sz="1400" b="1" dirty="0">
                <a:solidFill>
                  <a:srgbClr val="00B050"/>
                </a:solidFill>
                <a:latin typeface="Courier New" panose="02070309020205020404" pitchFamily="49" charset="0"/>
                <a:cs typeface="Courier New" panose="02070309020205020404" pitchFamily="49" charset="0"/>
              </a:rPr>
              <a:t>extract</a:t>
            </a:r>
            <a:r>
              <a:rPr lang="en-US" altLang="zh-CN" sz="1400" dirty="0">
                <a:latin typeface="Courier New" panose="02070309020205020404" pitchFamily="49" charset="0"/>
                <a:cs typeface="Courier New" panose="02070309020205020404" pitchFamily="49" charset="0"/>
              </a:rPr>
              <a:t>(n IN route | n.name)</a:t>
            </a:r>
            <a:endParaRPr lang="en-AU"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44087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203132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计算节点的页面排行指标</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Page</a:t>
            </a:r>
            <a:r>
              <a:rPr lang="zh-CN" altLang="en-US" sz="1400" dirty="0">
                <a:latin typeface="Courier New" panose="02070309020205020404" pitchFamily="49" charset="0"/>
                <a:cs typeface="Courier New" panose="02070309020205020404" pitchFamily="49" charset="0"/>
              </a:rPr>
              <a:t>节点、</a:t>
            </a:r>
            <a:r>
              <a:rPr lang="en-AU" altLang="zh-CN" sz="1400" dirty="0">
                <a:latin typeface="Courier New" panose="02070309020205020404" pitchFamily="49" charset="0"/>
                <a:cs typeface="Courier New" panose="02070309020205020404" pitchFamily="49" charset="0"/>
              </a:rPr>
              <a:t>LINKS</a:t>
            </a:r>
            <a:r>
              <a:rPr lang="zh-CN" altLang="en-US" sz="1400" dirty="0">
                <a:latin typeface="Courier New" panose="02070309020205020404" pitchFamily="49" charset="0"/>
                <a:cs typeface="Courier New" panose="02070309020205020404" pitchFamily="49" charset="0"/>
              </a:rPr>
              <a:t>关系</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设置个性化节点</a:t>
            </a:r>
            <a:endParaRPr lang="en-AU" altLang="zh-CN" sz="1400" dirty="0">
              <a:latin typeface="Courier New" panose="02070309020205020404" pitchFamily="49" charset="0"/>
              <a:cs typeface="Courier New" panose="02070309020205020404" pitchFamily="49" charset="0"/>
            </a:endParaRPr>
          </a:p>
          <a:p>
            <a:r>
              <a:rPr lang="en-AU" altLang="zh-CN" sz="1400" b="1" dirty="0">
                <a:latin typeface="Courier New" panose="02070309020205020404" pitchFamily="49" charset="0"/>
                <a:cs typeface="Courier New" panose="02070309020205020404" pitchFamily="49" charset="0"/>
              </a:rPr>
              <a:t>MATCH (</a:t>
            </a:r>
            <a:r>
              <a:rPr lang="en-AU" altLang="zh-CN" sz="1400" b="1" dirty="0" err="1">
                <a:latin typeface="Courier New" panose="02070309020205020404" pitchFamily="49" charset="0"/>
                <a:cs typeface="Courier New" panose="02070309020205020404" pitchFamily="49" charset="0"/>
              </a:rPr>
              <a:t>n:Page</a:t>
            </a:r>
            <a:r>
              <a:rPr lang="en-AU" altLang="zh-CN" sz="1400" b="1" dirty="0">
                <a:latin typeface="Courier New" panose="02070309020205020404" pitchFamily="49" charset="0"/>
                <a:cs typeface="Courier New" panose="02070309020205020404" pitchFamily="49" charset="0"/>
              </a:rPr>
              <a:t>{</a:t>
            </a:r>
            <a:r>
              <a:rPr lang="en-AU" altLang="zh-CN" sz="1400" b="1" dirty="0" err="1">
                <a:latin typeface="Courier New" panose="02070309020205020404" pitchFamily="49" charset="0"/>
                <a:cs typeface="Courier New" panose="02070309020205020404" pitchFamily="49" charset="0"/>
              </a:rPr>
              <a:t>name:'About</a:t>
            </a:r>
            <a:r>
              <a:rPr lang="en-AU" altLang="zh-CN" sz="1400" b="1"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algo.pageRank.stream</a:t>
            </a:r>
            <a:r>
              <a:rPr lang="en-AU" altLang="zh-CN" sz="1400" dirty="0">
                <a:latin typeface="Courier New" panose="02070309020205020404" pitchFamily="49" charset="0"/>
                <a:cs typeface="Courier New" panose="02070309020205020404" pitchFamily="49" charset="0"/>
              </a:rPr>
              <a:t>('Page', 'LINKS', {</a:t>
            </a:r>
            <a:r>
              <a:rPr lang="en-AU" altLang="zh-CN" sz="1400" dirty="0">
                <a:solidFill>
                  <a:srgbClr val="FF0066"/>
                </a:solidFill>
                <a:latin typeface="Courier New" panose="02070309020205020404" pitchFamily="49" charset="0"/>
                <a:cs typeface="Courier New" panose="02070309020205020404" pitchFamily="49" charset="0"/>
              </a:rPr>
              <a:t>iterations</a:t>
            </a:r>
            <a:r>
              <a:rPr lang="en-AU" altLang="zh-CN" sz="1400" dirty="0">
                <a:latin typeface="Courier New" panose="02070309020205020404" pitchFamily="49" charset="0"/>
                <a:cs typeface="Courier New" panose="02070309020205020404" pitchFamily="49" charset="0"/>
              </a:rPr>
              <a:t>:</a:t>
            </a:r>
            <a:r>
              <a:rPr lang="en-AU" altLang="zh-CN" sz="1400" dirty="0">
                <a:solidFill>
                  <a:srgbClr val="FF0066"/>
                </a:solidFill>
                <a:latin typeface="Courier New" panose="02070309020205020404" pitchFamily="49" charset="0"/>
                <a:cs typeface="Courier New" panose="02070309020205020404" pitchFamily="49" charset="0"/>
              </a:rPr>
              <a:t>2</a:t>
            </a:r>
            <a:r>
              <a:rPr lang="en-AU" altLang="zh-CN" sz="1400" dirty="0">
                <a:latin typeface="Courier New" panose="02070309020205020404" pitchFamily="49" charset="0"/>
                <a:cs typeface="Courier New" panose="02070309020205020404" pitchFamily="49" charset="0"/>
              </a:rPr>
              <a:t>, dampingFactor:0.85, </a:t>
            </a:r>
            <a:r>
              <a:rPr lang="en-AU" altLang="zh-CN" sz="1400" dirty="0" err="1">
                <a:latin typeface="Courier New" panose="02070309020205020404" pitchFamily="49" charset="0"/>
                <a:cs typeface="Courier New" panose="02070309020205020404" pitchFamily="49" charset="0"/>
              </a:rPr>
              <a:t>sourceNodes</a:t>
            </a:r>
            <a:r>
              <a:rPr lang="en-AU" altLang="zh-CN" sz="1400" dirty="0">
                <a:latin typeface="Courier New" panose="02070309020205020404" pitchFamily="49" charset="0"/>
                <a:cs typeface="Courier New" panose="02070309020205020404" pitchFamily="49" charset="0"/>
              </a:rPr>
              <a:t>:[n]})</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score</a:t>
            </a:r>
          </a:p>
          <a:p>
            <a:r>
              <a:rPr lang="en-AU" altLang="zh-CN" sz="1400" dirty="0">
                <a:latin typeface="Courier New" panose="02070309020205020404" pitchFamily="49" charset="0"/>
                <a:cs typeface="Courier New" panose="02070309020205020404" pitchFamily="49" charset="0"/>
              </a:rPr>
              <a:t>WITH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AS node, score</a:t>
            </a:r>
          </a:p>
          <a:p>
            <a:r>
              <a:rPr lang="en-AU" altLang="zh-CN" sz="1400" dirty="0">
                <a:latin typeface="Courier New" panose="02070309020205020404" pitchFamily="49" charset="0"/>
                <a:cs typeface="Courier New" panose="02070309020205020404" pitchFamily="49" charset="0"/>
              </a:rPr>
              <a:t>RETURN node.name, score</a:t>
            </a:r>
          </a:p>
          <a:p>
            <a:r>
              <a:rPr lang="en-AU" altLang="zh-CN" sz="1400" dirty="0">
                <a:latin typeface="Courier New" panose="02070309020205020404" pitchFamily="49" charset="0"/>
                <a:cs typeface="Courier New" panose="02070309020205020404" pitchFamily="49" charset="0"/>
              </a:rPr>
              <a:t>ORDER BY score DESC</a:t>
            </a: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实战环节：页面排行</a:t>
            </a:r>
            <a:r>
              <a:rPr lang="en-AU" altLang="zh-CN" sz="3200" dirty="0"/>
              <a:t>(</a:t>
            </a:r>
            <a:r>
              <a:rPr lang="zh-CN" altLang="en-US" sz="3200" dirty="0"/>
              <a:t>续</a:t>
            </a:r>
            <a:r>
              <a:rPr lang="en-AU" altLang="zh-CN" sz="3200" dirty="0"/>
              <a:t>)</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rgbClr val="990099"/>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13</a:t>
            </a:r>
            <a:endParaRPr lang="en-AU" dirty="0">
              <a:solidFill>
                <a:schemeClr val="bg1"/>
              </a:solidFill>
            </a:endParaRPr>
          </a:p>
        </p:txBody>
      </p:sp>
      <p:sp>
        <p:nvSpPr>
          <p:cNvPr id="4" name="TextBox 3">
            <a:extLst>
              <a:ext uri="{FF2B5EF4-FFF2-40B4-BE49-F238E27FC236}">
                <a16:creationId xmlns="" xmlns:a16="http://schemas.microsoft.com/office/drawing/2014/main" id="{F8E22221-6D4A-42BF-86AC-2EA4191359CB}"/>
              </a:ext>
            </a:extLst>
          </p:cNvPr>
          <p:cNvSpPr txBox="1"/>
          <p:nvPr/>
        </p:nvSpPr>
        <p:spPr>
          <a:xfrm>
            <a:off x="954983" y="3482264"/>
            <a:ext cx="1310697" cy="369332"/>
          </a:xfrm>
          <a:prstGeom prst="rect">
            <a:avLst/>
          </a:prstGeom>
          <a:noFill/>
        </p:spPr>
        <p:txBody>
          <a:bodyPr wrap="square" rtlCol="0">
            <a:spAutoFit/>
          </a:bodyPr>
          <a:lstStyle/>
          <a:p>
            <a:r>
              <a:rPr lang="en-US" altLang="zh-CN" dirty="0">
                <a:solidFill>
                  <a:schemeClr val="tx2">
                    <a:lumMod val="50000"/>
                  </a:schemeClr>
                </a:solidFill>
              </a:rPr>
              <a:t>iteration:0</a:t>
            </a:r>
            <a:endParaRPr lang="en-AU" dirty="0">
              <a:solidFill>
                <a:schemeClr val="tx2">
                  <a:lumMod val="50000"/>
                </a:schemeClr>
              </a:solidFill>
            </a:endParaRPr>
          </a:p>
        </p:txBody>
      </p:sp>
      <p:pic>
        <p:nvPicPr>
          <p:cNvPr id="5" name="Picture 4">
            <a:extLst>
              <a:ext uri="{FF2B5EF4-FFF2-40B4-BE49-F238E27FC236}">
                <a16:creationId xmlns="" xmlns:a16="http://schemas.microsoft.com/office/drawing/2014/main" id="{932F556C-DFE1-45D4-A2AE-1539335398E5}"/>
              </a:ext>
            </a:extLst>
          </p:cNvPr>
          <p:cNvPicPr>
            <a:picLocks noChangeAspect="1"/>
          </p:cNvPicPr>
          <p:nvPr/>
        </p:nvPicPr>
        <p:blipFill>
          <a:blip r:embed="rId3"/>
          <a:stretch>
            <a:fillRect/>
          </a:stretch>
        </p:blipFill>
        <p:spPr>
          <a:xfrm>
            <a:off x="954983" y="4006180"/>
            <a:ext cx="2452177" cy="2214039"/>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 xmlns:a16="http://schemas.microsoft.com/office/drawing/2014/main" id="{BC3879CF-0C04-46E2-BF4A-1D6D061285B8}"/>
              </a:ext>
            </a:extLst>
          </p:cNvPr>
          <p:cNvSpPr txBox="1"/>
          <p:nvPr/>
        </p:nvSpPr>
        <p:spPr>
          <a:xfrm>
            <a:off x="3576263" y="3482264"/>
            <a:ext cx="1310697" cy="369332"/>
          </a:xfrm>
          <a:prstGeom prst="rect">
            <a:avLst/>
          </a:prstGeom>
          <a:noFill/>
        </p:spPr>
        <p:txBody>
          <a:bodyPr wrap="square" rtlCol="0">
            <a:spAutoFit/>
          </a:bodyPr>
          <a:lstStyle/>
          <a:p>
            <a:r>
              <a:rPr lang="en-US" altLang="zh-CN" dirty="0">
                <a:solidFill>
                  <a:schemeClr val="tx2">
                    <a:lumMod val="50000"/>
                  </a:schemeClr>
                </a:solidFill>
              </a:rPr>
              <a:t>iteration:1</a:t>
            </a:r>
            <a:endParaRPr lang="en-AU" dirty="0">
              <a:solidFill>
                <a:schemeClr val="tx2">
                  <a:lumMod val="50000"/>
                </a:schemeClr>
              </a:solidFill>
            </a:endParaRPr>
          </a:p>
        </p:txBody>
      </p:sp>
      <p:sp>
        <p:nvSpPr>
          <p:cNvPr id="14" name="TextBox 13">
            <a:extLst>
              <a:ext uri="{FF2B5EF4-FFF2-40B4-BE49-F238E27FC236}">
                <a16:creationId xmlns="" xmlns:a16="http://schemas.microsoft.com/office/drawing/2014/main" id="{57FE60D1-81AE-4B21-9744-40E9070B8129}"/>
              </a:ext>
            </a:extLst>
          </p:cNvPr>
          <p:cNvSpPr txBox="1"/>
          <p:nvPr/>
        </p:nvSpPr>
        <p:spPr>
          <a:xfrm>
            <a:off x="6133311" y="3482264"/>
            <a:ext cx="1310697" cy="369332"/>
          </a:xfrm>
          <a:prstGeom prst="rect">
            <a:avLst/>
          </a:prstGeom>
          <a:noFill/>
        </p:spPr>
        <p:txBody>
          <a:bodyPr wrap="square" rtlCol="0">
            <a:spAutoFit/>
          </a:bodyPr>
          <a:lstStyle/>
          <a:p>
            <a:r>
              <a:rPr lang="en-US" altLang="zh-CN" dirty="0">
                <a:solidFill>
                  <a:schemeClr val="tx2">
                    <a:lumMod val="50000"/>
                  </a:schemeClr>
                </a:solidFill>
              </a:rPr>
              <a:t>iteration:5</a:t>
            </a:r>
            <a:endParaRPr lang="en-AU" dirty="0">
              <a:solidFill>
                <a:schemeClr val="tx2">
                  <a:lumMod val="50000"/>
                </a:schemeClr>
              </a:solidFill>
            </a:endParaRPr>
          </a:p>
        </p:txBody>
      </p:sp>
      <p:pic>
        <p:nvPicPr>
          <p:cNvPr id="6" name="Picture 5">
            <a:extLst>
              <a:ext uri="{FF2B5EF4-FFF2-40B4-BE49-F238E27FC236}">
                <a16:creationId xmlns="" xmlns:a16="http://schemas.microsoft.com/office/drawing/2014/main" id="{D29497D3-9941-4094-976B-19D842BCA9C6}"/>
              </a:ext>
            </a:extLst>
          </p:cNvPr>
          <p:cNvPicPr>
            <a:picLocks noChangeAspect="1"/>
          </p:cNvPicPr>
          <p:nvPr/>
        </p:nvPicPr>
        <p:blipFill>
          <a:blip r:embed="rId4"/>
          <a:stretch>
            <a:fillRect/>
          </a:stretch>
        </p:blipFill>
        <p:spPr>
          <a:xfrm>
            <a:off x="3576264" y="4006180"/>
            <a:ext cx="2502554" cy="2214039"/>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 xmlns:a16="http://schemas.microsoft.com/office/drawing/2014/main" id="{E2CB3BD2-37E5-4835-8A68-18B9FE93E25C}"/>
              </a:ext>
            </a:extLst>
          </p:cNvPr>
          <p:cNvPicPr>
            <a:picLocks noChangeAspect="1"/>
          </p:cNvPicPr>
          <p:nvPr/>
        </p:nvPicPr>
        <p:blipFill>
          <a:blip r:embed="rId5"/>
          <a:stretch>
            <a:fillRect/>
          </a:stretch>
        </p:blipFill>
        <p:spPr>
          <a:xfrm>
            <a:off x="6233488" y="3971470"/>
            <a:ext cx="2452177" cy="2269835"/>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 xmlns:a16="http://schemas.microsoft.com/office/drawing/2014/main" id="{E228BE85-E019-42C7-B818-3D5F49F4901A}"/>
              </a:ext>
            </a:extLst>
          </p:cNvPr>
          <p:cNvSpPr txBox="1"/>
          <p:nvPr/>
        </p:nvSpPr>
        <p:spPr>
          <a:xfrm>
            <a:off x="9059391" y="3482264"/>
            <a:ext cx="1310697" cy="369332"/>
          </a:xfrm>
          <a:prstGeom prst="rect">
            <a:avLst/>
          </a:prstGeom>
          <a:noFill/>
        </p:spPr>
        <p:txBody>
          <a:bodyPr wrap="square" rtlCol="0">
            <a:spAutoFit/>
          </a:bodyPr>
          <a:lstStyle/>
          <a:p>
            <a:r>
              <a:rPr lang="en-US" altLang="zh-CN" dirty="0">
                <a:solidFill>
                  <a:schemeClr val="tx2">
                    <a:lumMod val="50000"/>
                  </a:schemeClr>
                </a:solidFill>
              </a:rPr>
              <a:t>iteration:20</a:t>
            </a:r>
            <a:endParaRPr lang="en-AU" dirty="0">
              <a:solidFill>
                <a:schemeClr val="tx2">
                  <a:lumMod val="50000"/>
                </a:schemeClr>
              </a:solidFill>
            </a:endParaRPr>
          </a:p>
        </p:txBody>
      </p:sp>
      <p:pic>
        <p:nvPicPr>
          <p:cNvPr id="11" name="Picture 10">
            <a:extLst>
              <a:ext uri="{FF2B5EF4-FFF2-40B4-BE49-F238E27FC236}">
                <a16:creationId xmlns="" xmlns:a16="http://schemas.microsoft.com/office/drawing/2014/main" id="{8A6A68BC-FA0F-4B6A-B652-172297CAC272}"/>
              </a:ext>
            </a:extLst>
          </p:cNvPr>
          <p:cNvPicPr>
            <a:picLocks noChangeAspect="1"/>
          </p:cNvPicPr>
          <p:nvPr/>
        </p:nvPicPr>
        <p:blipFill>
          <a:blip r:embed="rId6"/>
          <a:stretch>
            <a:fillRect/>
          </a:stretch>
        </p:blipFill>
        <p:spPr>
          <a:xfrm>
            <a:off x="8834448" y="4006180"/>
            <a:ext cx="2520866" cy="22351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360183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a:t>知识点回顾</a:t>
            </a:r>
            <a:endParaRPr lang="ru-RU"/>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a:t>试试看：能不能回答出下面的问题？</a:t>
            </a:r>
            <a:endParaRPr lang="ru-RU"/>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275346" y="2895600"/>
            <a:ext cx="4371473" cy="598769"/>
          </a:xfrm>
        </p:spPr>
        <p:txBody>
          <a:bodyPr>
            <a:normAutofit/>
          </a:bodyPr>
          <a:lstStyle/>
          <a:p>
            <a:r>
              <a:rPr lang="zh-CN" altLang="en-US" dirty="0"/>
              <a:t>以下哪个算法可以用来决定节点在图中的重要性的：</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60724" y="3771515"/>
            <a:ext cx="4371473" cy="2214444"/>
          </a:xfrm>
        </p:spPr>
        <p:txBody>
          <a:bodyPr>
            <a:normAutofit/>
          </a:body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宽度优先搜索</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页面排行</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度中心性</a:t>
            </a:r>
            <a:endParaRPr lang="en-AU"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标签传播</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余弦相似度</a:t>
            </a:r>
            <a:endParaRPr lang="en-US"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6281" y="2634343"/>
            <a:ext cx="4600819" cy="860373"/>
          </a:xfrm>
        </p:spPr>
        <p:txBody>
          <a:bodyPr>
            <a:normAutofit/>
          </a:bodyPr>
          <a:lstStyle/>
          <a:p>
            <a:pPr>
              <a:lnSpc>
                <a:spcPct val="100000"/>
              </a:lnSpc>
            </a:pPr>
            <a:r>
              <a:rPr lang="zh-CN" altLang="en-US" dirty="0"/>
              <a:t>以下哪些算法不能在非连通的图上得到正确的结果：</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十、中心性算法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Centrality)</a:t>
            </a:r>
            <a:endParaRPr lang="en-AU" sz="2400">
              <a:latin typeface="Microsoft YaHei" panose="020B0503020204020204" pitchFamily="34" charset="-122"/>
              <a:ea typeface="Microsoft YaHei" panose="020B0503020204020204" pitchFamily="34" charset="-122"/>
            </a:endParaRPr>
          </a:p>
        </p:txBody>
      </p:sp>
      <p:sp>
        <p:nvSpPr>
          <p:cNvPr id="16" name="Text Placeholder 8">
            <a:extLst>
              <a:ext uri="{FF2B5EF4-FFF2-40B4-BE49-F238E27FC236}">
                <a16:creationId xmlns="" xmlns:a16="http://schemas.microsoft.com/office/drawing/2014/main" id="{C7583360-4F17-45D8-814C-0542D92B7D9C}"/>
              </a:ext>
            </a:extLst>
          </p:cNvPr>
          <p:cNvSpPr txBox="1">
            <a:spLocks/>
          </p:cNvSpPr>
          <p:nvPr/>
        </p:nvSpPr>
        <p:spPr>
          <a:xfrm>
            <a:off x="6486281" y="3771515"/>
            <a:ext cx="4371473" cy="2214444"/>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页面排行</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间接中心性</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度中心性</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紧密中心性</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协调中心性</a:t>
            </a:r>
            <a:endParaRPr lang="en-AU" altLang="zh-CN" sz="1800" dirty="0">
              <a:latin typeface="Microsoft YaHei" panose="020B0503020204020204" pitchFamily="34" charset="-122"/>
              <a:ea typeface="Microsoft YaHei" panose="020B0503020204020204" pitchFamily="34" charset="-122"/>
            </a:endParaRPr>
          </a:p>
          <a:p>
            <a:pPr marL="0" indent="0">
              <a:buClrTx/>
              <a:buNone/>
            </a:pPr>
            <a:endParaRPr lang="en-US" sz="1800" dirty="0">
              <a:latin typeface="Microsoft YaHei" panose="020B0503020204020204" pitchFamily="34" charset="-122"/>
              <a:ea typeface="Microsoft YaHei" panose="020B0503020204020204" pitchFamily="34" charset="-122"/>
            </a:endParaRPr>
          </a:p>
        </p:txBody>
      </p:sp>
      <p:sp>
        <p:nvSpPr>
          <p:cNvPr id="18" name="Isosceles Triangle 17">
            <a:extLst>
              <a:ext uri="{FF2B5EF4-FFF2-40B4-BE49-F238E27FC236}">
                <a16:creationId xmlns="" xmlns:a16="http://schemas.microsoft.com/office/drawing/2014/main" id="{FC713A72-D973-421B-B2BC-025A3376EFB6}"/>
              </a:ext>
            </a:extLst>
          </p:cNvPr>
          <p:cNvSpPr/>
          <p:nvPr/>
        </p:nvSpPr>
        <p:spPr>
          <a:xfrm rot="5400000">
            <a:off x="983681" y="4069968"/>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Isosceles Triangle 18">
            <a:extLst>
              <a:ext uri="{FF2B5EF4-FFF2-40B4-BE49-F238E27FC236}">
                <a16:creationId xmlns="" xmlns:a16="http://schemas.microsoft.com/office/drawing/2014/main" id="{6D025D2C-58E3-4BF6-91D9-9028437E5A6E}"/>
              </a:ext>
            </a:extLst>
          </p:cNvPr>
          <p:cNvSpPr/>
          <p:nvPr/>
        </p:nvSpPr>
        <p:spPr>
          <a:xfrm rot="5400000">
            <a:off x="983681" y="439037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a:extLst>
              <a:ext uri="{FF2B5EF4-FFF2-40B4-BE49-F238E27FC236}">
                <a16:creationId xmlns="" xmlns:a16="http://schemas.microsoft.com/office/drawing/2014/main" id="{DB62472F-7171-4818-9E2A-AF12884FC1AA}"/>
              </a:ext>
            </a:extLst>
          </p:cNvPr>
          <p:cNvSpPr/>
          <p:nvPr/>
        </p:nvSpPr>
        <p:spPr>
          <a:xfrm rot="5400000">
            <a:off x="6231010" y="377133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Isosceles Triangle 22">
            <a:extLst>
              <a:ext uri="{FF2B5EF4-FFF2-40B4-BE49-F238E27FC236}">
                <a16:creationId xmlns="" xmlns:a16="http://schemas.microsoft.com/office/drawing/2014/main" id="{46AFE7CB-0884-4C7A-9463-294C8295F119}"/>
              </a:ext>
            </a:extLst>
          </p:cNvPr>
          <p:cNvSpPr/>
          <p:nvPr/>
        </p:nvSpPr>
        <p:spPr>
          <a:xfrm rot="5400000">
            <a:off x="6239872" y="4065068"/>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a:extLst>
              <a:ext uri="{FF2B5EF4-FFF2-40B4-BE49-F238E27FC236}">
                <a16:creationId xmlns="" xmlns:a16="http://schemas.microsoft.com/office/drawing/2014/main" id="{E657B756-01D5-49D6-BF4A-5E2B18F0A932}"/>
              </a:ext>
            </a:extLst>
          </p:cNvPr>
          <p:cNvSpPr/>
          <p:nvPr/>
        </p:nvSpPr>
        <p:spPr>
          <a:xfrm rot="5400000">
            <a:off x="6229712" y="4716460"/>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2373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23" grpId="0" animBg="1"/>
      <p:bldP spid="2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dirty="0"/>
              <a:t>知识点回顾</a:t>
            </a:r>
            <a:r>
              <a:rPr lang="en-AU" altLang="zh-CN" dirty="0"/>
              <a:t>(</a:t>
            </a:r>
            <a:r>
              <a:rPr lang="zh-CN" altLang="en-US" dirty="0"/>
              <a:t>续</a:t>
            </a:r>
            <a:r>
              <a:rPr lang="en-AU" altLang="zh-CN" dirty="0"/>
              <a:t>)</a:t>
            </a:r>
            <a:endParaRPr lang="ru-RU" dirty="0"/>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a:t>试试看：能不能回答出下面的问题？</a:t>
            </a:r>
            <a:endParaRPr lang="ru-RU"/>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275346" y="2895600"/>
            <a:ext cx="4371473" cy="598769"/>
          </a:xfrm>
        </p:spPr>
        <p:txBody>
          <a:bodyPr>
            <a:normAutofit/>
          </a:bodyPr>
          <a:lstStyle/>
          <a:p>
            <a:r>
              <a:rPr lang="zh-CN" altLang="en-US" dirty="0"/>
              <a:t>根据度中心性算法，在社交网络中，一个节点的入度表示：</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60724" y="3771515"/>
            <a:ext cx="4371473" cy="830965"/>
          </a:xfrm>
        </p:spPr>
        <p:txBody>
          <a:bodyPr>
            <a:normAutofit/>
          </a:body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流行的程度</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合群的程度</a:t>
            </a:r>
            <a:endParaRPr lang="en-AU" altLang="zh-CN"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6281" y="2634343"/>
            <a:ext cx="4600819" cy="860373"/>
          </a:xfrm>
        </p:spPr>
        <p:txBody>
          <a:bodyPr>
            <a:normAutofit/>
          </a:bodyPr>
          <a:lstStyle/>
          <a:p>
            <a:pPr>
              <a:lnSpc>
                <a:spcPct val="100000"/>
              </a:lnSpc>
            </a:pPr>
            <a:r>
              <a:rPr lang="zh-CN" altLang="en-US" dirty="0"/>
              <a:t>为了找到网络的中心，可以通过以下哪个中心性算法：</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十、中心性算法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Centrality)</a:t>
            </a:r>
            <a:endParaRPr lang="en-AU" sz="2400">
              <a:latin typeface="Microsoft YaHei" panose="020B0503020204020204" pitchFamily="34" charset="-122"/>
              <a:ea typeface="Microsoft YaHei" panose="020B0503020204020204" pitchFamily="34" charset="-122"/>
            </a:endParaRPr>
          </a:p>
        </p:txBody>
      </p:sp>
      <p:sp>
        <p:nvSpPr>
          <p:cNvPr id="16" name="Text Placeholder 8">
            <a:extLst>
              <a:ext uri="{FF2B5EF4-FFF2-40B4-BE49-F238E27FC236}">
                <a16:creationId xmlns="" xmlns:a16="http://schemas.microsoft.com/office/drawing/2014/main" id="{C7583360-4F17-45D8-814C-0542D92B7D9C}"/>
              </a:ext>
            </a:extLst>
          </p:cNvPr>
          <p:cNvSpPr txBox="1">
            <a:spLocks/>
          </p:cNvSpPr>
          <p:nvPr/>
        </p:nvSpPr>
        <p:spPr>
          <a:xfrm>
            <a:off x="6486281" y="3771515"/>
            <a:ext cx="4371473" cy="2214444"/>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页面排行</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间接中心性</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度中心性</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紧密中心性</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协调中心性</a:t>
            </a:r>
            <a:endParaRPr lang="en-AU" altLang="zh-CN" sz="1800" dirty="0">
              <a:latin typeface="Microsoft YaHei" panose="020B0503020204020204" pitchFamily="34" charset="-122"/>
              <a:ea typeface="Microsoft YaHei" panose="020B0503020204020204" pitchFamily="34" charset="-122"/>
            </a:endParaRPr>
          </a:p>
          <a:p>
            <a:pPr marL="0" indent="0">
              <a:buClrTx/>
              <a:buNone/>
            </a:pPr>
            <a:endParaRPr lang="en-US" sz="1800" dirty="0">
              <a:latin typeface="Microsoft YaHei" panose="020B0503020204020204" pitchFamily="34" charset="-122"/>
              <a:ea typeface="Microsoft YaHei" panose="020B0503020204020204" pitchFamily="34" charset="-122"/>
            </a:endParaRPr>
          </a:p>
        </p:txBody>
      </p:sp>
      <p:sp>
        <p:nvSpPr>
          <p:cNvPr id="18" name="Isosceles Triangle 17">
            <a:extLst>
              <a:ext uri="{FF2B5EF4-FFF2-40B4-BE49-F238E27FC236}">
                <a16:creationId xmlns="" xmlns:a16="http://schemas.microsoft.com/office/drawing/2014/main" id="{FC713A72-D973-421B-B2BC-025A3376EFB6}"/>
              </a:ext>
            </a:extLst>
          </p:cNvPr>
          <p:cNvSpPr/>
          <p:nvPr/>
        </p:nvSpPr>
        <p:spPr>
          <a:xfrm rot="5400000">
            <a:off x="983681" y="3775328"/>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Isosceles Triangle 18">
            <a:extLst>
              <a:ext uri="{FF2B5EF4-FFF2-40B4-BE49-F238E27FC236}">
                <a16:creationId xmlns="" xmlns:a16="http://schemas.microsoft.com/office/drawing/2014/main" id="{6D025D2C-58E3-4BF6-91D9-9028437E5A6E}"/>
              </a:ext>
            </a:extLst>
          </p:cNvPr>
          <p:cNvSpPr/>
          <p:nvPr/>
        </p:nvSpPr>
        <p:spPr>
          <a:xfrm rot="5400000">
            <a:off x="978867" y="5817214"/>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a:extLst>
              <a:ext uri="{FF2B5EF4-FFF2-40B4-BE49-F238E27FC236}">
                <a16:creationId xmlns="" xmlns:a16="http://schemas.microsoft.com/office/drawing/2014/main" id="{E657B756-01D5-49D6-BF4A-5E2B18F0A932}"/>
              </a:ext>
            </a:extLst>
          </p:cNvPr>
          <p:cNvSpPr/>
          <p:nvPr/>
        </p:nvSpPr>
        <p:spPr>
          <a:xfrm rot="5400000">
            <a:off x="6229712" y="4716460"/>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 Placeholder 6">
            <a:extLst>
              <a:ext uri="{FF2B5EF4-FFF2-40B4-BE49-F238E27FC236}">
                <a16:creationId xmlns="" xmlns:a16="http://schemas.microsoft.com/office/drawing/2014/main" id="{856B6D5C-D7F3-4036-9588-24173EA97708}"/>
              </a:ext>
            </a:extLst>
          </p:cNvPr>
          <p:cNvSpPr txBox="1">
            <a:spLocks/>
          </p:cNvSpPr>
          <p:nvPr/>
        </p:nvSpPr>
        <p:spPr>
          <a:xfrm>
            <a:off x="1275346" y="4694198"/>
            <a:ext cx="4371473" cy="598769"/>
          </a:xfrm>
          <a:prstGeom prst="rect">
            <a:avLst/>
          </a:prstGeom>
        </p:spPr>
        <p:txBody>
          <a:bodyPr vert="horz" lIns="0" tIns="0" rIns="0" bIns="0" rtlCol="0" anchor="b">
            <a:normAutofit/>
          </a:bodyPr>
          <a:lstStyle>
            <a:lvl1pPr marL="0" indent="0" algn="l" defTabSz="914400" rtl="0" eaLnBrk="1" latinLnBrk="0" hangingPunct="1">
              <a:lnSpc>
                <a:spcPct val="90000"/>
              </a:lnSpc>
              <a:spcBef>
                <a:spcPts val="600"/>
              </a:spcBef>
              <a:buClr>
                <a:schemeClr val="bg2"/>
              </a:buClr>
              <a:buFont typeface="Wingdings" pitchFamily="2" charset="2"/>
              <a:buNone/>
              <a:defRPr sz="20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dirty="0"/>
              <a:t>根据度中心性算法，在社交网络中，一个节点的出度表示：</a:t>
            </a:r>
            <a:endParaRPr lang="ru-RU" dirty="0"/>
          </a:p>
        </p:txBody>
      </p:sp>
      <p:sp>
        <p:nvSpPr>
          <p:cNvPr id="21" name="Text Placeholder 8">
            <a:extLst>
              <a:ext uri="{FF2B5EF4-FFF2-40B4-BE49-F238E27FC236}">
                <a16:creationId xmlns="" xmlns:a16="http://schemas.microsoft.com/office/drawing/2014/main" id="{FB74C151-D586-4A6D-B43A-75F94CC2F6F4}"/>
              </a:ext>
            </a:extLst>
          </p:cNvPr>
          <p:cNvSpPr txBox="1">
            <a:spLocks/>
          </p:cNvSpPr>
          <p:nvPr/>
        </p:nvSpPr>
        <p:spPr>
          <a:xfrm>
            <a:off x="1234138" y="5501642"/>
            <a:ext cx="4371473" cy="830965"/>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zh-CN" altLang="en-US" sz="1800">
                <a:latin typeface="Microsoft YaHei" panose="020B0503020204020204" pitchFamily="34" charset="-122"/>
                <a:ea typeface="Microsoft YaHei" panose="020B0503020204020204" pitchFamily="34" charset="-122"/>
              </a:rPr>
              <a:t>流行的程度</a:t>
            </a:r>
            <a:endParaRPr lang="en-AU" altLang="zh-CN" sz="180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a:latin typeface="Microsoft YaHei" panose="020B0503020204020204" pitchFamily="34" charset="-122"/>
                <a:ea typeface="Microsoft YaHei" panose="020B0503020204020204" pitchFamily="34" charset="-122"/>
              </a:rPr>
              <a:t>合群的程度</a:t>
            </a:r>
            <a:endParaRPr lang="en-AU" altLang="zh-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5532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zh-CN" altLang="en-US" dirty="0"/>
              <a:t>知识点回顾</a:t>
            </a:r>
            <a:r>
              <a:rPr lang="en-AU" altLang="zh-CN" dirty="0"/>
              <a:t>(</a:t>
            </a:r>
            <a:r>
              <a:rPr lang="zh-CN" altLang="en-US" dirty="0"/>
              <a:t>续</a:t>
            </a:r>
            <a:r>
              <a:rPr lang="en-AU" altLang="zh-CN" dirty="0"/>
              <a:t>)</a:t>
            </a:r>
            <a:endParaRPr lang="ru-RU" dirty="0"/>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zh-CN" altLang="en-US"/>
              <a:t>试试看：能不能回答出下面的问题？</a:t>
            </a:r>
            <a:endParaRPr lang="ru-RU"/>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a:xfrm>
            <a:off x="1275346" y="2895600"/>
            <a:ext cx="4371473" cy="598769"/>
          </a:xfrm>
        </p:spPr>
        <p:txBody>
          <a:bodyPr>
            <a:normAutofit/>
          </a:bodyPr>
          <a:lstStyle/>
          <a:p>
            <a:r>
              <a:rPr lang="zh-CN" altLang="en-US" dirty="0"/>
              <a:t>因为不相连的两个节点之间的距离是无穷大，因此紧密中心性算法无法使用：</a:t>
            </a:r>
            <a:endParaRPr lang="ru-RU" dirty="0"/>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a:xfrm>
            <a:off x="1248994" y="3984875"/>
            <a:ext cx="4371473" cy="830965"/>
          </a:xfrm>
        </p:spPr>
        <p:txBody>
          <a:bodyPr>
            <a:normAutofit/>
          </a:bodyPr>
          <a:lstStyle/>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正确</a:t>
            </a:r>
            <a:endParaRPr lang="en-AU" altLang="zh-CN" sz="1800" dirty="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dirty="0">
                <a:latin typeface="Microsoft YaHei" panose="020B0503020204020204" pitchFamily="34" charset="-122"/>
                <a:ea typeface="Microsoft YaHei" panose="020B0503020204020204" pitchFamily="34" charset="-122"/>
              </a:rPr>
              <a:t>错误</a:t>
            </a:r>
            <a:endParaRPr lang="en-AU" altLang="zh-CN" sz="1800"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a:xfrm>
            <a:off x="6484983" y="2921642"/>
            <a:ext cx="4600819" cy="860373"/>
          </a:xfrm>
        </p:spPr>
        <p:txBody>
          <a:bodyPr>
            <a:normAutofit lnSpcReduction="10000"/>
          </a:bodyPr>
          <a:lstStyle/>
          <a:p>
            <a:pPr>
              <a:lnSpc>
                <a:spcPct val="100000"/>
              </a:lnSpc>
            </a:pPr>
            <a:r>
              <a:rPr lang="zh-CN" altLang="en-US" dirty="0"/>
              <a:t>在页面排行算法中，如果存在从一个节点出发到另一个重要节点的链接，那么这个节点就更重要：</a:t>
            </a:r>
            <a:endParaRPr lang="ru-RU" dirty="0"/>
          </a:p>
        </p:txBody>
      </p:sp>
      <p:sp>
        <p:nvSpPr>
          <p:cNvPr id="12" name="Picture Placeholder 11">
            <a:extLst>
              <a:ext uri="{FF2B5EF4-FFF2-40B4-BE49-F238E27FC236}">
                <a16:creationId xmlns="" xmlns:a16="http://schemas.microsoft.com/office/drawing/2014/main" id="{2D45A9B0-AB08-4516-89BA-3FAD932DABFF}"/>
              </a:ext>
            </a:extLst>
          </p:cNvPr>
          <p:cNvSpPr>
            <a:spLocks noGrp="1"/>
          </p:cNvSpPr>
          <p:nvPr>
            <p:ph type="pic" sz="quarter" idx="16"/>
          </p:nvPr>
        </p:nvSpPr>
        <p:spPr/>
      </p:sp>
      <p:sp>
        <p:nvSpPr>
          <p:cNvPr id="15" name="TextBox 14">
            <a:extLst>
              <a:ext uri="{FF2B5EF4-FFF2-40B4-BE49-F238E27FC236}">
                <a16:creationId xmlns="" xmlns:a16="http://schemas.microsoft.com/office/drawing/2014/main" id="{F6BCDB0A-D383-4E46-AB47-EC03795BC227}"/>
              </a:ext>
            </a:extLst>
          </p:cNvPr>
          <p:cNvSpPr txBox="1"/>
          <p:nvPr/>
        </p:nvSpPr>
        <p:spPr>
          <a:xfrm>
            <a:off x="690879" y="679450"/>
            <a:ext cx="454370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 xmlns:a16="http://schemas.microsoft.com/office/drawing/2014/main" id="{7B15AF16-C548-493B-A952-DD6B8811281E}"/>
              </a:ext>
            </a:extLst>
          </p:cNvPr>
          <p:cNvSpPr/>
          <p:nvPr/>
        </p:nvSpPr>
        <p:spPr>
          <a:xfrm>
            <a:off x="11501120" y="206899"/>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4" name="TextBox 13">
            <a:extLst>
              <a:ext uri="{FF2B5EF4-FFF2-40B4-BE49-F238E27FC236}">
                <a16:creationId xmlns="" xmlns:a16="http://schemas.microsoft.com/office/drawing/2014/main" id="{2E4921E9-2505-470E-AA90-464DBA3FDBC3}"/>
              </a:ext>
            </a:extLst>
          </p:cNvPr>
          <p:cNvSpPr txBox="1"/>
          <p:nvPr/>
        </p:nvSpPr>
        <p:spPr>
          <a:xfrm>
            <a:off x="776171" y="1141115"/>
            <a:ext cx="5591972"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十、中心性算法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Centrality)</a:t>
            </a:r>
            <a:endParaRPr lang="en-AU" sz="2400">
              <a:latin typeface="Microsoft YaHei" panose="020B0503020204020204" pitchFamily="34" charset="-122"/>
              <a:ea typeface="Microsoft YaHei" panose="020B0503020204020204" pitchFamily="34" charset="-122"/>
            </a:endParaRPr>
          </a:p>
        </p:txBody>
      </p:sp>
      <p:sp>
        <p:nvSpPr>
          <p:cNvPr id="18" name="Isosceles Triangle 17">
            <a:extLst>
              <a:ext uri="{FF2B5EF4-FFF2-40B4-BE49-F238E27FC236}">
                <a16:creationId xmlns="" xmlns:a16="http://schemas.microsoft.com/office/drawing/2014/main" id="{FC713A72-D973-421B-B2BC-025A3376EFB6}"/>
              </a:ext>
            </a:extLst>
          </p:cNvPr>
          <p:cNvSpPr/>
          <p:nvPr/>
        </p:nvSpPr>
        <p:spPr>
          <a:xfrm rot="5400000">
            <a:off x="971951" y="4273168"/>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 Placeholder 8">
            <a:extLst>
              <a:ext uri="{FF2B5EF4-FFF2-40B4-BE49-F238E27FC236}">
                <a16:creationId xmlns="" xmlns:a16="http://schemas.microsoft.com/office/drawing/2014/main" id="{8288E58B-F69E-46E5-8A37-0E4508B7FB4A}"/>
              </a:ext>
            </a:extLst>
          </p:cNvPr>
          <p:cNvSpPr txBox="1">
            <a:spLocks/>
          </p:cNvSpPr>
          <p:nvPr/>
        </p:nvSpPr>
        <p:spPr>
          <a:xfrm>
            <a:off x="6484983" y="4038217"/>
            <a:ext cx="4371473" cy="830965"/>
          </a:xfrm>
          <a:prstGeom prst="rect">
            <a:avLst/>
          </a:prstGeom>
        </p:spPr>
        <p:txBody>
          <a:bodyPr vert="horz" lIns="0" tIns="0" rIns="0" bIns="0" rtlCol="0" anchor="t" anchorCtr="0">
            <a:normAutofit/>
          </a:bodyPr>
          <a:lstStyle>
            <a:lvl1pPr marL="216000" indent="-216000" algn="l" defTabSz="914400" rtl="0" eaLnBrk="1" latinLnBrk="0" hangingPunct="1">
              <a:lnSpc>
                <a:spcPct val="90000"/>
              </a:lnSpc>
              <a:spcBef>
                <a:spcPts val="600"/>
              </a:spcBef>
              <a:buClr>
                <a:schemeClr val="bg1"/>
              </a:buClr>
              <a:buFont typeface="Wingdings" panose="05000000000000000000" pitchFamily="2" charset="2"/>
              <a:buChar char="§"/>
              <a:defRPr sz="1400" b="0" i="0" kern="1200">
                <a:solidFill>
                  <a:schemeClr val="tx2"/>
                </a:solidFill>
                <a:latin typeface="+mn-lt"/>
                <a:ea typeface="+mn-ea"/>
                <a:cs typeface="+mn-cs"/>
              </a:defRPr>
            </a:lvl1pPr>
            <a:lvl2pPr marL="457200" indent="0" algn="l" defTabSz="914400" rtl="0" eaLnBrk="1" latinLnBrk="0" hangingPunct="1">
              <a:lnSpc>
                <a:spcPct val="90000"/>
              </a:lnSpc>
              <a:spcBef>
                <a:spcPts val="500"/>
              </a:spcBef>
              <a:buClr>
                <a:schemeClr val="bg2"/>
              </a:buClr>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Clr>
                <a:schemeClr val="bg2"/>
              </a:buClr>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Clr>
                <a:schemeClr val="bg2"/>
              </a:buClr>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Tx/>
              <a:buFont typeface="+mj-lt"/>
              <a:buAutoNum type="alphaUcPeriod"/>
            </a:pPr>
            <a:r>
              <a:rPr lang="zh-CN" altLang="en-US" sz="1800">
                <a:latin typeface="Microsoft YaHei" panose="020B0503020204020204" pitchFamily="34" charset="-122"/>
                <a:ea typeface="Microsoft YaHei" panose="020B0503020204020204" pitchFamily="34" charset="-122"/>
              </a:rPr>
              <a:t>正确</a:t>
            </a:r>
            <a:endParaRPr lang="en-AU" altLang="zh-CN" sz="1800">
              <a:latin typeface="Microsoft YaHei" panose="020B0503020204020204" pitchFamily="34" charset="-122"/>
              <a:ea typeface="Microsoft YaHei" panose="020B0503020204020204" pitchFamily="34" charset="-122"/>
            </a:endParaRPr>
          </a:p>
          <a:p>
            <a:pPr marL="342900" indent="-342900">
              <a:buClrTx/>
              <a:buFont typeface="+mj-lt"/>
              <a:buAutoNum type="alphaUcPeriod"/>
            </a:pPr>
            <a:r>
              <a:rPr lang="zh-CN" altLang="en-US" sz="1800">
                <a:latin typeface="Microsoft YaHei" panose="020B0503020204020204" pitchFamily="34" charset="-122"/>
                <a:ea typeface="Microsoft YaHei" panose="020B0503020204020204" pitchFamily="34" charset="-122"/>
              </a:rPr>
              <a:t>错误</a:t>
            </a:r>
            <a:endParaRPr lang="en-AU" altLang="zh-CN" sz="1800" dirty="0">
              <a:latin typeface="Microsoft YaHei" panose="020B0503020204020204" pitchFamily="34" charset="-122"/>
              <a:ea typeface="Microsoft YaHei" panose="020B0503020204020204" pitchFamily="34" charset="-122"/>
            </a:endParaRPr>
          </a:p>
        </p:txBody>
      </p:sp>
      <p:sp>
        <p:nvSpPr>
          <p:cNvPr id="23" name="Isosceles Triangle 22">
            <a:extLst>
              <a:ext uri="{FF2B5EF4-FFF2-40B4-BE49-F238E27FC236}">
                <a16:creationId xmlns="" xmlns:a16="http://schemas.microsoft.com/office/drawing/2014/main" id="{6F5E2D47-62E6-4542-9F69-112570C37F9F}"/>
              </a:ext>
            </a:extLst>
          </p:cNvPr>
          <p:cNvSpPr/>
          <p:nvPr/>
        </p:nvSpPr>
        <p:spPr>
          <a:xfrm rot="5400000">
            <a:off x="6207940" y="4326510"/>
            <a:ext cx="276862" cy="23368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6916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726947E-2FAB-418C-8C21-3B37792626F9}"/>
              </a:ext>
            </a:extLst>
          </p:cNvPr>
          <p:cNvSpPr>
            <a:spLocks noGrp="1"/>
          </p:cNvSpPr>
          <p:nvPr>
            <p:ph type="title"/>
          </p:nvPr>
        </p:nvSpPr>
        <p:spPr/>
        <p:txBody>
          <a:bodyPr/>
          <a:lstStyle/>
          <a:p>
            <a:r>
              <a:rPr lang="zh-CN" altLang="en-US"/>
              <a:t>小结</a:t>
            </a:r>
            <a:endParaRPr lang="ru-RU"/>
          </a:p>
        </p:txBody>
      </p:sp>
      <p:sp>
        <p:nvSpPr>
          <p:cNvPr id="6" name="Text Placeholder 5">
            <a:extLst>
              <a:ext uri="{FF2B5EF4-FFF2-40B4-BE49-F238E27FC236}">
                <a16:creationId xmlns="" xmlns:a16="http://schemas.microsoft.com/office/drawing/2014/main" id="{A8AAB1F4-27F4-4B2A-A912-9E212860537F}"/>
              </a:ext>
            </a:extLst>
          </p:cNvPr>
          <p:cNvSpPr>
            <a:spLocks noGrp="1"/>
          </p:cNvSpPr>
          <p:nvPr>
            <p:ph type="body" idx="1"/>
          </p:nvPr>
        </p:nvSpPr>
        <p:spPr/>
        <p:txBody>
          <a:bodyPr/>
          <a:lstStyle/>
          <a:p>
            <a:r>
              <a:rPr lang="zh-CN" altLang="en-US" dirty="0"/>
              <a:t>中心性算法计算节点在网络中的重要性。</a:t>
            </a:r>
            <a:endParaRPr lang="ru-RU" dirty="0"/>
          </a:p>
        </p:txBody>
      </p:sp>
      <p:sp>
        <p:nvSpPr>
          <p:cNvPr id="7" name="Text Placeholder 6">
            <a:extLst>
              <a:ext uri="{FF2B5EF4-FFF2-40B4-BE49-F238E27FC236}">
                <a16:creationId xmlns="" xmlns:a16="http://schemas.microsoft.com/office/drawing/2014/main" id="{3FE9A580-54CD-4CFC-960E-E92CFF7D9E1D}"/>
              </a:ext>
            </a:extLst>
          </p:cNvPr>
          <p:cNvSpPr>
            <a:spLocks noGrp="1"/>
          </p:cNvSpPr>
          <p:nvPr>
            <p:ph type="body" idx="13"/>
          </p:nvPr>
        </p:nvSpPr>
        <p:spPr>
          <a:xfrm>
            <a:off x="5810344" y="3855513"/>
            <a:ext cx="5839100" cy="2217817"/>
          </a:xfrm>
        </p:spPr>
        <p:txBody>
          <a:bodyPr>
            <a:normAutofit/>
          </a:bodyPr>
          <a:lstStyle/>
          <a:p>
            <a:r>
              <a:rPr lang="zh-CN" altLang="en-US" sz="1600" dirty="0">
                <a:latin typeface="Microsoft YaHei" panose="020B0503020204020204" pitchFamily="34" charset="-122"/>
                <a:ea typeface="Microsoft YaHei" panose="020B0503020204020204" pitchFamily="34" charset="-122"/>
              </a:rPr>
              <a:t>度中心性基于节点的入度</a:t>
            </a:r>
            <a:r>
              <a:rPr lang="en-AU"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进入节点的关系数量</a:t>
            </a:r>
            <a:r>
              <a:rPr lang="en-AU"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和出度</a:t>
            </a:r>
            <a:r>
              <a:rPr lang="en-AU"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从节点出发的关系数量</a:t>
            </a:r>
            <a:r>
              <a:rPr lang="en-AU"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决定节点的重要程度。</a:t>
            </a:r>
            <a:endParaRPr lang="en-US" sz="1600" dirty="0">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紧密中心性和协调中心性基于节点到其他节点的平均最短距离决定节点的重要性。</a:t>
            </a:r>
            <a:endParaRPr lang="en-AU" altLang="zh-CN" sz="1600" dirty="0">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间接中心性认为那些最经常出现在图中最短路径上的节点对维持图的连通性更重要。</a:t>
            </a:r>
            <a:endParaRPr lang="en-US" sz="1600" dirty="0">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特征向量中心性认为节点的重要性不仅取决于节点连接的数量、也取决于连接的质量；页面排行是这类中心性算法最成功的一个例子。</a:t>
            </a:r>
            <a:endParaRPr lang="en-US" sz="1600" dirty="0">
              <a:latin typeface="Microsoft YaHei" panose="020B0503020204020204" pitchFamily="34" charset="-122"/>
              <a:ea typeface="Microsoft YaHei" panose="020B0503020204020204" pitchFamily="34" charset="-122"/>
            </a:endParaRPr>
          </a:p>
          <a:p>
            <a:endParaRPr lang="ru-RU" sz="1600" dirty="0">
              <a:latin typeface="Microsoft YaHei" panose="020B0503020204020204" pitchFamily="34" charset="-122"/>
              <a:ea typeface="Microsoft YaHei" panose="020B0503020204020204" pitchFamily="34" charset="-122"/>
            </a:endParaRPr>
          </a:p>
        </p:txBody>
      </p:sp>
      <p:pic>
        <p:nvPicPr>
          <p:cNvPr id="9" name="Picture Placeholder 8">
            <a:extLst>
              <a:ext uri="{FF2B5EF4-FFF2-40B4-BE49-F238E27FC236}">
                <a16:creationId xmlns="" xmlns:a16="http://schemas.microsoft.com/office/drawing/2014/main" id="{29ED05B0-F1F0-4701-9BEC-3DD774433F6A}"/>
              </a:ext>
            </a:extLst>
          </p:cNvPr>
          <p:cNvPicPr>
            <a:picLocks noGrp="1" noChangeAspect="1"/>
          </p:cNvPicPr>
          <p:nvPr>
            <p:ph type="pic" sz="quarter" idx="14"/>
          </p:nvPr>
        </p:nvPicPr>
        <p:blipFill>
          <a:blip r:embed="rId2"/>
          <a:srcRect t="8499" b="8499"/>
          <a:stretch>
            <a:fillRect/>
          </a:stretch>
        </p:blipFill>
        <p:spPr/>
      </p:pic>
      <p:sp>
        <p:nvSpPr>
          <p:cNvPr id="11" name="Rectangle 10">
            <a:extLst>
              <a:ext uri="{FF2B5EF4-FFF2-40B4-BE49-F238E27FC236}">
                <a16:creationId xmlns="" xmlns:a16="http://schemas.microsoft.com/office/drawing/2014/main" id="{DAC43BA3-C413-4660-808F-E61E3491CD04}"/>
              </a:ext>
            </a:extLst>
          </p:cNvPr>
          <p:cNvSpPr/>
          <p:nvPr/>
        </p:nvSpPr>
        <p:spPr>
          <a:xfrm>
            <a:off x="11551920" y="148081"/>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825879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p:txBody>
          <a:bodyPr/>
          <a:lstStyle/>
          <a:p>
            <a:pPr algn="r"/>
            <a:r>
              <a:rPr lang="zh-CN" altLang="en-US"/>
              <a:t>比较各种中心性算法</a:t>
            </a:r>
            <a:endParaRPr lang="ru-RU"/>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411145" y="655254"/>
            <a:ext cx="3587206"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411145" y="1091271"/>
            <a:ext cx="4536736" cy="461665"/>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十、中心性算法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Centrality)</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21" name="TextBox 20">
            <a:extLst>
              <a:ext uri="{FF2B5EF4-FFF2-40B4-BE49-F238E27FC236}">
                <a16:creationId xmlns="" xmlns:a16="http://schemas.microsoft.com/office/drawing/2014/main" id="{EADC1ABA-C541-4D50-A318-3000C96EC55C}"/>
              </a:ext>
            </a:extLst>
          </p:cNvPr>
          <p:cNvSpPr txBox="1"/>
          <p:nvPr/>
        </p:nvSpPr>
        <p:spPr>
          <a:xfrm>
            <a:off x="8813800" y="6553556"/>
            <a:ext cx="2897554" cy="261610"/>
          </a:xfrm>
          <a:prstGeom prst="rect">
            <a:avLst/>
          </a:prstGeom>
          <a:noFill/>
        </p:spPr>
        <p:txBody>
          <a:bodyPr wrap="square" rtlCol="0">
            <a:spAutoFit/>
          </a:bodyPr>
          <a:lstStyle/>
          <a:p>
            <a:pPr algn="ctr"/>
            <a:r>
              <a:rPr lang="en-AU" sz="1100" i="1">
                <a:solidFill>
                  <a:schemeClr val="bg1">
                    <a:lumMod val="50000"/>
                  </a:schemeClr>
                </a:solidFill>
              </a:rPr>
              <a:t>Source: Wikipedia.org</a:t>
            </a:r>
          </a:p>
        </p:txBody>
      </p:sp>
      <p:graphicFrame>
        <p:nvGraphicFramePr>
          <p:cNvPr id="8" name="Table 7">
            <a:extLst>
              <a:ext uri="{FF2B5EF4-FFF2-40B4-BE49-F238E27FC236}">
                <a16:creationId xmlns="" xmlns:a16="http://schemas.microsoft.com/office/drawing/2014/main" id="{C979BE7C-9BAD-4721-98F0-3468A04AAF37}"/>
              </a:ext>
            </a:extLst>
          </p:cNvPr>
          <p:cNvGraphicFramePr>
            <a:graphicFrameLocks noGrp="1"/>
          </p:cNvGraphicFramePr>
          <p:nvPr>
            <p:extLst>
              <p:ext uri="{D42A27DB-BD31-4B8C-83A1-F6EECF244321}">
                <p14:modId xmlns:p14="http://schemas.microsoft.com/office/powerpoint/2010/main" val="886414691"/>
              </p:ext>
            </p:extLst>
          </p:nvPr>
        </p:nvGraphicFramePr>
        <p:xfrm>
          <a:off x="803743" y="1829156"/>
          <a:ext cx="10283357" cy="4724400"/>
        </p:xfrm>
        <a:graphic>
          <a:graphicData uri="http://schemas.openxmlformats.org/drawingml/2006/table">
            <a:tbl>
              <a:tblPr firstRow="1" bandRow="1">
                <a:tableStyleId>{00A15C55-8517-42AA-B614-E9B94910E393}</a:tableStyleId>
              </a:tblPr>
              <a:tblGrid>
                <a:gridCol w="1700005">
                  <a:extLst>
                    <a:ext uri="{9D8B030D-6E8A-4147-A177-3AD203B41FA5}">
                      <a16:colId xmlns="" xmlns:a16="http://schemas.microsoft.com/office/drawing/2014/main" val="1163223692"/>
                    </a:ext>
                  </a:extLst>
                </a:gridCol>
                <a:gridCol w="1718421">
                  <a:extLst>
                    <a:ext uri="{9D8B030D-6E8A-4147-A177-3AD203B41FA5}">
                      <a16:colId xmlns="" xmlns:a16="http://schemas.microsoft.com/office/drawing/2014/main" val="786718821"/>
                    </a:ext>
                  </a:extLst>
                </a:gridCol>
                <a:gridCol w="1389463">
                  <a:extLst>
                    <a:ext uri="{9D8B030D-6E8A-4147-A177-3AD203B41FA5}">
                      <a16:colId xmlns="" xmlns:a16="http://schemas.microsoft.com/office/drawing/2014/main" val="211331200"/>
                    </a:ext>
                  </a:extLst>
                </a:gridCol>
                <a:gridCol w="1389463">
                  <a:extLst>
                    <a:ext uri="{9D8B030D-6E8A-4147-A177-3AD203B41FA5}">
                      <a16:colId xmlns="" xmlns:a16="http://schemas.microsoft.com/office/drawing/2014/main" val="2960712346"/>
                    </a:ext>
                  </a:extLst>
                </a:gridCol>
                <a:gridCol w="1389463">
                  <a:extLst>
                    <a:ext uri="{9D8B030D-6E8A-4147-A177-3AD203B41FA5}">
                      <a16:colId xmlns="" xmlns:a16="http://schemas.microsoft.com/office/drawing/2014/main" val="3150596977"/>
                    </a:ext>
                  </a:extLst>
                </a:gridCol>
                <a:gridCol w="2696542">
                  <a:extLst>
                    <a:ext uri="{9D8B030D-6E8A-4147-A177-3AD203B41FA5}">
                      <a16:colId xmlns="" xmlns:a16="http://schemas.microsoft.com/office/drawing/2014/main" val="2222915776"/>
                    </a:ext>
                  </a:extLst>
                </a:gridCol>
              </a:tblGrid>
              <a:tr h="370840">
                <a:tc>
                  <a:txBody>
                    <a:bodyPr/>
                    <a:lstStyle/>
                    <a:p>
                      <a:r>
                        <a:rPr lang="zh-CN" altLang="en-US">
                          <a:latin typeface="Microsoft YaHei" panose="020B0503020204020204" pitchFamily="34" charset="-122"/>
                          <a:ea typeface="Microsoft YaHei" panose="020B0503020204020204" pitchFamily="34" charset="-122"/>
                        </a:rPr>
                        <a:t>名称</a:t>
                      </a:r>
                      <a:endParaRPr lang="en-AU">
                        <a:latin typeface="Microsoft YaHei" panose="020B0503020204020204" pitchFamily="34" charset="-122"/>
                        <a:ea typeface="Microsoft YaHei" panose="020B0503020204020204" pitchFamily="34" charset="-122"/>
                      </a:endParaRPr>
                    </a:p>
                  </a:txBody>
                  <a:tcPr/>
                </a:tc>
                <a:tc>
                  <a:txBody>
                    <a:bodyPr/>
                    <a:lstStyle/>
                    <a:p>
                      <a:r>
                        <a:rPr lang="zh-CN" altLang="en-US">
                          <a:latin typeface="Microsoft YaHei" panose="020B0503020204020204" pitchFamily="34" charset="-122"/>
                          <a:ea typeface="Microsoft YaHei" panose="020B0503020204020204" pitchFamily="34" charset="-122"/>
                        </a:rPr>
                        <a:t>衡量重要性的指标</a:t>
                      </a:r>
                      <a:endParaRPr lang="en-AU">
                        <a:latin typeface="Microsoft YaHei" panose="020B0503020204020204" pitchFamily="34" charset="-122"/>
                        <a:ea typeface="Microsoft YaHei" panose="020B0503020204020204" pitchFamily="34" charset="-122"/>
                      </a:endParaRPr>
                    </a:p>
                  </a:txBody>
                  <a:tcPr/>
                </a:tc>
                <a:tc>
                  <a:txBody>
                    <a:bodyPr/>
                    <a:lstStyle/>
                    <a:p>
                      <a:r>
                        <a:rPr lang="zh-CN" altLang="en-US">
                          <a:latin typeface="Microsoft YaHei" panose="020B0503020204020204" pitchFamily="34" charset="-122"/>
                          <a:ea typeface="Microsoft YaHei" panose="020B0503020204020204" pitchFamily="34" charset="-122"/>
                        </a:rPr>
                        <a:t>有向</a:t>
                      </a:r>
                      <a:r>
                        <a:rPr lang="en-US" altLang="zh-CN">
                          <a:latin typeface="Microsoft YaHei" panose="020B0503020204020204" pitchFamily="34" charset="-122"/>
                          <a:ea typeface="Microsoft YaHei" panose="020B0503020204020204" pitchFamily="34" charset="-122"/>
                        </a:rPr>
                        <a:t>/</a:t>
                      </a:r>
                      <a:r>
                        <a:rPr lang="zh-CN" altLang="en-US">
                          <a:latin typeface="Microsoft YaHei" panose="020B0503020204020204" pitchFamily="34" charset="-122"/>
                          <a:ea typeface="Microsoft YaHei" panose="020B0503020204020204" pitchFamily="34" charset="-122"/>
                        </a:rPr>
                        <a:t>无向图</a:t>
                      </a:r>
                      <a:endParaRPr lang="en-AU">
                        <a:latin typeface="Microsoft YaHei" panose="020B0503020204020204" pitchFamily="34" charset="-122"/>
                        <a:ea typeface="Microsoft YaHei" panose="020B0503020204020204" pitchFamily="34" charset="-122"/>
                      </a:endParaRPr>
                    </a:p>
                  </a:txBody>
                  <a:tcPr/>
                </a:tc>
                <a:tc>
                  <a:txBody>
                    <a:bodyPr/>
                    <a:lstStyle/>
                    <a:p>
                      <a:r>
                        <a:rPr lang="zh-CN" altLang="en-US">
                          <a:latin typeface="Microsoft YaHei" panose="020B0503020204020204" pitchFamily="34" charset="-122"/>
                          <a:ea typeface="Microsoft YaHei" panose="020B0503020204020204" pitchFamily="34" charset="-122"/>
                        </a:rPr>
                        <a:t>支持非连通图？</a:t>
                      </a:r>
                      <a:endParaRPr lang="en-AU">
                        <a:latin typeface="Microsoft YaHei" panose="020B0503020204020204" pitchFamily="34" charset="-122"/>
                        <a:ea typeface="Microsoft YaHei" panose="020B0503020204020204" pitchFamily="34" charset="-122"/>
                      </a:endParaRPr>
                    </a:p>
                  </a:txBody>
                  <a:tcPr/>
                </a:tc>
                <a:tc>
                  <a:txBody>
                    <a:bodyPr/>
                    <a:lstStyle/>
                    <a:p>
                      <a:r>
                        <a:rPr lang="zh-CN" altLang="en-US">
                          <a:latin typeface="Microsoft YaHei" panose="020B0503020204020204" pitchFamily="34" charset="-122"/>
                          <a:ea typeface="Microsoft YaHei" panose="020B0503020204020204" pitchFamily="34" charset="-122"/>
                        </a:rPr>
                        <a:t>支持带权重的关系？</a:t>
                      </a:r>
                      <a:endParaRPr lang="en-AU">
                        <a:latin typeface="Microsoft YaHei" panose="020B0503020204020204" pitchFamily="34" charset="-122"/>
                        <a:ea typeface="Microsoft YaHei" panose="020B0503020204020204" pitchFamily="34" charset="-122"/>
                      </a:endParaRPr>
                    </a:p>
                  </a:txBody>
                  <a:tcPr/>
                </a:tc>
                <a:tc>
                  <a:txBody>
                    <a:bodyPr/>
                    <a:lstStyle/>
                    <a:p>
                      <a:r>
                        <a:rPr lang="zh-CN" altLang="en-US">
                          <a:latin typeface="Microsoft YaHei" panose="020B0503020204020204" pitchFamily="34" charset="-122"/>
                          <a:ea typeface="Microsoft YaHei" panose="020B0503020204020204" pitchFamily="34" charset="-122"/>
                        </a:rPr>
                        <a:t>应用场景</a:t>
                      </a:r>
                      <a:endParaRPr lang="en-AU">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3027018980"/>
                  </a:ext>
                </a:extLst>
              </a:tr>
              <a:tr h="370840">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度中心性</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a:solidFill>
                            <a:schemeClr val="tx2">
                              <a:lumMod val="50000"/>
                            </a:schemeClr>
                          </a:solidFill>
                          <a:latin typeface="Microsoft YaHei" panose="020B0503020204020204" pitchFamily="34" charset="-122"/>
                          <a:ea typeface="Microsoft YaHei" panose="020B0503020204020204" pitchFamily="34" charset="-122"/>
                        </a:rPr>
                        <a:t>节点的关系数</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有向</a:t>
                      </a:r>
                      <a:r>
                        <a:rPr lang="en-AU" altLang="zh-CN" sz="1600" dirty="0">
                          <a:solidFill>
                            <a:schemeClr val="tx2">
                              <a:lumMod val="50000"/>
                            </a:schemeClr>
                          </a:solidFill>
                          <a:latin typeface="Microsoft YaHei" panose="020B0503020204020204" pitchFamily="34" charset="-122"/>
                          <a:ea typeface="Microsoft YaHei" panose="020B0503020204020204" pitchFamily="34" charset="-122"/>
                        </a:rPr>
                        <a:t>+</a:t>
                      </a:r>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无向</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2000">
                        <a:solidFill>
                          <a:schemeClr val="tx2">
                            <a:lumMod val="50000"/>
                          </a:schemeClr>
                        </a:solidFill>
                        <a:latin typeface="Microsoft YaHei" panose="020B0503020204020204" pitchFamily="34" charset="-122"/>
                        <a:ea typeface="Microsoft YaHei" panose="020B0503020204020204" pitchFamily="34" charset="-122"/>
                      </a:endParaRPr>
                    </a:p>
                    <a:p>
                      <a:pPr algn="ctr"/>
                      <a:endParaRPr lang="en-AU" sz="20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r>
                        <a:rPr lang="en-AU" sz="200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20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根据关系的入度发现热门人物、出度发现合群度</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4136739543"/>
                  </a:ext>
                </a:extLst>
              </a:tr>
              <a:tr h="370840">
                <a:tc>
                  <a:txBody>
                    <a:bodyPr/>
                    <a:lstStyle/>
                    <a:p>
                      <a:r>
                        <a:rPr lang="zh-CN" altLang="en-US" sz="1600">
                          <a:solidFill>
                            <a:schemeClr val="tx2">
                              <a:lumMod val="50000"/>
                            </a:schemeClr>
                          </a:solidFill>
                          <a:latin typeface="Microsoft YaHei" panose="020B0503020204020204" pitchFamily="34" charset="-122"/>
                          <a:ea typeface="Microsoft YaHei" panose="020B0503020204020204" pitchFamily="34" charset="-122"/>
                        </a:rPr>
                        <a:t>紧密中心性</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a:solidFill>
                            <a:schemeClr val="tx2">
                              <a:lumMod val="50000"/>
                            </a:schemeClr>
                          </a:solidFill>
                          <a:latin typeface="Microsoft YaHei" panose="020B0503020204020204" pitchFamily="34" charset="-122"/>
                          <a:ea typeface="Microsoft YaHei" panose="020B0503020204020204" pitchFamily="34" charset="-122"/>
                        </a:rPr>
                        <a:t>节点到其他节点的平均最短距离</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r>
                        <a:rPr lang="zh-CN" altLang="en-US" sz="1600">
                          <a:solidFill>
                            <a:schemeClr val="tx2">
                              <a:lumMod val="50000"/>
                            </a:schemeClr>
                          </a:solidFill>
                          <a:latin typeface="Microsoft YaHei" panose="020B0503020204020204" pitchFamily="34" charset="-122"/>
                          <a:ea typeface="Microsoft YaHei" panose="020B0503020204020204" pitchFamily="34" charset="-122"/>
                        </a:rPr>
                        <a:t>无向</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rowSpan="2">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在公共事业基础设施规划中寻找最优化的位置和路径，以获得最大的使用率。</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1298134352"/>
                  </a:ext>
                </a:extLst>
              </a:tr>
              <a:tr h="370840">
                <a:tc>
                  <a:txBody>
                    <a:bodyPr/>
                    <a:lstStyle/>
                    <a:p>
                      <a:r>
                        <a:rPr lang="zh-CN" altLang="en-US" sz="1600">
                          <a:solidFill>
                            <a:schemeClr val="tx2">
                              <a:lumMod val="50000"/>
                            </a:schemeClr>
                          </a:solidFill>
                          <a:latin typeface="Microsoft YaHei" panose="020B0503020204020204" pitchFamily="34" charset="-122"/>
                          <a:ea typeface="Microsoft YaHei" panose="020B0503020204020204" pitchFamily="34" charset="-122"/>
                        </a:rPr>
                        <a:t>协调中心性</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schemeClr val="tx2">
                              <a:lumMod val="50000"/>
                            </a:schemeClr>
                          </a:solidFill>
                          <a:latin typeface="Microsoft YaHei" panose="020B0503020204020204" pitchFamily="34" charset="-122"/>
                          <a:ea typeface="Microsoft YaHei" panose="020B0503020204020204" pitchFamily="34" charset="-122"/>
                        </a:rPr>
                        <a:t>节点到其他节点的平均最短距离</a:t>
                      </a:r>
                      <a:r>
                        <a:rPr lang="en-AU" altLang="zh-CN" sz="1600">
                          <a:solidFill>
                            <a:schemeClr val="tx2">
                              <a:lumMod val="50000"/>
                            </a:schemeClr>
                          </a:solidFill>
                          <a:latin typeface="Microsoft YaHei" panose="020B0503020204020204" pitchFamily="34" charset="-122"/>
                          <a:ea typeface="Microsoft YaHei" panose="020B0503020204020204" pitchFamily="34" charset="-122"/>
                        </a:rPr>
                        <a:t>(</a:t>
                      </a:r>
                      <a:r>
                        <a:rPr lang="zh-CN" altLang="en-US" sz="1600">
                          <a:solidFill>
                            <a:schemeClr val="tx2">
                              <a:lumMod val="50000"/>
                            </a:schemeClr>
                          </a:solidFill>
                          <a:latin typeface="Microsoft YaHei" panose="020B0503020204020204" pitchFamily="34" charset="-122"/>
                          <a:ea typeface="Microsoft YaHei" panose="020B0503020204020204" pitchFamily="34" charset="-122"/>
                        </a:rPr>
                        <a:t>倒数求和</a:t>
                      </a:r>
                      <a:r>
                        <a:rPr lang="en-AU" altLang="zh-CN" sz="1600">
                          <a:solidFill>
                            <a:schemeClr val="tx2">
                              <a:lumMod val="50000"/>
                            </a:schemeClr>
                          </a:solidFill>
                          <a:latin typeface="Microsoft YaHei" panose="020B0503020204020204" pitchFamily="34" charset="-122"/>
                          <a:ea typeface="Microsoft YaHei" panose="020B0503020204020204" pitchFamily="34" charset="-122"/>
                        </a:rPr>
                        <a:t>)</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r>
                        <a:rPr lang="zh-CN" altLang="en-US" sz="1600">
                          <a:solidFill>
                            <a:schemeClr val="tx2">
                              <a:lumMod val="50000"/>
                            </a:schemeClr>
                          </a:solidFill>
                          <a:latin typeface="Microsoft YaHei" panose="020B0503020204020204" pitchFamily="34" charset="-122"/>
                          <a:ea typeface="Microsoft YaHei" panose="020B0503020204020204" pitchFamily="34" charset="-122"/>
                        </a:rPr>
                        <a:t>无向</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p>
                      <a:pPr algn="ct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vMerge="1">
                  <a:txBody>
                    <a:bodyPr/>
                    <a:lstStyle/>
                    <a:p>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2119117216"/>
                  </a:ext>
                </a:extLst>
              </a:tr>
              <a:tr h="370840">
                <a:tc>
                  <a:txBody>
                    <a:bodyPr/>
                    <a:lstStyle/>
                    <a:p>
                      <a:r>
                        <a:rPr lang="zh-CN" altLang="en-US" sz="1600">
                          <a:solidFill>
                            <a:schemeClr val="tx2">
                              <a:lumMod val="50000"/>
                            </a:schemeClr>
                          </a:solidFill>
                          <a:latin typeface="Microsoft YaHei" panose="020B0503020204020204" pitchFamily="34" charset="-122"/>
                          <a:ea typeface="Microsoft YaHei" panose="020B0503020204020204" pitchFamily="34" charset="-122"/>
                        </a:rPr>
                        <a:t>间接中心性</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a:solidFill>
                            <a:schemeClr val="tx2">
                              <a:lumMod val="50000"/>
                            </a:schemeClr>
                          </a:solidFill>
                          <a:latin typeface="Microsoft YaHei" panose="020B0503020204020204" pitchFamily="34" charset="-122"/>
                          <a:ea typeface="Microsoft YaHei" panose="020B0503020204020204" pitchFamily="34" charset="-122"/>
                        </a:rPr>
                        <a:t>节点出现在所有最短路径中的次数</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tx2">
                              <a:lumMod val="50000"/>
                            </a:schemeClr>
                          </a:solidFill>
                          <a:latin typeface="Microsoft YaHei" panose="020B0503020204020204" pitchFamily="34" charset="-122"/>
                          <a:ea typeface="Microsoft YaHei" panose="020B0503020204020204" pitchFamily="34" charset="-122"/>
                        </a:rPr>
                        <a:t>有向</a:t>
                      </a:r>
                      <a:r>
                        <a:rPr lang="en-AU" altLang="zh-CN" sz="1600">
                          <a:solidFill>
                            <a:schemeClr val="tx2">
                              <a:lumMod val="50000"/>
                            </a:schemeClr>
                          </a:solidFill>
                          <a:latin typeface="Microsoft YaHei" panose="020B0503020204020204" pitchFamily="34" charset="-122"/>
                          <a:ea typeface="Microsoft YaHei" panose="020B0503020204020204" pitchFamily="34" charset="-122"/>
                        </a:rPr>
                        <a:t>+</a:t>
                      </a:r>
                      <a:r>
                        <a:rPr lang="zh-CN" altLang="en-US" sz="1600">
                          <a:solidFill>
                            <a:schemeClr val="tx2">
                              <a:lumMod val="50000"/>
                            </a:schemeClr>
                          </a:solidFill>
                          <a:latin typeface="Microsoft YaHei" panose="020B0503020204020204" pitchFamily="34" charset="-122"/>
                          <a:ea typeface="Microsoft YaHei" panose="020B0503020204020204" pitchFamily="34" charset="-122"/>
                        </a:rPr>
                        <a:t>无向</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在药品研发中通过寻找针对特定疾病的控制基因以缩短周期。</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3521614056"/>
                  </a:ext>
                </a:extLst>
              </a:tr>
              <a:tr h="370840">
                <a:tc>
                  <a:txBody>
                    <a:bodyPr/>
                    <a:lstStyle/>
                    <a:p>
                      <a:r>
                        <a:rPr lang="zh-CN" altLang="en-US" sz="1600">
                          <a:solidFill>
                            <a:schemeClr val="tx2">
                              <a:lumMod val="50000"/>
                            </a:schemeClr>
                          </a:solidFill>
                          <a:latin typeface="Microsoft YaHei" panose="020B0503020204020204" pitchFamily="34" charset="-122"/>
                          <a:ea typeface="Microsoft YaHei" panose="020B0503020204020204" pitchFamily="34" charset="-122"/>
                        </a:rPr>
                        <a:t>特征向量中心性</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r>
                        <a:rPr lang="zh-CN" altLang="en-US" sz="1600">
                          <a:solidFill>
                            <a:schemeClr val="tx2">
                              <a:lumMod val="50000"/>
                            </a:schemeClr>
                          </a:solidFill>
                          <a:latin typeface="Microsoft YaHei" panose="020B0503020204020204" pitchFamily="34" charset="-122"/>
                          <a:ea typeface="Microsoft YaHei" panose="020B0503020204020204" pitchFamily="34" charset="-122"/>
                        </a:rPr>
                        <a:t>节点的关系数量和质量</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r>
                        <a:rPr lang="zh-CN" altLang="en-US" sz="1600">
                          <a:solidFill>
                            <a:schemeClr val="tx2">
                              <a:lumMod val="50000"/>
                            </a:schemeClr>
                          </a:solidFill>
                          <a:latin typeface="Microsoft YaHei" panose="020B0503020204020204" pitchFamily="34" charset="-122"/>
                          <a:ea typeface="Microsoft YaHei" panose="020B0503020204020204" pitchFamily="34" charset="-122"/>
                        </a:rPr>
                        <a:t>有向</a:t>
                      </a:r>
                      <a:r>
                        <a:rPr lang="en-AU" altLang="zh-CN" sz="1600">
                          <a:solidFill>
                            <a:schemeClr val="tx2">
                              <a:lumMod val="50000"/>
                            </a:schemeClr>
                          </a:solidFill>
                          <a:latin typeface="Microsoft YaHei" panose="020B0503020204020204" pitchFamily="34" charset="-122"/>
                          <a:ea typeface="Microsoft YaHei" panose="020B0503020204020204" pitchFamily="34" charset="-122"/>
                        </a:rPr>
                        <a:t>+</a:t>
                      </a:r>
                      <a:r>
                        <a:rPr lang="zh-CN" altLang="en-US" sz="1600">
                          <a:solidFill>
                            <a:schemeClr val="tx2">
                              <a:lumMod val="50000"/>
                            </a:schemeClr>
                          </a:solidFill>
                          <a:latin typeface="Microsoft YaHei" panose="020B0503020204020204" pitchFamily="34" charset="-122"/>
                          <a:ea typeface="Microsoft YaHei" panose="020B0503020204020204" pitchFamily="34" charset="-122"/>
                        </a:rPr>
                        <a:t>无向</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algn="ct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rowSpan="2">
                  <a:txBody>
                    <a:bodyPr/>
                    <a:lstStyle/>
                    <a:p>
                      <a:r>
                        <a:rPr lang="zh-CN" altLang="en-US" sz="1600" dirty="0">
                          <a:solidFill>
                            <a:schemeClr val="tx2">
                              <a:lumMod val="50000"/>
                            </a:schemeClr>
                          </a:solidFill>
                          <a:latin typeface="Microsoft YaHei" panose="020B0503020204020204" pitchFamily="34" charset="-122"/>
                          <a:ea typeface="Microsoft YaHei" panose="020B0503020204020204" pitchFamily="34" charset="-122"/>
                        </a:rPr>
                        <a:t>在机器学习中发现最有影响力的特征，以及在自然语言处理中根据词语相关度进行排名。</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3183804951"/>
                  </a:ext>
                </a:extLst>
              </a:tr>
              <a:tr h="370840">
                <a:tc>
                  <a:txBody>
                    <a:bodyPr/>
                    <a:lstStyle/>
                    <a:p>
                      <a:r>
                        <a:rPr lang="zh-CN" altLang="en-US" sz="1600">
                          <a:solidFill>
                            <a:schemeClr val="tx2">
                              <a:lumMod val="50000"/>
                            </a:schemeClr>
                          </a:solidFill>
                          <a:latin typeface="Microsoft YaHei" panose="020B0503020204020204" pitchFamily="34" charset="-122"/>
                          <a:ea typeface="Microsoft YaHei" panose="020B0503020204020204" pitchFamily="34" charset="-122"/>
                        </a:rPr>
                        <a:t>页面排行</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schemeClr val="tx2">
                              <a:lumMod val="50000"/>
                            </a:schemeClr>
                          </a:solidFill>
                          <a:latin typeface="Microsoft YaHei" panose="020B0503020204020204" pitchFamily="34" charset="-122"/>
                          <a:ea typeface="Microsoft YaHei" panose="020B0503020204020204" pitchFamily="34" charset="-122"/>
                        </a:rPr>
                        <a:t>节点的关系数量和质量</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chemeClr val="tx2">
                              <a:lumMod val="50000"/>
                            </a:schemeClr>
                          </a:solidFill>
                          <a:latin typeface="Microsoft YaHei" panose="020B0503020204020204" pitchFamily="34" charset="-122"/>
                          <a:ea typeface="Microsoft YaHei" panose="020B0503020204020204" pitchFamily="34" charset="-122"/>
                        </a:rPr>
                        <a:t>有向</a:t>
                      </a:r>
                      <a:r>
                        <a:rPr lang="en-AU" altLang="zh-CN" sz="1600">
                          <a:solidFill>
                            <a:schemeClr val="tx2">
                              <a:lumMod val="50000"/>
                            </a:schemeClr>
                          </a:solidFill>
                          <a:latin typeface="Microsoft YaHei" panose="020B0503020204020204" pitchFamily="34" charset="-122"/>
                          <a:ea typeface="Microsoft YaHei" panose="020B0503020204020204" pitchFamily="34" charset="-122"/>
                        </a:rPr>
                        <a:t>+</a:t>
                      </a:r>
                      <a:r>
                        <a:rPr lang="zh-CN" altLang="en-US" sz="1600">
                          <a:solidFill>
                            <a:schemeClr val="tx2">
                              <a:lumMod val="50000"/>
                            </a:schemeClr>
                          </a:solidFill>
                          <a:latin typeface="Microsoft YaHei" panose="020B0503020204020204" pitchFamily="34" charset="-122"/>
                          <a:ea typeface="Microsoft YaHei" panose="020B0503020204020204" pitchFamily="34" charset="-122"/>
                        </a:rPr>
                        <a:t>无向</a:t>
                      </a: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sz="1600">
                        <a:solidFill>
                          <a:schemeClr val="tx2">
                            <a:lumMod val="50000"/>
                          </a:schemeClr>
                        </a:solidFill>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solidFill>
                            <a:schemeClr val="tx2">
                              <a:lumMod val="50000"/>
                            </a:schemeClr>
                          </a:solidFill>
                          <a:latin typeface="Microsoft YaHei" panose="020B0503020204020204" pitchFamily="34" charset="-122"/>
                          <a:ea typeface="Microsoft YaHei" panose="020B0503020204020204" pitchFamily="34" charset="-122"/>
                          <a:sym typeface="Wingdings" panose="05000000000000000000" pitchFamily="2" charset="2"/>
                        </a:rPr>
                        <a:t></a:t>
                      </a:r>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tc vMerge="1">
                  <a:txBody>
                    <a:bodyPr/>
                    <a:lstStyle/>
                    <a:p>
                      <a:endParaRPr lang="en-AU" sz="1600" dirty="0">
                        <a:solidFill>
                          <a:schemeClr val="tx2">
                            <a:lumMod val="50000"/>
                          </a:schemeClr>
                        </a:solidFill>
                        <a:latin typeface="Microsoft YaHei" panose="020B0503020204020204" pitchFamily="34" charset="-122"/>
                        <a:ea typeface="Microsoft YaHei" panose="020B0503020204020204" pitchFamily="34" charset="-122"/>
                      </a:endParaRPr>
                    </a:p>
                  </a:txBody>
                  <a:tcPr/>
                </a:tc>
                <a:extLst>
                  <a:ext uri="{0D108BD9-81ED-4DB2-BD59-A6C34878D82A}">
                    <a16:rowId xmlns="" xmlns:a16="http://schemas.microsoft.com/office/drawing/2014/main" val="2837533384"/>
                  </a:ext>
                </a:extLst>
              </a:tr>
            </a:tbl>
          </a:graphicData>
        </a:graphic>
      </p:graphicFrame>
    </p:spTree>
    <p:extLst>
      <p:ext uri="{BB962C8B-B14F-4D97-AF65-F5344CB8AC3E}">
        <p14:creationId xmlns:p14="http://schemas.microsoft.com/office/powerpoint/2010/main" val="39236081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descr="Image">
            <a:extLst>
              <a:ext uri="{FF2B5EF4-FFF2-40B4-BE49-F238E27FC236}">
                <a16:creationId xmlns="" xmlns:a16="http://schemas.microsoft.com/office/drawing/2014/main" id="{82EACF7F-3B0A-4B33-B9E3-24731C75098D}"/>
              </a:ext>
            </a:extLst>
          </p:cNvPr>
          <p:cNvPicPr>
            <a:picLocks noChangeAspect="1"/>
          </p:cNvPicPr>
          <p:nvPr/>
        </p:nvPicPr>
        <p:blipFill>
          <a:blip r:embed="rId2"/>
          <a:stretch>
            <a:fillRect/>
          </a:stretch>
        </p:blipFill>
        <p:spPr>
          <a:xfrm>
            <a:off x="1746575" y="766792"/>
            <a:ext cx="9017548" cy="4846932"/>
          </a:xfrm>
          <a:prstGeom prst="rect">
            <a:avLst/>
          </a:prstGeom>
          <a:ln w="3175">
            <a:solidFill>
              <a:schemeClr val="bg1">
                <a:lumMod val="85000"/>
              </a:schemeClr>
            </a:solidFill>
            <a:miter lim="400000"/>
          </a:ln>
          <a:effectLst>
            <a:outerShdw blurRad="50800" dist="38100" dir="2700000" algn="tl" rotWithShape="0">
              <a:prstClr val="black">
                <a:alpha val="40000"/>
              </a:prstClr>
            </a:outerShdw>
          </a:effectLst>
        </p:spPr>
      </p:pic>
      <p:sp>
        <p:nvSpPr>
          <p:cNvPr id="24" name="TextBox 23">
            <a:extLst>
              <a:ext uri="{FF2B5EF4-FFF2-40B4-BE49-F238E27FC236}">
                <a16:creationId xmlns="" xmlns:a16="http://schemas.microsoft.com/office/drawing/2014/main" id="{4E2FBA05-1B22-453F-AF63-5CEF5423441B}"/>
              </a:ext>
            </a:extLst>
          </p:cNvPr>
          <p:cNvSpPr txBox="1"/>
          <p:nvPr/>
        </p:nvSpPr>
        <p:spPr>
          <a:xfrm>
            <a:off x="2631311" y="5822066"/>
            <a:ext cx="7106856" cy="369332"/>
          </a:xfrm>
          <a:prstGeom prst="rect">
            <a:avLst/>
          </a:prstGeom>
          <a:noFill/>
        </p:spPr>
        <p:txBody>
          <a:bodyPr wrap="square" rtlCol="0">
            <a:spAutoFit/>
          </a:bodyPr>
          <a:lstStyle/>
          <a:p>
            <a:pPr algn="ctr"/>
            <a:r>
              <a:rPr lang="zh-CN" altLang="en-US" dirty="0">
                <a:solidFill>
                  <a:schemeClr val="tx2">
                    <a:lumMod val="50000"/>
                  </a:schemeClr>
                </a:solidFill>
                <a:latin typeface="Microsoft YaHei" panose="020B0503020204020204" pitchFamily="34" charset="-122"/>
                <a:ea typeface="Microsoft YaHei" panose="020B0503020204020204" pitchFamily="34" charset="-122"/>
              </a:rPr>
              <a:t>图</a:t>
            </a:r>
            <a:r>
              <a:rPr lang="en-US" altLang="zh-CN" dirty="0">
                <a:solidFill>
                  <a:schemeClr val="tx2">
                    <a:lumMod val="50000"/>
                  </a:schemeClr>
                </a:solidFill>
                <a:latin typeface="Microsoft YaHei" panose="020B0503020204020204" pitchFamily="34" charset="-122"/>
                <a:ea typeface="Microsoft YaHei" panose="020B0503020204020204" pitchFamily="34" charset="-122"/>
              </a:rPr>
              <a:t>/</a:t>
            </a:r>
            <a:r>
              <a:rPr lang="zh-CN" altLang="en-US" dirty="0">
                <a:solidFill>
                  <a:schemeClr val="tx2">
                    <a:lumMod val="50000"/>
                  </a:schemeClr>
                </a:solidFill>
                <a:latin typeface="Microsoft YaHei" panose="020B0503020204020204" pitchFamily="34" charset="-122"/>
                <a:ea typeface="Microsoft YaHei" panose="020B0503020204020204" pitchFamily="34" charset="-122"/>
              </a:rPr>
              <a:t>网路中群体</a:t>
            </a:r>
            <a:r>
              <a:rPr lang="en-US" altLang="zh-CN" dirty="0">
                <a:solidFill>
                  <a:schemeClr val="tx2">
                    <a:lumMod val="50000"/>
                  </a:schemeClr>
                </a:solidFill>
                <a:latin typeface="Microsoft YaHei" panose="020B0503020204020204" pitchFamily="34" charset="-122"/>
                <a:ea typeface="Microsoft YaHei" panose="020B0503020204020204" pitchFamily="34" charset="-122"/>
              </a:rPr>
              <a:t>/</a:t>
            </a:r>
            <a:r>
              <a:rPr lang="zh-CN" altLang="en-US" dirty="0">
                <a:solidFill>
                  <a:schemeClr val="tx2">
                    <a:lumMod val="50000"/>
                  </a:schemeClr>
                </a:solidFill>
                <a:latin typeface="Microsoft YaHei" panose="020B0503020204020204" pitchFamily="34" charset="-122"/>
                <a:ea typeface="Microsoft YaHei" panose="020B0503020204020204" pitchFamily="34" charset="-122"/>
              </a:rPr>
              <a:t>社区的形成、聚集和演变是其重要的特征和研究领域。</a:t>
            </a:r>
            <a:endParaRPr lang="en-AU" dirty="0">
              <a:solidFill>
                <a:schemeClr val="tx2">
                  <a:lumMod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876846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a:xfrm>
            <a:off x="6071507" y="1451629"/>
            <a:ext cx="5829911" cy="1325563"/>
          </a:xfrm>
        </p:spPr>
        <p:txBody>
          <a:bodyPr>
            <a:normAutofit fontScale="90000"/>
          </a:bodyPr>
          <a:lstStyle/>
          <a:p>
            <a:r>
              <a:rPr lang="zh-CN" altLang="en-US" dirty="0"/>
              <a:t>十一、</a:t>
            </a:r>
            <a:r>
              <a:rPr lang="en-AU" dirty="0"/>
              <a:t>Neo4j</a:t>
            </a:r>
            <a:r>
              <a:rPr lang="zh-CN" altLang="en-US" dirty="0"/>
              <a:t>图数据分析（四）：社区检测算法</a:t>
            </a:r>
            <a:r>
              <a:rPr lang="en-US" altLang="zh-CN" dirty="0"/>
              <a:t>(</a:t>
            </a:r>
            <a:r>
              <a:rPr lang="en-AU" altLang="zh-CN" dirty="0"/>
              <a:t>Community Detection)</a:t>
            </a:r>
            <a:endParaRPr lang="ru-RU" dirty="0"/>
          </a:p>
        </p:txBody>
      </p:sp>
      <p:sp>
        <p:nvSpPr>
          <p:cNvPr id="9" name="TextBox 8">
            <a:extLst>
              <a:ext uri="{FF2B5EF4-FFF2-40B4-BE49-F238E27FC236}">
                <a16:creationId xmlns="" xmlns:a16="http://schemas.microsoft.com/office/drawing/2014/main" id="{061681CA-C999-4551-9081-7BDE6332DD65}"/>
              </a:ext>
            </a:extLst>
          </p:cNvPr>
          <p:cNvSpPr txBox="1"/>
          <p:nvPr/>
        </p:nvSpPr>
        <p:spPr>
          <a:xfrm>
            <a:off x="7750629" y="609746"/>
            <a:ext cx="38012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2" name="Text Placeholder 4">
            <a:extLst>
              <a:ext uri="{FF2B5EF4-FFF2-40B4-BE49-F238E27FC236}">
                <a16:creationId xmlns="" xmlns:a16="http://schemas.microsoft.com/office/drawing/2014/main" id="{500696E9-0EAC-4347-BE10-EFACC90C3806}"/>
              </a:ext>
            </a:extLst>
          </p:cNvPr>
          <p:cNvSpPr txBox="1">
            <a:spLocks/>
          </p:cNvSpPr>
          <p:nvPr/>
        </p:nvSpPr>
        <p:spPr>
          <a:xfrm>
            <a:off x="5978290" y="3290788"/>
            <a:ext cx="5242160" cy="3098437"/>
          </a:xfrm>
          <a:prstGeom prst="rect">
            <a:avLst/>
          </a:prstGeom>
        </p:spPr>
        <p:txBody>
          <a:bodyPr>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什么是社区检测算法？</a:t>
            </a:r>
          </a:p>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三角计数和集聚系数</a:t>
            </a:r>
          </a:p>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强连通分量</a:t>
            </a:r>
          </a:p>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连通分量</a:t>
            </a:r>
          </a:p>
          <a:p>
            <a:pPr marL="285750" indent="-285750">
              <a:buFont typeface="Arial" panose="020B0604020202020204" pitchFamily="34" charset="0"/>
              <a:buChar char="•"/>
            </a:pPr>
            <a:r>
              <a:rPr lang="zh-CN" altLang="en-US" dirty="0">
                <a:solidFill>
                  <a:schemeClr val="tx1"/>
                </a:solidFill>
                <a:latin typeface="Microsoft YaHei" panose="020B0503020204020204" pitchFamily="34" charset="-122"/>
                <a:ea typeface="Microsoft YaHei" panose="020B0503020204020204" pitchFamily="34" charset="-122"/>
              </a:rPr>
              <a:t>标签传播算法</a:t>
            </a:r>
          </a:p>
          <a:p>
            <a:pPr marL="285750" indent="-285750">
              <a:buFont typeface="Arial" panose="020B0604020202020204" pitchFamily="34" charset="0"/>
              <a:buChar char="•"/>
            </a:pPr>
            <a:r>
              <a:rPr lang="en-US" altLang="zh-CN" dirty="0">
                <a:solidFill>
                  <a:schemeClr val="tx1"/>
                </a:solidFill>
                <a:latin typeface="Microsoft YaHei" panose="020B0503020204020204" pitchFamily="34" charset="-122"/>
                <a:ea typeface="Microsoft YaHei" panose="020B0503020204020204" pitchFamily="34" charset="-122"/>
              </a:rPr>
              <a:t>Louvain</a:t>
            </a:r>
            <a:r>
              <a:rPr lang="zh-CN" altLang="en-US" dirty="0">
                <a:solidFill>
                  <a:schemeClr val="tx1"/>
                </a:solidFill>
                <a:latin typeface="Microsoft YaHei" panose="020B0503020204020204" pitchFamily="34" charset="-122"/>
                <a:ea typeface="Microsoft YaHei" panose="020B0503020204020204" pitchFamily="34" charset="-122"/>
              </a:rPr>
              <a:t>模块度算法</a:t>
            </a:r>
          </a:p>
          <a:p>
            <a:pPr marL="285750" indent="-285750">
              <a:buFont typeface="Arial" panose="020B0604020202020204" pitchFamily="34" charset="0"/>
              <a:buChar char="•"/>
            </a:pP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pic>
        <p:nvPicPr>
          <p:cNvPr id="6" name="Picture Placeholder 5">
            <a:extLst>
              <a:ext uri="{FF2B5EF4-FFF2-40B4-BE49-F238E27FC236}">
                <a16:creationId xmlns="" xmlns:a16="http://schemas.microsoft.com/office/drawing/2014/main" id="{D75EC3A0-072B-41DA-83D9-304AC52AE249}"/>
              </a:ext>
            </a:extLst>
          </p:cNvPr>
          <p:cNvPicPr>
            <a:picLocks noGrp="1" noChangeAspect="1"/>
          </p:cNvPicPr>
          <p:nvPr>
            <p:ph type="pic" sz="quarter" idx="14"/>
          </p:nvPr>
        </p:nvPicPr>
        <p:blipFill>
          <a:blip r:embed="rId2"/>
          <a:srcRect l="1537" r="1537"/>
          <a:stretch>
            <a:fillRect/>
          </a:stretch>
        </p:blipFill>
        <p:spPr/>
      </p:pic>
      <p:sp>
        <p:nvSpPr>
          <p:cNvPr id="11" name="Rectangle 10">
            <a:extLst>
              <a:ext uri="{FF2B5EF4-FFF2-40B4-BE49-F238E27FC236}">
                <a16:creationId xmlns="" xmlns:a16="http://schemas.microsoft.com/office/drawing/2014/main" id="{3473F9A2-C732-42A2-BF6B-CF6D5C09BA26}"/>
              </a:ext>
            </a:extLst>
          </p:cNvPr>
          <p:cNvSpPr/>
          <p:nvPr/>
        </p:nvSpPr>
        <p:spPr>
          <a:xfrm>
            <a:off x="11551920" y="148081"/>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073043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a:t>1 – </a:t>
            </a:r>
            <a:r>
              <a:rPr lang="zh-CN" altLang="en-US"/>
              <a:t>什么是社区检测算法？</a:t>
            </a:r>
            <a:endParaRPr lang="ru-RU"/>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图</a:t>
            </a:r>
            <a:r>
              <a:rPr lang="en-US" altLang="zh-CN" dirty="0"/>
              <a:t>/</a:t>
            </a:r>
            <a:r>
              <a:rPr lang="zh-CN" altLang="en-US" dirty="0"/>
              <a:t>网路中群体</a:t>
            </a:r>
            <a:r>
              <a:rPr lang="en-US" altLang="zh-CN" dirty="0"/>
              <a:t>/</a:t>
            </a:r>
            <a:r>
              <a:rPr lang="zh-CN" altLang="en-US" dirty="0"/>
              <a:t>社区的形成、聚集和演变是其重要的特征和研究领域。</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75849" y="1210506"/>
            <a:ext cx="5776364" cy="4961694"/>
          </a:xfrm>
        </p:spPr>
        <p:txBody>
          <a:bodyPr/>
          <a:lstStyle/>
          <a:p>
            <a:r>
              <a:rPr lang="zh-CN" altLang="en-US" sz="1800" dirty="0">
                <a:latin typeface="Microsoft YaHei" panose="020B0503020204020204" pitchFamily="34" charset="-122"/>
                <a:ea typeface="Microsoft YaHei" panose="020B0503020204020204" pitchFamily="34" charset="-122"/>
              </a:rPr>
              <a:t>       社区的形成和演变在复杂网络中很常见。社区的出现为评估群体行为和研究新兴现象提供了基础。</a:t>
            </a:r>
            <a:endParaRPr lang="en-AU" altLang="zh-CN" sz="1800" dirty="0">
              <a:latin typeface="Microsoft YaHei" panose="020B0503020204020204" pitchFamily="34" charset="-122"/>
              <a:ea typeface="Microsoft YaHei" panose="020B0503020204020204" pitchFamily="34" charset="-122"/>
            </a:endParaRPr>
          </a:p>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社区检测算法试图找到那些节点集合：在同一集合中的节点之间的交互</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关系比分属不同集合的节点之间更多，或者它们有更多共同点。识别这些相关集合可以揭示节点集群、隔离的群组和网络结构。 这种信息有助于推断对等组的类似行为或偏好，估计关系或连接的稳定性、查找嵌套关系以及为其他分析准备数据。社区检测算法还用于生成网络的可视化展现。</a:t>
            </a:r>
            <a:endParaRPr lang="en-AU" altLang="zh-CN" sz="1800" dirty="0">
              <a:latin typeface="Microsoft YaHei" panose="020B0503020204020204" pitchFamily="34" charset="-122"/>
              <a:ea typeface="Microsoft YaHei" panose="020B0503020204020204" pitchFamily="34" charset="-122"/>
            </a:endParaRPr>
          </a:p>
          <a:p>
            <a:r>
              <a:rPr lang="en-AU"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ALGO</a:t>
            </a:r>
            <a:r>
              <a:rPr lang="zh-CN" altLang="en-US" sz="1800" dirty="0">
                <a:latin typeface="Microsoft YaHei" panose="020B0503020204020204" pitchFamily="34" charset="-122"/>
                <a:ea typeface="Microsoft YaHei" panose="020B0503020204020204" pitchFamily="34" charset="-122"/>
              </a:rPr>
              <a:t>算法包提供最具代表性的社区检测算法：</a:t>
            </a:r>
            <a:endParaRPr lang="en-AU" altLang="zh-CN" sz="1800" dirty="0">
              <a:latin typeface="Microsoft YaHei" panose="020B0503020204020204" pitchFamily="34" charset="-122"/>
              <a:ea typeface="Microsoft YaHei" panose="020B0503020204020204" pitchFamily="34" charset="-122"/>
            </a:endParaRPr>
          </a:p>
          <a:p>
            <a:pPr marL="690563" indent="-2333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关于整体关系密度的三角计数和集聚系数</a:t>
            </a:r>
            <a:r>
              <a:rPr lang="en-US" altLang="zh-CN" sz="1800" dirty="0">
                <a:latin typeface="Microsoft YaHei" panose="020B0503020204020204" pitchFamily="34" charset="-122"/>
                <a:ea typeface="Microsoft YaHei" panose="020B0503020204020204" pitchFamily="34" charset="-122"/>
              </a:rPr>
              <a:t>; </a:t>
            </a:r>
          </a:p>
          <a:p>
            <a:pPr marL="690563" indent="-2333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强连接分量和连接分量，以及用于查找连接的集群</a:t>
            </a:r>
            <a:r>
              <a:rPr lang="en-US" altLang="zh-CN" sz="1800" dirty="0">
                <a:latin typeface="Microsoft YaHei" panose="020B0503020204020204" pitchFamily="34" charset="-122"/>
                <a:ea typeface="Microsoft YaHei" panose="020B0503020204020204" pitchFamily="34" charset="-122"/>
              </a:rPr>
              <a:t>; </a:t>
            </a:r>
          </a:p>
          <a:p>
            <a:pPr marL="690563" indent="-2333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标签传播，用于根据节点标签快速对节点分组</a:t>
            </a:r>
            <a:r>
              <a:rPr lang="en-US" altLang="zh-CN" sz="1800" dirty="0">
                <a:latin typeface="Microsoft YaHei" panose="020B0503020204020204" pitchFamily="34" charset="-122"/>
                <a:ea typeface="Microsoft YaHei" panose="020B0503020204020204" pitchFamily="34" charset="-122"/>
              </a:rPr>
              <a:t>;</a:t>
            </a:r>
          </a:p>
          <a:p>
            <a:pPr marL="690563" indent="-2333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鲁汶模块化方法</a:t>
            </a:r>
            <a:r>
              <a:rPr lang="en-AU" altLang="zh-CN"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Louvain Modularity)</a:t>
            </a:r>
            <a:r>
              <a:rPr lang="zh-CN" altLang="en-US" sz="1800" dirty="0">
                <a:latin typeface="Microsoft YaHei" panose="020B0503020204020204" pitchFamily="34" charset="-122"/>
                <a:ea typeface="Microsoft YaHei" panose="020B0503020204020204" pitchFamily="34" charset="-122"/>
              </a:rPr>
              <a:t>用于查看分组的质量和层次结构。</a:t>
            </a:r>
            <a:endParaRPr lang="en-A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3251330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1 – </a:t>
            </a:r>
            <a:r>
              <a:rPr lang="zh-CN" altLang="en-US" dirty="0"/>
              <a:t>什么是社区检测算法？</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图</a:t>
            </a:r>
            <a:r>
              <a:rPr lang="en-US" altLang="zh-CN" dirty="0"/>
              <a:t>/</a:t>
            </a:r>
            <a:r>
              <a:rPr lang="zh-CN" altLang="en-US" dirty="0"/>
              <a:t>网路中群体</a:t>
            </a:r>
            <a:r>
              <a:rPr lang="en-US" altLang="zh-CN" dirty="0"/>
              <a:t>/</a:t>
            </a:r>
            <a:r>
              <a:rPr lang="zh-CN" altLang="en-US" dirty="0"/>
              <a:t>社区的形成、聚集和演变是其重要的特征和研究领域。</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77435" y="792912"/>
            <a:ext cx="5776364" cy="2118127"/>
          </a:xfrm>
        </p:spPr>
        <p:txBody>
          <a:bodyPr/>
          <a:lstStyle/>
          <a:p>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社区检测的应用场景，以互联网为例：</a:t>
            </a:r>
            <a:endParaRPr lang="en-AU" altLang="zh-CN" sz="1800" dirty="0">
              <a:latin typeface="Microsoft YaHei" panose="020B0503020204020204" pitchFamily="34" charset="-122"/>
              <a:ea typeface="Microsoft YaHei" panose="020B0503020204020204" pitchFamily="34" charset="-122"/>
            </a:endParaRPr>
          </a:p>
          <a:p>
            <a:pPr marL="690563" indent="-2333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将兴趣相似而且地理位置上接近的</a:t>
            </a:r>
            <a:r>
              <a:rPr lang="en-US" altLang="zh-CN" sz="1800" dirty="0">
                <a:latin typeface="Microsoft YaHei" panose="020B0503020204020204" pitchFamily="34" charset="-122"/>
                <a:ea typeface="Microsoft YaHei" panose="020B0503020204020204" pitchFamily="34" charset="-122"/>
              </a:rPr>
              <a:t>Web</a:t>
            </a:r>
            <a:r>
              <a:rPr lang="zh-CN" altLang="en-US" sz="1800" dirty="0">
                <a:latin typeface="Microsoft YaHei" panose="020B0503020204020204" pitchFamily="34" charset="-122"/>
                <a:ea typeface="Microsoft YaHei" panose="020B0503020204020204" pitchFamily="34" charset="-122"/>
              </a:rPr>
              <a:t>客户端组织在一起可以提高性能</a:t>
            </a:r>
          </a:p>
          <a:p>
            <a:pPr marL="690563" indent="-2333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具有类似兴趣的客户群体可以为推荐系统提供基础数据</a:t>
            </a:r>
          </a:p>
          <a:p>
            <a:pPr marL="690563" indent="-2333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在大规模图中识别集群</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社团可以为更高效地存储和遍历图提供有效的数据结构</a:t>
            </a:r>
          </a:p>
          <a:p>
            <a:pPr marL="690563" indent="-2333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研究节点的关系和查询搜索路径，例如发现层次化的组织架构</a:t>
            </a:r>
            <a:endParaRPr lang="en-A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2" name="Picture 1">
            <a:extLst>
              <a:ext uri="{FF2B5EF4-FFF2-40B4-BE49-F238E27FC236}">
                <a16:creationId xmlns="" xmlns:a16="http://schemas.microsoft.com/office/drawing/2014/main" id="{3A780D18-736F-465A-BED6-BC456591325D}"/>
              </a:ext>
            </a:extLst>
          </p:cNvPr>
          <p:cNvPicPr>
            <a:picLocks noChangeAspect="1"/>
          </p:cNvPicPr>
          <p:nvPr/>
        </p:nvPicPr>
        <p:blipFill>
          <a:blip r:embed="rId3"/>
          <a:stretch>
            <a:fillRect/>
          </a:stretch>
        </p:blipFill>
        <p:spPr>
          <a:xfrm>
            <a:off x="4815842" y="3442274"/>
            <a:ext cx="3667758" cy="29766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5552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0" y="1851976"/>
            <a:ext cx="4578031" cy="1325563"/>
          </a:xfrm>
        </p:spPr>
        <p:txBody>
          <a:bodyPr/>
          <a:lstStyle/>
          <a:p>
            <a:r>
              <a:rPr lang="en-US" altLang="zh-CN" dirty="0"/>
              <a:t>3 –</a:t>
            </a:r>
            <a:r>
              <a:rPr lang="zh-CN" altLang="en-US" dirty="0"/>
              <a:t>两点之间最短路径</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有多种计算最短路径的方法。</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416232" y="1278366"/>
            <a:ext cx="6084888" cy="2118127"/>
          </a:xfrm>
        </p:spPr>
        <p:txBody>
          <a:bodyPr/>
          <a:lstStyle/>
          <a:p>
            <a:r>
              <a:rPr lang="en-US"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“最短路径”是图计算中一类最常见的问题。最常见于解决下面的应用场景：</a:t>
            </a:r>
            <a:endParaRPr lang="en-AU" altLang="zh-CN" sz="1800" dirty="0">
              <a:latin typeface="Microsoft YaHei" panose="020B0503020204020204" pitchFamily="34" charset="-122"/>
              <a:ea typeface="Microsoft YaHei" panose="020B0503020204020204" pitchFamily="34" charset="-122"/>
            </a:endParaRPr>
          </a:p>
          <a:p>
            <a:pPr marL="630238" indent="-2841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在两个地理位置之间寻找导航路径</a:t>
            </a:r>
            <a:endParaRPr lang="en-AU" altLang="zh-CN" sz="1800" dirty="0">
              <a:latin typeface="Microsoft YaHei" panose="020B0503020204020204" pitchFamily="34" charset="-122"/>
              <a:ea typeface="Microsoft YaHei" panose="020B0503020204020204" pitchFamily="34" charset="-122"/>
            </a:endParaRPr>
          </a:p>
          <a:p>
            <a:pPr marL="630238" indent="-2841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在社交网络分析中，计算人们之间相隔的距离</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度</a:t>
            </a: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       有几种计算最短路径的方法：</a:t>
            </a:r>
            <a:endParaRPr lang="en-AU" altLang="zh-CN" sz="1800" dirty="0">
              <a:latin typeface="Microsoft YaHei" panose="020B0503020204020204" pitchFamily="34" charset="-122"/>
              <a:ea typeface="Microsoft YaHei" panose="020B0503020204020204" pitchFamily="34" charset="-122"/>
            </a:endParaRPr>
          </a:p>
          <a:p>
            <a:pPr marL="568325" indent="-2222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最短跳转次数 </a:t>
            </a:r>
            <a:r>
              <a:rPr lang="en-AU" altLang="zh-CN" sz="1800" dirty="0">
                <a:latin typeface="Microsoft YaHei" panose="020B0503020204020204" pitchFamily="34" charset="-122"/>
                <a:ea typeface="Microsoft YaHei" panose="020B0503020204020204" pitchFamily="34" charset="-122"/>
              </a:rPr>
              <a:t>(</a:t>
            </a:r>
            <a:r>
              <a:rPr lang="en-AU" altLang="zh-CN" sz="1800" dirty="0" err="1">
                <a:latin typeface="Microsoft YaHei" panose="020B0503020204020204" pitchFamily="34" charset="-122"/>
                <a:ea typeface="Microsoft YaHei" panose="020B0503020204020204" pitchFamily="34" charset="-122"/>
              </a:rPr>
              <a:t>shortestPath</a:t>
            </a:r>
            <a:r>
              <a:rPr lang="en-AU" altLang="zh-CN" sz="1800" dirty="0">
                <a:latin typeface="Microsoft YaHei" panose="020B0503020204020204" pitchFamily="34" charset="-122"/>
                <a:ea typeface="Microsoft YaHei" panose="020B0503020204020204" pitchFamily="34" charset="-122"/>
              </a:rPr>
              <a:t>)</a:t>
            </a:r>
          </a:p>
          <a:p>
            <a:pPr marL="568325" indent="-2222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最低成本路径 </a:t>
            </a:r>
            <a:endParaRPr lang="en-AU" altLang="zh-CN" sz="1800" dirty="0">
              <a:latin typeface="Microsoft YaHei" panose="020B0503020204020204" pitchFamily="34" charset="-122"/>
              <a:ea typeface="Microsoft YaHei" panose="020B0503020204020204" pitchFamily="34" charset="-122"/>
            </a:endParaRPr>
          </a:p>
          <a:p>
            <a:pPr marL="1025525" lvl="1" indent="-171450" algn="l">
              <a:buFont typeface="Arial" panose="020B0604020202020204" pitchFamily="34" charset="0"/>
              <a:buChar char="•"/>
            </a:pPr>
            <a:r>
              <a:rPr lang="en-AU" altLang="zh-CN" sz="1800" b="0" dirty="0" err="1">
                <a:solidFill>
                  <a:schemeClr val="tx2"/>
                </a:solidFill>
                <a:latin typeface="Microsoft YaHei" panose="020B0503020204020204" pitchFamily="34" charset="-122"/>
                <a:ea typeface="Microsoft YaHei" panose="020B0503020204020204" pitchFamily="34" charset="-122"/>
              </a:rPr>
              <a:t>shortestPath</a:t>
            </a:r>
            <a:r>
              <a:rPr lang="en-AU" altLang="zh-CN" sz="1800" b="0" dirty="0">
                <a:solidFill>
                  <a:schemeClr val="tx2"/>
                </a:solidFill>
                <a:latin typeface="Microsoft YaHei" panose="020B0503020204020204" pitchFamily="34" charset="-122"/>
                <a:ea typeface="Microsoft YaHei" panose="020B0503020204020204" pitchFamily="34" charset="-122"/>
              </a:rPr>
              <a:t>, </a:t>
            </a:r>
            <a:r>
              <a:rPr lang="zh-CN" altLang="en-US" sz="1800" b="0" dirty="0">
                <a:solidFill>
                  <a:schemeClr val="tx2"/>
                </a:solidFill>
                <a:latin typeface="Microsoft YaHei" panose="020B0503020204020204" pitchFamily="34" charset="-122"/>
                <a:ea typeface="Microsoft YaHei" panose="020B0503020204020204" pitchFamily="34" charset="-122"/>
              </a:rPr>
              <a:t>使用</a:t>
            </a:r>
            <a:r>
              <a:rPr lang="en-AU" altLang="zh-CN" sz="1800" b="0" dirty="0">
                <a:solidFill>
                  <a:schemeClr val="tx2"/>
                </a:solidFill>
                <a:latin typeface="Microsoft YaHei" panose="020B0503020204020204" pitchFamily="34" charset="-122"/>
                <a:ea typeface="Microsoft YaHei" panose="020B0503020204020204" pitchFamily="34" charset="-122"/>
              </a:rPr>
              <a:t>Dijkstra</a:t>
            </a:r>
            <a:r>
              <a:rPr lang="zh-CN" altLang="en-US" sz="1800" b="0" dirty="0">
                <a:solidFill>
                  <a:schemeClr val="tx2"/>
                </a:solidFill>
                <a:latin typeface="Microsoft YaHei" panose="020B0503020204020204" pitchFamily="34" charset="-122"/>
                <a:ea typeface="Microsoft YaHei" panose="020B0503020204020204" pitchFamily="34" charset="-122"/>
              </a:rPr>
              <a:t>算法</a:t>
            </a:r>
            <a:endParaRPr lang="en-AU" altLang="zh-CN" sz="1800" b="0" dirty="0">
              <a:solidFill>
                <a:schemeClr val="tx2"/>
              </a:solidFill>
              <a:latin typeface="Microsoft YaHei" panose="020B0503020204020204" pitchFamily="34" charset="-122"/>
              <a:ea typeface="Microsoft YaHei" panose="020B0503020204020204" pitchFamily="34" charset="-122"/>
            </a:endParaRPr>
          </a:p>
          <a:p>
            <a:pPr marL="1025525" lvl="1" indent="-171450" algn="l">
              <a:buFont typeface="Arial" panose="020B0604020202020204" pitchFamily="34" charset="0"/>
              <a:buChar char="•"/>
            </a:pPr>
            <a:r>
              <a:rPr lang="en-AU" altLang="zh-CN" sz="1800" b="0" dirty="0">
                <a:solidFill>
                  <a:schemeClr val="tx2"/>
                </a:solidFill>
                <a:latin typeface="Microsoft YaHei" panose="020B0503020204020204" pitchFamily="34" charset="-122"/>
                <a:ea typeface="Microsoft YaHei" panose="020B0503020204020204" pitchFamily="34" charset="-122"/>
              </a:rPr>
              <a:t>A*</a:t>
            </a:r>
            <a:r>
              <a:rPr lang="zh-CN" altLang="en-US" sz="1800" b="0" dirty="0">
                <a:solidFill>
                  <a:schemeClr val="tx2"/>
                </a:solidFill>
                <a:latin typeface="Microsoft YaHei" panose="020B0503020204020204" pitchFamily="34" charset="-122"/>
                <a:ea typeface="Microsoft YaHei" panose="020B0503020204020204" pitchFamily="34" charset="-122"/>
              </a:rPr>
              <a:t>算法：结合已访问节点成本和未访问节点估计成本</a:t>
            </a:r>
            <a:endParaRPr lang="en-AU" altLang="zh-CN" sz="1800" b="0" dirty="0">
              <a:solidFill>
                <a:schemeClr val="tx2"/>
              </a:solidFill>
              <a:latin typeface="Microsoft YaHei" panose="020B0503020204020204" pitchFamily="34" charset="-122"/>
              <a:ea typeface="Microsoft YaHei" panose="020B0503020204020204" pitchFamily="34" charset="-122"/>
            </a:endParaRPr>
          </a:p>
          <a:p>
            <a:pPr marL="568325" indent="-222250">
              <a:buFont typeface="Arial" panose="020B0604020202020204" pitchFamily="34" charset="0"/>
              <a:buChar char="•"/>
            </a:pPr>
            <a:r>
              <a:rPr lang="en-AU" altLang="zh-CN"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k</a:t>
            </a:r>
            <a:r>
              <a:rPr lang="zh-CN" altLang="en-US" sz="1800" dirty="0">
                <a:latin typeface="Microsoft YaHei" panose="020B0503020204020204" pitchFamily="34" charset="-122"/>
                <a:ea typeface="Microsoft YaHei" panose="020B0503020204020204" pitchFamily="34" charset="-122"/>
              </a:rPr>
              <a:t>条最短路径</a:t>
            </a:r>
            <a:endParaRPr lang="en-AU" altLang="zh-CN" sz="1800" dirty="0">
              <a:latin typeface="Microsoft YaHei" panose="020B0503020204020204" pitchFamily="34" charset="-122"/>
              <a:ea typeface="Microsoft YaHei" panose="020B0503020204020204" pitchFamily="34" charset="-122"/>
            </a:endParaRPr>
          </a:p>
          <a:p>
            <a:pPr marL="346075"/>
            <a:r>
              <a:rPr lang="zh-CN" altLang="en-US" sz="1800" dirty="0">
                <a:latin typeface="Microsoft YaHei" panose="020B0503020204020204" pitchFamily="34" charset="-122"/>
                <a:ea typeface="Microsoft YaHei" panose="020B0503020204020204" pitchFamily="34" charset="-122"/>
              </a:rPr>
              <a:t>  </a:t>
            </a:r>
            <a:endParaRPr lang="en-AU" altLang="zh-CN" sz="1800" dirty="0">
              <a:latin typeface="Microsoft YaHei" panose="020B0503020204020204" pitchFamily="34" charset="-122"/>
              <a:ea typeface="Microsoft YaHei" panose="020B0503020204020204" pitchFamily="34" charset="-122"/>
            </a:endParaRPr>
          </a:p>
          <a:p>
            <a:pPr marL="346075"/>
            <a:r>
              <a:rPr lang="zh-CN" altLang="en-US" sz="1800" dirty="0">
                <a:latin typeface="Microsoft YaHei" panose="020B0503020204020204" pitchFamily="34" charset="-122"/>
                <a:ea typeface="Microsoft YaHei" panose="020B0503020204020204" pitchFamily="34" charset="-122"/>
              </a:rPr>
              <a:t>  以及计算类型：</a:t>
            </a:r>
            <a:endParaRPr lang="en-AU" altLang="zh-CN" sz="1800" dirty="0">
              <a:latin typeface="Microsoft YaHei" panose="020B0503020204020204" pitchFamily="34" charset="-122"/>
              <a:ea typeface="Microsoft YaHei" panose="020B0503020204020204" pitchFamily="34" charset="-122"/>
            </a:endParaRPr>
          </a:p>
          <a:p>
            <a:pPr marL="1089025" lvl="1" indent="-285750" algn="l">
              <a:buFont typeface="Arial" panose="020B0604020202020204" pitchFamily="34" charset="0"/>
              <a:buChar char="•"/>
            </a:pPr>
            <a:r>
              <a:rPr lang="zh-CN" altLang="en-US" sz="1800" b="0" dirty="0">
                <a:solidFill>
                  <a:schemeClr val="tx2"/>
                </a:solidFill>
                <a:latin typeface="Microsoft YaHei" panose="020B0503020204020204" pitchFamily="34" charset="-122"/>
                <a:ea typeface="Microsoft YaHei" panose="020B0503020204020204" pitchFamily="34" charset="-122"/>
              </a:rPr>
              <a:t>单一起点</a:t>
            </a:r>
            <a:endParaRPr lang="en-AU" altLang="zh-CN" sz="1800" b="0" dirty="0">
              <a:solidFill>
                <a:schemeClr val="tx2"/>
              </a:solidFill>
              <a:latin typeface="Microsoft YaHei" panose="020B0503020204020204" pitchFamily="34" charset="-122"/>
              <a:ea typeface="Microsoft YaHei" panose="020B0503020204020204" pitchFamily="34" charset="-122"/>
            </a:endParaRPr>
          </a:p>
          <a:p>
            <a:pPr marL="1089025" lvl="1" indent="-285750" algn="l">
              <a:buFont typeface="Arial" panose="020B0604020202020204" pitchFamily="34" charset="0"/>
              <a:buChar char="•"/>
            </a:pPr>
            <a:r>
              <a:rPr lang="zh-CN" altLang="en-US" sz="1800" b="0" dirty="0">
                <a:solidFill>
                  <a:schemeClr val="tx2"/>
                </a:solidFill>
                <a:latin typeface="Microsoft YaHei" panose="020B0503020204020204" pitchFamily="34" charset="-122"/>
                <a:ea typeface="Microsoft YaHei" panose="020B0503020204020204" pitchFamily="34" charset="-122"/>
              </a:rPr>
              <a:t>全图所有节点对</a:t>
            </a:r>
            <a:endParaRPr lang="en-AU" altLang="zh-CN" sz="1800" b="0" dirty="0">
              <a:solidFill>
                <a:schemeClr val="tx2"/>
              </a:solidFill>
              <a:latin typeface="Microsoft YaHei" panose="020B0503020204020204" pitchFamily="34" charset="-122"/>
              <a:ea typeface="Microsoft YaHei" panose="020B0503020204020204" pitchFamily="34" charset="-122"/>
            </a:endParaRPr>
          </a:p>
          <a:p>
            <a:pPr marL="568325" indent="-222250">
              <a:buFont typeface="Arial" panose="020B0604020202020204" pitchFamily="34" charset="0"/>
              <a:buChar char="•"/>
            </a:pP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AU" altLang="zh-CN" sz="18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sz="1800" dirty="0">
              <a:latin typeface="Microsoft YaHei" panose="020B0503020204020204" pitchFamily="34" charset="-122"/>
              <a:ea typeface="Microsoft YaHei" panose="020B0503020204020204" pitchFamily="34" charset="-122"/>
            </a:endParaRPr>
          </a:p>
          <a:p>
            <a:endParaRPr lang="en-US" sz="1800" dirty="0">
              <a:latin typeface="Microsoft YaHei" panose="020B0503020204020204" pitchFamily="34" charset="-122"/>
              <a:ea typeface="Microsoft YaHei" panose="020B0503020204020204" pitchFamily="34" charset="-122"/>
            </a:endParaRPr>
          </a:p>
          <a:p>
            <a:endParaRPr lang="ru-RU" sz="16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29578786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a:t>
            </a:r>
            <a:r>
              <a:rPr lang="zh-CN" altLang="en-US" dirty="0"/>
              <a:t>三角计数和集聚系数</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集聚系数（也称群聚系数、集群系数）是用来描述一个图中的顶点之间结集成团的程度的系数。</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75849" y="1588458"/>
            <a:ext cx="5776364" cy="2118127"/>
          </a:xfrm>
        </p:spPr>
        <p:txBody>
          <a:bodyPr/>
          <a:lstStyle/>
          <a:p>
            <a:r>
              <a:rPr lang="zh-CN" altLang="en-US" sz="1800" dirty="0">
                <a:latin typeface="Microsoft YaHei" panose="020B0503020204020204" pitchFamily="34" charset="-122"/>
                <a:ea typeface="Microsoft YaHei" panose="020B0503020204020204" pitchFamily="34" charset="-122"/>
              </a:rPr>
              <a:t>       三角计数在社交网络分析中被普便使用，它可以检测社区并衡量这些社区的凝聚力。 它还可以用于确定图的稳定性，并且通常用作网络索引计算的一部分，例如集聚系数</a:t>
            </a:r>
            <a:r>
              <a:rPr lang="en-AU" altLang="zh-CN" sz="1800" dirty="0">
                <a:latin typeface="Microsoft YaHei" panose="020B0503020204020204" pitchFamily="34" charset="-122"/>
                <a:ea typeface="Microsoft YaHei" panose="020B0503020204020204" pitchFamily="34" charset="-122"/>
              </a:rPr>
              <a:t>(clustering coefficient)</a:t>
            </a:r>
            <a:r>
              <a:rPr lang="zh-CN" altLang="en-US" sz="1800" dirty="0">
                <a:latin typeface="Microsoft YaHei" panose="020B0503020204020204" pitchFamily="34" charset="-122"/>
                <a:ea typeface="Microsoft YaHei" panose="020B0503020204020204" pitchFamily="34" charset="-122"/>
              </a:rPr>
              <a:t>。</a:t>
            </a:r>
          </a:p>
          <a:p>
            <a:endParaRPr lang="zh-CN" altLang="en-US"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       集聚系数有两种类型：</a:t>
            </a:r>
          </a:p>
          <a:p>
            <a:pPr marL="741363" indent="-344488">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局部集聚系数 </a:t>
            </a:r>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节点的局部集聚系数衡量其邻居节点也相互连接的可能性。 该分数的计算涉及三角计数。</a:t>
            </a:r>
          </a:p>
          <a:p>
            <a:pPr marL="741363" indent="-344488">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全局集聚系数 </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全局集聚系数是那些局部集聚系数的归一化和。</a:t>
            </a:r>
            <a:endParaRPr lang="en-AU" altLang="zh-CN" sz="1800" dirty="0">
              <a:latin typeface="Microsoft YaHei" panose="020B0503020204020204" pitchFamily="34" charset="-122"/>
              <a:ea typeface="Microsoft YaHei" panose="020B0503020204020204" pitchFamily="34" charset="-122"/>
            </a:endParaRPr>
          </a:p>
          <a:p>
            <a:pPr marL="741363" indent="-344488">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图的传递系数，它是图中三角形总数的三倍、除以图中三元组的数量。</a:t>
            </a:r>
            <a:endParaRPr lang="en-A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19192950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a:t>
            </a:r>
            <a:r>
              <a:rPr lang="zh-CN" altLang="en-US" dirty="0"/>
              <a:t>三角计数和集聚系数</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集聚系数（也称群聚系数、集群系数）是用来描述一个图中的顶点之间结集成团的程度的系数。</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75849" y="1588458"/>
            <a:ext cx="5776364" cy="2118127"/>
          </a:xfrm>
        </p:spPr>
        <p:txBody>
          <a:bodyPr/>
          <a:lstStyle/>
          <a:p>
            <a:r>
              <a:rPr lang="zh-CN" altLang="en-US" sz="1800" dirty="0">
                <a:latin typeface="Microsoft YaHei" panose="020B0503020204020204" pitchFamily="34" charset="-122"/>
                <a:ea typeface="Microsoft YaHei" panose="020B0503020204020204" pitchFamily="34" charset="-122"/>
              </a:rPr>
              <a:t>       图中的一个节点 </a:t>
            </a:r>
            <a:r>
              <a:rPr lang="en-US" altLang="zh-CN" sz="1800" dirty="0" err="1">
                <a:latin typeface="Microsoft YaHei" panose="020B0503020204020204" pitchFamily="34" charset="-122"/>
                <a:ea typeface="Microsoft YaHei" panose="020B0503020204020204" pitchFamily="34" charset="-122"/>
              </a:rPr>
              <a:t>i</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的</a:t>
            </a:r>
            <a:r>
              <a:rPr lang="zh-CN" altLang="en-US" sz="1800" dirty="0">
                <a:solidFill>
                  <a:srgbClr val="0070C0"/>
                </a:solidFill>
                <a:latin typeface="Microsoft YaHei" panose="020B0503020204020204" pitchFamily="34" charset="-122"/>
                <a:ea typeface="Microsoft YaHei" panose="020B0503020204020204" pitchFamily="34" charset="-122"/>
              </a:rPr>
              <a:t>局部集聚系数</a:t>
            </a:r>
            <a:r>
              <a:rPr lang="en-US" altLang="zh-CN" sz="1800" dirty="0">
                <a:latin typeface="Microsoft YaHei" panose="020B0503020204020204" pitchFamily="34" charset="-122"/>
                <a:ea typeface="Microsoft YaHei" panose="020B0503020204020204" pitchFamily="34" charset="-122"/>
              </a:rPr>
              <a:t>C(</a:t>
            </a:r>
            <a:r>
              <a:rPr lang="en-US" altLang="zh-CN" sz="1800" dirty="0" err="1">
                <a:latin typeface="Microsoft YaHei" panose="020B0503020204020204" pitchFamily="34" charset="-122"/>
                <a:ea typeface="Microsoft YaHei" panose="020B0503020204020204" pitchFamily="34" charset="-122"/>
              </a:rPr>
              <a:t>i</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等于所有与它相连的顶点之间所连的边的数量，除以这些顶点之间可以连出的最大边数。举例如下：</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       邓肯</a:t>
            </a:r>
            <a:r>
              <a:rPr lang="en-US" altLang="zh-CN" sz="1800" dirty="0">
                <a:latin typeface="Microsoft YaHei" panose="020B0503020204020204" pitchFamily="34" charset="-122"/>
                <a:ea typeface="Microsoft YaHei" panose="020B0503020204020204" pitchFamily="34" charset="-122"/>
              </a:rPr>
              <a:t>·J·</a:t>
            </a:r>
            <a:r>
              <a:rPr lang="zh-CN" altLang="en-US" sz="1800" dirty="0">
                <a:latin typeface="Microsoft YaHei" panose="020B0503020204020204" pitchFamily="34" charset="-122"/>
                <a:ea typeface="Microsoft YaHei" panose="020B0503020204020204" pitchFamily="34" charset="-122"/>
              </a:rPr>
              <a:t>瓦兹（</a:t>
            </a:r>
            <a:r>
              <a:rPr lang="en-US" altLang="zh-CN" sz="1800" dirty="0" err="1">
                <a:latin typeface="Microsoft YaHei" panose="020B0503020204020204" pitchFamily="34" charset="-122"/>
                <a:ea typeface="Microsoft YaHei" panose="020B0503020204020204" pitchFamily="34" charset="-122"/>
              </a:rPr>
              <a:t>Duncun</a:t>
            </a:r>
            <a:r>
              <a:rPr lang="en-US" altLang="zh-CN" sz="1800" dirty="0">
                <a:latin typeface="Microsoft YaHei" panose="020B0503020204020204" pitchFamily="34" charset="-122"/>
                <a:ea typeface="Microsoft YaHei" panose="020B0503020204020204" pitchFamily="34" charset="-122"/>
              </a:rPr>
              <a:t> J. Watts</a:t>
            </a:r>
            <a:r>
              <a:rPr lang="zh-CN" altLang="en-US" sz="1800" dirty="0">
                <a:latin typeface="Microsoft YaHei" panose="020B0503020204020204" pitchFamily="34" charset="-122"/>
                <a:ea typeface="Microsoft YaHei" panose="020B0503020204020204" pitchFamily="34" charset="-122"/>
              </a:rPr>
              <a:t>）与斯蒂芬</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斯特罗加茨（</a:t>
            </a:r>
            <a:r>
              <a:rPr lang="en-US" altLang="zh-CN" sz="1800" dirty="0">
                <a:latin typeface="Microsoft YaHei" panose="020B0503020204020204" pitchFamily="34" charset="-122"/>
                <a:ea typeface="Microsoft YaHei" panose="020B0503020204020204" pitchFamily="34" charset="-122"/>
              </a:rPr>
              <a:t>Steven </a:t>
            </a:r>
            <a:r>
              <a:rPr lang="en-US" altLang="zh-CN" sz="1800" dirty="0" err="1">
                <a:latin typeface="Microsoft YaHei" panose="020B0503020204020204" pitchFamily="34" charset="-122"/>
                <a:ea typeface="Microsoft YaHei" panose="020B0503020204020204" pitchFamily="34" charset="-122"/>
              </a:rPr>
              <a:t>Strogatz</a:t>
            </a:r>
            <a:r>
              <a:rPr lang="zh-CN" altLang="en-US" sz="1800" dirty="0">
                <a:latin typeface="Microsoft YaHei" panose="020B0503020204020204" pitchFamily="34" charset="-122"/>
                <a:ea typeface="Microsoft YaHei" panose="020B0503020204020204" pitchFamily="34" charset="-122"/>
              </a:rPr>
              <a:t>）在</a:t>
            </a:r>
            <a:r>
              <a:rPr lang="en-US" altLang="zh-CN" sz="1800" dirty="0">
                <a:latin typeface="Microsoft YaHei" panose="020B0503020204020204" pitchFamily="34" charset="-122"/>
                <a:ea typeface="Microsoft YaHei" panose="020B0503020204020204" pitchFamily="34" charset="-122"/>
              </a:rPr>
              <a:t>1998</a:t>
            </a:r>
            <a:r>
              <a:rPr lang="zh-CN" altLang="en-US" sz="1800" dirty="0">
                <a:latin typeface="Microsoft YaHei" panose="020B0503020204020204" pitchFamily="34" charset="-122"/>
                <a:ea typeface="Microsoft YaHei" panose="020B0503020204020204" pitchFamily="34" charset="-122"/>
              </a:rPr>
              <a:t>年发表的一篇论文中首次引入了这个概念，用以判别一个图是否是</a:t>
            </a:r>
            <a:r>
              <a:rPr lang="zh-CN" altLang="en-US" sz="1800" dirty="0">
                <a:solidFill>
                  <a:srgbClr val="0070C0"/>
                </a:solidFill>
                <a:latin typeface="Microsoft YaHei" panose="020B0503020204020204" pitchFamily="34" charset="-122"/>
                <a:ea typeface="Microsoft YaHei" panose="020B0503020204020204" pitchFamily="34" charset="-122"/>
              </a:rPr>
              <a:t>小世界网络</a:t>
            </a:r>
            <a:r>
              <a:rPr lang="zh-CN" altLang="en-US" sz="1800" dirty="0">
                <a:latin typeface="Microsoft YaHei" panose="020B0503020204020204" pitchFamily="34" charset="-122"/>
                <a:ea typeface="Microsoft YaHei" panose="020B0503020204020204" pitchFamily="34" charset="-122"/>
              </a:rPr>
              <a:t>。在小世界网络中，大部分节点彼此并不直接相连，但是可以通过</a:t>
            </a:r>
            <a:r>
              <a:rPr lang="zh-CN" altLang="en-US" sz="1800" dirty="0">
                <a:solidFill>
                  <a:srgbClr val="0070C0"/>
                </a:solidFill>
                <a:latin typeface="Microsoft YaHei" panose="020B0503020204020204" pitchFamily="34" charset="-122"/>
                <a:ea typeface="Microsoft YaHei" panose="020B0503020204020204" pitchFamily="34" charset="-122"/>
              </a:rPr>
              <a:t>有限的几步</a:t>
            </a:r>
            <a:r>
              <a:rPr lang="zh-CN" altLang="en-US" sz="1800" dirty="0">
                <a:latin typeface="Microsoft YaHei" panose="020B0503020204020204" pitchFamily="34" charset="-122"/>
                <a:ea typeface="Microsoft YaHei" panose="020B0503020204020204" pitchFamily="34" charset="-122"/>
              </a:rPr>
              <a:t>就可以到达。</a:t>
            </a:r>
          </a:p>
          <a:p>
            <a:endParaRPr lang="en-A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grpSp>
        <p:nvGrpSpPr>
          <p:cNvPr id="4" name="Group 3">
            <a:extLst>
              <a:ext uri="{FF2B5EF4-FFF2-40B4-BE49-F238E27FC236}">
                <a16:creationId xmlns="" xmlns:a16="http://schemas.microsoft.com/office/drawing/2014/main" id="{11073F66-994B-4B08-A459-CDC56C02B9D9}"/>
              </a:ext>
            </a:extLst>
          </p:cNvPr>
          <p:cNvGrpSpPr/>
          <p:nvPr/>
        </p:nvGrpSpPr>
        <p:grpSpPr>
          <a:xfrm>
            <a:off x="6096000" y="2623168"/>
            <a:ext cx="4812399" cy="1712050"/>
            <a:chOff x="6096000" y="2623168"/>
            <a:chExt cx="4812399" cy="1712050"/>
          </a:xfrm>
        </p:grpSpPr>
        <p:pic>
          <p:nvPicPr>
            <p:cNvPr id="2" name="Picture 1">
              <a:extLst>
                <a:ext uri="{FF2B5EF4-FFF2-40B4-BE49-F238E27FC236}">
                  <a16:creationId xmlns="" xmlns:a16="http://schemas.microsoft.com/office/drawing/2014/main" id="{6DE1194F-91E2-4425-8D4A-A82D94BEA9D4}"/>
                </a:ext>
              </a:extLst>
            </p:cNvPr>
            <p:cNvPicPr>
              <a:picLocks noChangeAspect="1"/>
            </p:cNvPicPr>
            <p:nvPr/>
          </p:nvPicPr>
          <p:blipFill>
            <a:blip r:embed="rId3"/>
            <a:stretch>
              <a:fillRect/>
            </a:stretch>
          </p:blipFill>
          <p:spPr>
            <a:xfrm>
              <a:off x="6096000" y="2623168"/>
              <a:ext cx="1321803" cy="171205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 xmlns:a16="http://schemas.microsoft.com/office/drawing/2014/main" id="{DDFF7F06-449C-4446-8DB1-B3D809EF2735}"/>
                </a:ext>
              </a:extLst>
            </p:cNvPr>
            <p:cNvPicPr>
              <a:picLocks noChangeAspect="1"/>
            </p:cNvPicPr>
            <p:nvPr/>
          </p:nvPicPr>
          <p:blipFill>
            <a:blip r:embed="rId4"/>
            <a:stretch>
              <a:fillRect/>
            </a:stretch>
          </p:blipFill>
          <p:spPr>
            <a:xfrm>
              <a:off x="7877926" y="2623168"/>
              <a:ext cx="1274931" cy="171205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 xmlns:a16="http://schemas.microsoft.com/office/drawing/2014/main" id="{068450D3-432D-4773-A9FF-1B85AD66A8E1}"/>
                </a:ext>
              </a:extLst>
            </p:cNvPr>
            <p:cNvPicPr>
              <a:picLocks noChangeAspect="1"/>
            </p:cNvPicPr>
            <p:nvPr/>
          </p:nvPicPr>
          <p:blipFill>
            <a:blip r:embed="rId5"/>
            <a:stretch>
              <a:fillRect/>
            </a:stretch>
          </p:blipFill>
          <p:spPr>
            <a:xfrm>
              <a:off x="9628931" y="2623168"/>
              <a:ext cx="1279468" cy="171205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4007778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a:t>
            </a:r>
            <a:r>
              <a:rPr lang="zh-CN" altLang="en-US" dirty="0"/>
              <a:t>三角计数和集聚系数</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集聚系数（也称群聚系数、集群系数）是用来描述一个图中的顶点之间结集成团的程度的系数。</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77435" y="1059412"/>
            <a:ext cx="5776364" cy="2118127"/>
          </a:xfrm>
        </p:spPr>
        <p:txBody>
          <a:bodyPr/>
          <a:lstStyle/>
          <a:p>
            <a:r>
              <a:rPr lang="zh-CN" altLang="en-US" sz="2000" dirty="0">
                <a:latin typeface="Microsoft YaHei" panose="020B0503020204020204" pitchFamily="34" charset="-122"/>
                <a:ea typeface="Microsoft YaHei" panose="020B0503020204020204" pitchFamily="34" charset="-122"/>
              </a:rPr>
              <a:t>      进一步讨论。</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现实世界中图的节点和关系并非随机产生。例如社交网络遵从“小世界模型”：</a:t>
            </a:r>
            <a:endParaRPr lang="en-AU" altLang="zh-CN" sz="2000" dirty="0">
              <a:latin typeface="Microsoft YaHei" panose="020B0503020204020204" pitchFamily="34" charset="-122"/>
              <a:ea typeface="Microsoft YaHei" panose="020B0503020204020204" pitchFamily="34" charset="-122"/>
            </a:endParaRPr>
          </a:p>
          <a:p>
            <a:pPr marL="630238" indent="-233363">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平均路径长度较小 </a:t>
            </a:r>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六度分隔理论、</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凯文</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贝肯游戏</a:t>
            </a:r>
            <a:r>
              <a:rPr lang="en-AU" altLang="zh-CN" sz="2000" dirty="0">
                <a:latin typeface="Microsoft YaHei" panose="020B0503020204020204" pitchFamily="34" charset="-122"/>
                <a:ea typeface="Microsoft YaHei" panose="020B0503020204020204" pitchFamily="34" charset="-122"/>
              </a:rPr>
              <a:t>”</a:t>
            </a:r>
          </a:p>
          <a:p>
            <a:pPr marL="630238" indent="-233363">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相比随机模型，具有很高的局部集聚系数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人们之间倾向于更加紧密地连接</a:t>
            </a:r>
            <a:endParaRPr lang="en-AU" altLang="zh-CN" sz="2000" dirty="0">
              <a:latin typeface="Microsoft YaHei" panose="020B0503020204020204" pitchFamily="34" charset="-122"/>
              <a:ea typeface="Microsoft YaHei" panose="020B0503020204020204" pitchFamily="34" charset="-122"/>
            </a:endParaRPr>
          </a:p>
          <a:p>
            <a:pPr marL="396875"/>
            <a:r>
              <a:rPr lang="en-AU" altLang="zh-CN" sz="2000" dirty="0">
                <a:latin typeface="Microsoft YaHei" panose="020B0503020204020204" pitchFamily="34" charset="-122"/>
                <a:ea typeface="Microsoft YaHei" panose="020B0503020204020204" pitchFamily="34" charset="-122"/>
              </a:rPr>
              <a:t/>
            </a:r>
            <a:br>
              <a:rPr lang="en-AU"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节点之间的关系有“强”、“弱”之分。</a:t>
            </a:r>
            <a:endParaRPr lang="en-AU" altLang="zh-CN" sz="2000" dirty="0">
              <a:latin typeface="Microsoft YaHei" panose="020B0503020204020204" pitchFamily="34" charset="-122"/>
              <a:ea typeface="Microsoft YaHei" panose="020B0503020204020204" pitchFamily="34" charset="-122"/>
            </a:endParaRPr>
          </a:p>
          <a:p>
            <a:pPr indent="396875"/>
            <a:r>
              <a:rPr lang="zh-CN" altLang="en-US" sz="2000" dirty="0">
                <a:latin typeface="Microsoft YaHei" panose="020B0503020204020204" pitchFamily="34" charset="-122"/>
                <a:ea typeface="Microsoft YaHei" panose="020B0503020204020204" pitchFamily="34" charset="-122"/>
              </a:rPr>
              <a:t>三角闭包定理</a:t>
            </a:r>
            <a:r>
              <a:rPr lang="en-AU" altLang="zh-CN" sz="2000" dirty="0">
                <a:latin typeface="Microsoft YaHei" panose="020B0503020204020204" pitchFamily="34" charset="-122"/>
                <a:ea typeface="Microsoft YaHei" panose="020B0503020204020204" pitchFamily="34" charset="-122"/>
              </a:rPr>
              <a:t>(Triadic Closure/Strong Triadic Closure Property)</a:t>
            </a:r>
            <a:r>
              <a:rPr lang="zh-CN" altLang="en-US" sz="2000" dirty="0">
                <a:latin typeface="Microsoft YaHei" panose="020B0503020204020204" pitchFamily="34" charset="-122"/>
                <a:ea typeface="Microsoft YaHei" panose="020B0503020204020204" pitchFamily="34" charset="-122"/>
              </a:rPr>
              <a:t>：如果节点</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和</a:t>
            </a:r>
            <a:r>
              <a:rPr lang="en-AU"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之间有强关系，那么</a:t>
            </a:r>
            <a:r>
              <a:rPr lang="en-AU"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之间也</a:t>
            </a:r>
            <a:r>
              <a:rPr lang="zh-CN" altLang="en-US" sz="2000" dirty="0">
                <a:solidFill>
                  <a:srgbClr val="0070C0"/>
                </a:solidFill>
                <a:latin typeface="Microsoft YaHei" panose="020B0503020204020204" pitchFamily="34" charset="-122"/>
                <a:ea typeface="Microsoft YaHei" panose="020B0503020204020204" pitchFamily="34" charset="-122"/>
              </a:rPr>
              <a:t>必定</a:t>
            </a:r>
            <a:r>
              <a:rPr lang="zh-CN" altLang="en-US" sz="2000" dirty="0">
                <a:latin typeface="Microsoft YaHei" panose="020B0503020204020204" pitchFamily="34" charset="-122"/>
                <a:ea typeface="Microsoft YaHei" panose="020B0503020204020204" pitchFamily="34" charset="-122"/>
              </a:rPr>
              <a:t>存在强或者弱的关系。</a:t>
            </a:r>
            <a:endParaRPr lang="en-AU" altLang="zh-CN" sz="2000" dirty="0">
              <a:latin typeface="Microsoft YaHei" panose="020B0503020204020204" pitchFamily="34" charset="-122"/>
              <a:ea typeface="Microsoft YaHei" panose="020B0503020204020204" pitchFamily="34" charset="-122"/>
            </a:endParaRPr>
          </a:p>
          <a:p>
            <a:pPr indent="396875"/>
            <a:r>
              <a:rPr lang="en-AU" altLang="zh-CN" sz="2000" dirty="0" err="1">
                <a:latin typeface="Microsoft YaHei" panose="020B0503020204020204" pitchFamily="34" charset="-122"/>
                <a:ea typeface="Microsoft YaHei" panose="020B0503020204020204" pitchFamily="34" charset="-122"/>
              </a:rPr>
              <a:t>Granovetter</a:t>
            </a:r>
            <a:r>
              <a:rPr lang="zh-CN" altLang="en-US" sz="2000" dirty="0">
                <a:latin typeface="Microsoft YaHei" panose="020B0503020204020204" pitchFamily="34" charset="-122"/>
                <a:ea typeface="Microsoft YaHei" panose="020B0503020204020204" pitchFamily="34" charset="-122"/>
              </a:rPr>
              <a:t>的关于</a:t>
            </a:r>
            <a:r>
              <a:rPr lang="zh-CN" altLang="en-US" sz="2000" dirty="0">
                <a:solidFill>
                  <a:srgbClr val="0070C0"/>
                </a:solidFill>
                <a:latin typeface="Microsoft YaHei" panose="020B0503020204020204" pitchFamily="34" charset="-122"/>
                <a:ea typeface="Microsoft YaHei" panose="020B0503020204020204" pitchFamily="34" charset="-122"/>
              </a:rPr>
              <a:t>弱关系</a:t>
            </a:r>
            <a:r>
              <a:rPr lang="zh-CN" altLang="en-US" sz="2000" dirty="0">
                <a:latin typeface="Microsoft YaHei" panose="020B0503020204020204" pitchFamily="34" charset="-122"/>
                <a:ea typeface="Microsoft YaHei" panose="020B0503020204020204" pitchFamily="34" charset="-122"/>
              </a:rPr>
              <a:t>在求职中的重要性的理论。</a:t>
            </a:r>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altLang="zh-CN" sz="2000" dirty="0">
              <a:latin typeface="Microsoft YaHei" panose="020B0503020204020204" pitchFamily="34" charset="-122"/>
              <a:ea typeface="Microsoft YaHei" panose="020B0503020204020204" pitchFamily="34" charset="-122"/>
            </a:endParaRPr>
          </a:p>
          <a:p>
            <a:endParaRPr lang="en-AU"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pic>
        <p:nvPicPr>
          <p:cNvPr id="8194" name="Picture 2" descr="Image result for kevin bacon çµå½±">
            <a:extLst>
              <a:ext uri="{FF2B5EF4-FFF2-40B4-BE49-F238E27FC236}">
                <a16:creationId xmlns="" xmlns:a16="http://schemas.microsoft.com/office/drawing/2014/main" id="{13104E81-8EC3-4573-9D61-2B26A3FF3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210" y="4644438"/>
            <a:ext cx="1260264" cy="18442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27A81010-D8D7-41A3-940F-4E0668FACD6F}"/>
              </a:ext>
            </a:extLst>
          </p:cNvPr>
          <p:cNvSpPr txBox="1"/>
          <p:nvPr/>
        </p:nvSpPr>
        <p:spPr>
          <a:xfrm>
            <a:off x="1444884" y="6191076"/>
            <a:ext cx="2418080" cy="369332"/>
          </a:xfrm>
          <a:prstGeom prst="rect">
            <a:avLst/>
          </a:prstGeom>
          <a:noFill/>
        </p:spPr>
        <p:txBody>
          <a:bodyPr wrap="square" rtlCol="0">
            <a:spAutoFit/>
          </a:bodyPr>
          <a:lstStyle/>
          <a:p>
            <a:r>
              <a:rPr lang="zh-CN" altLang="en-US" dirty="0"/>
              <a:t>“透明人” </a:t>
            </a:r>
            <a:r>
              <a:rPr lang="en-US" altLang="zh-CN" dirty="0"/>
              <a:t>- </a:t>
            </a:r>
            <a:r>
              <a:rPr lang="zh-CN" altLang="en-US" dirty="0"/>
              <a:t>凯文</a:t>
            </a:r>
            <a:r>
              <a:rPr lang="en-US" altLang="zh-CN" dirty="0"/>
              <a:t>·</a:t>
            </a:r>
            <a:r>
              <a:rPr lang="zh-CN" altLang="en-US" dirty="0"/>
              <a:t>贝肯</a:t>
            </a:r>
            <a:r>
              <a:rPr lang="en-US" altLang="zh-CN" dirty="0"/>
              <a:t>   </a:t>
            </a:r>
            <a:endParaRPr lang="en-AU" dirty="0"/>
          </a:p>
        </p:txBody>
      </p:sp>
    </p:spTree>
    <p:extLst>
      <p:ext uri="{BB962C8B-B14F-4D97-AF65-F5344CB8AC3E}">
        <p14:creationId xmlns:p14="http://schemas.microsoft.com/office/powerpoint/2010/main" val="32686754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2 – </a:t>
            </a:r>
            <a:r>
              <a:rPr lang="zh-CN" altLang="en-US" dirty="0"/>
              <a:t>三角计数和集聚系数</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集聚系数（也称群聚系数、集群系数）是用来描述一个图中的顶点之间结集成团的程度的系数。</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77434" y="1059412"/>
            <a:ext cx="5923685" cy="2118127"/>
          </a:xfrm>
        </p:spPr>
        <p:txBody>
          <a:bodyPr/>
          <a:lstStyle/>
          <a:p>
            <a:r>
              <a:rPr lang="zh-CN" altLang="en-US" sz="1800" dirty="0">
                <a:latin typeface="Microsoft YaHei" panose="020B0503020204020204" pitchFamily="34" charset="-122"/>
                <a:ea typeface="Microsoft YaHei" panose="020B0503020204020204" pitchFamily="34" charset="-122"/>
              </a:rPr>
              <a:t>      为了确定群组的稳定性或计算其他网络度量（如聚类系数）时，可以使用“三角形计数”。三角计数在社交网络分析中可以有很多用途：</a:t>
            </a:r>
            <a:endParaRPr lang="en-AU" altLang="zh-CN" sz="1800" dirty="0">
              <a:latin typeface="Microsoft YaHei" panose="020B0503020204020204" pitchFamily="34" charset="-122"/>
              <a:ea typeface="Microsoft YaHei" panose="020B0503020204020204" pitchFamily="34" charset="-122"/>
            </a:endParaRPr>
          </a:p>
          <a:p>
            <a:pPr marL="630238" indent="-2841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用于检测社区；</a:t>
            </a:r>
            <a:endParaRPr lang="en-AU" altLang="zh-CN" sz="1800" dirty="0">
              <a:latin typeface="Microsoft YaHei" panose="020B0503020204020204" pitchFamily="34" charset="-122"/>
              <a:ea typeface="Microsoft YaHei" panose="020B0503020204020204" pitchFamily="34" charset="-122"/>
            </a:endParaRPr>
          </a:p>
          <a:p>
            <a:pPr marL="630238" indent="-2841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集聚系数可以提供随机选择的节点将被连接的概率；</a:t>
            </a:r>
            <a:endParaRPr lang="en-AU" altLang="zh-CN" sz="1800" dirty="0">
              <a:latin typeface="Microsoft YaHei" panose="020B0503020204020204" pitchFamily="34" charset="-122"/>
              <a:ea typeface="Microsoft YaHei" panose="020B0503020204020204" pitchFamily="34" charset="-122"/>
            </a:endParaRPr>
          </a:p>
          <a:p>
            <a:pPr marL="630238" indent="-2841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快速评估特定群组或整个网络的凝聚力；</a:t>
            </a:r>
            <a:endParaRPr lang="en-AU" altLang="zh-CN" sz="1800" dirty="0">
              <a:latin typeface="Microsoft YaHei" panose="020B0503020204020204" pitchFamily="34" charset="-122"/>
              <a:ea typeface="Microsoft YaHei" panose="020B0503020204020204" pitchFamily="34" charset="-122"/>
            </a:endParaRPr>
          </a:p>
          <a:p>
            <a:pPr marL="630238" indent="-284163">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评估网络的稳定性并寻找特定网络结构。</a:t>
            </a:r>
            <a:endParaRPr lang="en-AU" altLang="zh-CN" sz="1800" dirty="0">
              <a:latin typeface="Microsoft YaHei" panose="020B0503020204020204" pitchFamily="34" charset="-122"/>
              <a:ea typeface="Microsoft YaHei" panose="020B0503020204020204" pitchFamily="34" charset="-122"/>
            </a:endParaRPr>
          </a:p>
          <a:p>
            <a:endParaRPr lang="en-AU" altLang="zh-CN" sz="1800" dirty="0">
              <a:latin typeface="Microsoft YaHei" panose="020B0503020204020204" pitchFamily="34" charset="-122"/>
              <a:ea typeface="Microsoft YaHei" panose="020B0503020204020204" pitchFamily="34" charset="-122"/>
            </a:endParaRPr>
          </a:p>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成功的应用场景包括：</a:t>
            </a:r>
            <a:endParaRPr lang="en-AU" altLang="zh-CN" sz="1800" dirty="0">
              <a:latin typeface="Microsoft YaHei" panose="020B0503020204020204" pitchFamily="34" charset="-122"/>
              <a:ea typeface="Microsoft YaHei" panose="020B0503020204020204" pitchFamily="34" charset="-122"/>
            </a:endParaRPr>
          </a:p>
          <a:p>
            <a:pPr marL="630238" indent="-346075">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识别可以用于对网站进行分类的特征，即正常网站还是垃圾网站；</a:t>
            </a:r>
            <a:endParaRPr lang="en-AU" altLang="zh-CN" sz="1800" dirty="0">
              <a:latin typeface="Microsoft YaHei" panose="020B0503020204020204" pitchFamily="34" charset="-122"/>
              <a:ea typeface="Microsoft YaHei" panose="020B0503020204020204" pitchFamily="34" charset="-122"/>
            </a:endParaRPr>
          </a:p>
          <a:p>
            <a:pPr marL="630238" indent="-346075">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调查</a:t>
            </a:r>
            <a:r>
              <a:rPr lang="en-US" altLang="zh-CN" sz="1800" dirty="0">
                <a:latin typeface="Microsoft YaHei" panose="020B0503020204020204" pitchFamily="34" charset="-122"/>
                <a:ea typeface="Microsoft YaHei" panose="020B0503020204020204" pitchFamily="34" charset="-122"/>
              </a:rPr>
              <a:t>Facebook</a:t>
            </a:r>
            <a:r>
              <a:rPr lang="zh-CN" altLang="en-US" sz="1800" dirty="0">
                <a:latin typeface="Microsoft YaHei" panose="020B0503020204020204" pitchFamily="34" charset="-122"/>
                <a:ea typeface="Microsoft YaHei" panose="020B0503020204020204" pitchFamily="34" charset="-122"/>
              </a:rPr>
              <a:t>社交图谱中的社区结构，研究人员在稀疏的全局图中发现密集的用户社区；</a:t>
            </a:r>
            <a:endParaRPr lang="en-AU" altLang="zh-CN" sz="1800" dirty="0">
              <a:latin typeface="Microsoft YaHei" panose="020B0503020204020204" pitchFamily="34" charset="-122"/>
              <a:ea typeface="Microsoft YaHei" panose="020B0503020204020204" pitchFamily="34" charset="-122"/>
            </a:endParaRPr>
          </a:p>
          <a:p>
            <a:pPr marL="630238" indent="-346075">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探索</a:t>
            </a:r>
            <a:r>
              <a:rPr lang="en-US" altLang="zh-CN" sz="1800" dirty="0">
                <a:latin typeface="Microsoft YaHei" panose="020B0503020204020204" pitchFamily="34" charset="-122"/>
                <a:ea typeface="Microsoft YaHei" panose="020B0503020204020204" pitchFamily="34" charset="-122"/>
              </a:rPr>
              <a:t>Web</a:t>
            </a:r>
            <a:r>
              <a:rPr lang="zh-CN" altLang="en-US" sz="1800" dirty="0">
                <a:latin typeface="Microsoft YaHei" panose="020B0503020204020204" pitchFamily="34" charset="-122"/>
                <a:ea typeface="Microsoft YaHei" panose="020B0503020204020204" pitchFamily="34" charset="-122"/>
              </a:rPr>
              <a:t>的主题结构，并根据它们之间的链接检测具有共同主题的页面的社区。</a:t>
            </a:r>
            <a:endParaRPr lang="en-AU"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6988352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实战环节：三角计数和集聚系数</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计算图中的三角形结构的数量</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使用</a:t>
            </a:r>
            <a:r>
              <a:rPr lang="en-AU"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算法的方法</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a:latin typeface="Britannic Bold" panose="020B0903060703020204" pitchFamily="34" charset="0"/>
            </a:endParaRPr>
          </a:p>
          <a:p>
            <a:pPr algn="ctr"/>
            <a:endParaRPr lang="en-US" altLang="zh-CN" sz="2800">
              <a:latin typeface="Britannic Bold" panose="020B0903060703020204" pitchFamily="34" charset="0"/>
            </a:endParaRPr>
          </a:p>
          <a:p>
            <a:pPr algn="ctr"/>
            <a:r>
              <a:rPr lang="en-US" altLang="zh-CN" sz="2800">
                <a:latin typeface="Forte" panose="03060902040502070203" pitchFamily="66" charset="0"/>
              </a:rPr>
              <a:t>It’s CYPHER time!</a:t>
            </a:r>
          </a:p>
          <a:p>
            <a:pPr algn="ctr"/>
            <a:r>
              <a:rPr lang="en-US" altLang="zh-CN" sz="1600">
                <a:solidFill>
                  <a:schemeClr val="tx2"/>
                </a:solidFill>
                <a:latin typeface="Courier New" panose="02070309020205020404" pitchFamily="49" charset="0"/>
                <a:cs typeface="Courier New" panose="02070309020205020404" pitchFamily="49" charset="0"/>
              </a:rPr>
              <a:t>MATCH (n)--() REUTN *</a:t>
            </a:r>
          </a:p>
          <a:p>
            <a:pPr algn="ctr"/>
            <a:endParaRPr lang="en-US" sz="2800">
              <a:latin typeface="Britannic Bold" panose="020B0903060703020204" pitchFamily="34" charset="0"/>
            </a:endParaRPr>
          </a:p>
        </p:txBody>
      </p:sp>
    </p:spTree>
    <p:extLst>
      <p:ext uri="{BB962C8B-B14F-4D97-AF65-F5344CB8AC3E}">
        <p14:creationId xmlns:p14="http://schemas.microsoft.com/office/powerpoint/2010/main" val="37720690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138499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a:latin typeface="Courier New" panose="02070309020205020404" pitchFamily="49" charset="0"/>
                <a:cs typeface="Courier New" panose="02070309020205020404" pitchFamily="49" charset="0"/>
              </a:rPr>
              <a:t>// </a:t>
            </a:r>
            <a:r>
              <a:rPr lang="zh-CN" altLang="en-US" sz="1400">
                <a:latin typeface="Courier New" panose="02070309020205020404" pitchFamily="49" charset="0"/>
                <a:cs typeface="Courier New" panose="02070309020205020404" pitchFamily="49" charset="0"/>
              </a:rPr>
              <a:t>返回图中发现的三角形</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algo.triangle.stream</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Page','LINKS</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nodeA,nodeB,nodeC</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RETURN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nodeA</a:t>
            </a:r>
            <a:r>
              <a:rPr lang="en-AU" altLang="zh-CN" sz="1400" dirty="0">
                <a:latin typeface="Courier New" panose="02070309020205020404" pitchFamily="49" charset="0"/>
                <a:cs typeface="Courier New" panose="02070309020205020404" pitchFamily="49" charset="0"/>
              </a:rPr>
              <a:t>).name AS </a:t>
            </a:r>
            <a:r>
              <a:rPr lang="en-AU" altLang="zh-CN" sz="1400" dirty="0" err="1">
                <a:latin typeface="Courier New" panose="02070309020205020404" pitchFamily="49" charset="0"/>
                <a:cs typeface="Courier New" panose="02070309020205020404" pitchFamily="49" charset="0"/>
              </a:rPr>
              <a:t>nodeA</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nodeB</a:t>
            </a:r>
            <a:r>
              <a:rPr lang="en-AU" altLang="zh-CN" sz="1400" dirty="0">
                <a:latin typeface="Courier New" panose="02070309020205020404" pitchFamily="49" charset="0"/>
                <a:cs typeface="Courier New" panose="02070309020205020404" pitchFamily="49" charset="0"/>
              </a:rPr>
              <a:t>).name AS </a:t>
            </a:r>
            <a:r>
              <a:rPr lang="en-AU" altLang="zh-CN" sz="1400" dirty="0" err="1">
                <a:latin typeface="Courier New" panose="02070309020205020404" pitchFamily="49" charset="0"/>
                <a:cs typeface="Courier New" panose="02070309020205020404" pitchFamily="49" charset="0"/>
              </a:rPr>
              <a:t>nodeB</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nodeC</a:t>
            </a:r>
            <a:r>
              <a:rPr lang="en-AU" altLang="zh-CN" sz="1400" dirty="0">
                <a:latin typeface="Courier New" panose="02070309020205020404" pitchFamily="49" charset="0"/>
                <a:cs typeface="Courier New" panose="02070309020205020404" pitchFamily="49" charset="0"/>
              </a:rPr>
              <a:t>).name AS </a:t>
            </a:r>
            <a:r>
              <a:rPr lang="en-AU" altLang="zh-CN" sz="1400" dirty="0" err="1">
                <a:latin typeface="Courier New" panose="02070309020205020404" pitchFamily="49" charset="0"/>
                <a:cs typeface="Courier New" panose="02070309020205020404" pitchFamily="49" charset="0"/>
              </a:rPr>
              <a:t>nodeC</a:t>
            </a:r>
            <a:endParaRPr lang="en-AU" altLang="zh-CN"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实战环节：三角计数</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rgbClr val="FFFF99"/>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1">
                    <a:lumMod val="50000"/>
                  </a:schemeClr>
                </a:solidFill>
              </a:rPr>
              <a:t>1</a:t>
            </a:r>
            <a:endParaRPr lang="en-AU" dirty="0">
              <a:solidFill>
                <a:schemeClr val="tx1">
                  <a:lumMod val="50000"/>
                </a:schemeClr>
              </a:solidFill>
            </a:endParaRPr>
          </a:p>
        </p:txBody>
      </p:sp>
      <p:sp>
        <p:nvSpPr>
          <p:cNvPr id="11" name="TextBox 10">
            <a:extLst>
              <a:ext uri="{FF2B5EF4-FFF2-40B4-BE49-F238E27FC236}">
                <a16:creationId xmlns="" xmlns:a16="http://schemas.microsoft.com/office/drawing/2014/main" id="{AF16D9B2-21AA-460A-BA20-3E9EF35051B8}"/>
              </a:ext>
            </a:extLst>
          </p:cNvPr>
          <p:cNvSpPr txBox="1"/>
          <p:nvPr/>
        </p:nvSpPr>
        <p:spPr>
          <a:xfrm>
            <a:off x="1027775" y="3101880"/>
            <a:ext cx="7161186" cy="138499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计算图中每个节点参与的三角型的次数，以及聚类系数</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algo.triangleCount.stream</a:t>
            </a:r>
            <a:r>
              <a:rPr lang="en-AU" altLang="zh-CN" sz="1400" dirty="0">
                <a:latin typeface="Courier New" panose="02070309020205020404" pitchFamily="49" charset="0"/>
                <a:cs typeface="Courier New" panose="02070309020205020404" pitchFamily="49" charset="0"/>
              </a:rPr>
              <a:t>('Page', 'LINKS', {concurrency:4})</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triangles, coefficient</a:t>
            </a:r>
          </a:p>
          <a:p>
            <a:r>
              <a:rPr lang="en-AU" altLang="zh-CN" sz="1400" dirty="0">
                <a:latin typeface="Courier New" panose="02070309020205020404" pitchFamily="49" charset="0"/>
                <a:cs typeface="Courier New" panose="02070309020205020404" pitchFamily="49" charset="0"/>
              </a:rPr>
              <a:t>RETURN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).name AS name, triangles, coefficient</a:t>
            </a:r>
          </a:p>
          <a:p>
            <a:r>
              <a:rPr lang="en-AU" altLang="zh-CN" sz="1400" dirty="0">
                <a:latin typeface="Courier New" panose="02070309020205020404" pitchFamily="49" charset="0"/>
                <a:cs typeface="Courier New" panose="02070309020205020404" pitchFamily="49" charset="0"/>
              </a:rPr>
              <a:t>ORDER BY coefficient DESC</a:t>
            </a:r>
          </a:p>
        </p:txBody>
      </p:sp>
      <p:sp>
        <p:nvSpPr>
          <p:cNvPr id="12" name="TextBox 11">
            <a:extLst>
              <a:ext uri="{FF2B5EF4-FFF2-40B4-BE49-F238E27FC236}">
                <a16:creationId xmlns="" xmlns:a16="http://schemas.microsoft.com/office/drawing/2014/main" id="{1A22CF02-269D-42AC-86CA-F16A1BA74D50}"/>
              </a:ext>
            </a:extLst>
          </p:cNvPr>
          <p:cNvSpPr txBox="1"/>
          <p:nvPr/>
        </p:nvSpPr>
        <p:spPr>
          <a:xfrm>
            <a:off x="555271" y="2762630"/>
            <a:ext cx="501312" cy="458074"/>
          </a:xfrm>
          <a:prstGeom prst="rect">
            <a:avLst/>
          </a:prstGeom>
          <a:solidFill>
            <a:srgbClr val="CC3399"/>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1">
                    <a:lumMod val="50000"/>
                  </a:schemeClr>
                </a:solidFill>
              </a:rPr>
              <a:t>2</a:t>
            </a:r>
            <a:endParaRPr lang="en-AU" dirty="0">
              <a:solidFill>
                <a:schemeClr val="tx1">
                  <a:lumMod val="50000"/>
                </a:schemeClr>
              </a:solidFill>
            </a:endParaRPr>
          </a:p>
        </p:txBody>
      </p:sp>
      <p:pic>
        <p:nvPicPr>
          <p:cNvPr id="13" name="Picture 12">
            <a:extLst>
              <a:ext uri="{FF2B5EF4-FFF2-40B4-BE49-F238E27FC236}">
                <a16:creationId xmlns="" xmlns:a16="http://schemas.microsoft.com/office/drawing/2014/main" id="{D7C838C6-B14C-474A-8268-8BE513ABB2B2}"/>
              </a:ext>
            </a:extLst>
          </p:cNvPr>
          <p:cNvPicPr>
            <a:picLocks noChangeAspect="1"/>
          </p:cNvPicPr>
          <p:nvPr/>
        </p:nvPicPr>
        <p:blipFill>
          <a:blip r:embed="rId3"/>
          <a:stretch>
            <a:fillRect/>
          </a:stretch>
        </p:blipFill>
        <p:spPr>
          <a:xfrm>
            <a:off x="8315254" y="3074787"/>
            <a:ext cx="3658370" cy="31037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45747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3 – </a:t>
            </a:r>
            <a:r>
              <a:rPr lang="zh-CN" altLang="en-US" dirty="0"/>
              <a:t>强连通分量</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强连通分量（</a:t>
            </a:r>
            <a:r>
              <a:rPr lang="en-US" altLang="zh-CN" dirty="0"/>
              <a:t>SCC</a:t>
            </a:r>
            <a:r>
              <a:rPr lang="zh-CN" altLang="en-US" dirty="0"/>
              <a:t>）算法在有向图中找到一个连接节点的集合，其中每个节点与同一集合中的任何其他节点可以在两个方向上互相到达。</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616720" y="1056873"/>
            <a:ext cx="5918604" cy="2118127"/>
          </a:xfrm>
        </p:spPr>
        <p:txBody>
          <a:bodyPr/>
          <a:lstStyle/>
          <a:p>
            <a:r>
              <a:rPr lang="zh-CN" altLang="en-US" sz="1800" dirty="0">
                <a:latin typeface="Microsoft YaHei" panose="020B0503020204020204" pitchFamily="34" charset="-122"/>
                <a:ea typeface="Microsoft YaHei" panose="020B0503020204020204" pitchFamily="34" charset="-122"/>
              </a:rPr>
              <a:t>       强连通分量（</a:t>
            </a:r>
            <a:r>
              <a:rPr lang="en-US" altLang="zh-CN" sz="1800" dirty="0">
                <a:latin typeface="Microsoft YaHei" panose="020B0503020204020204" pitchFamily="34" charset="-122"/>
                <a:ea typeface="Microsoft YaHei" panose="020B0503020204020204" pitchFamily="34" charset="-122"/>
              </a:rPr>
              <a:t>Strongly Connected Component</a:t>
            </a:r>
            <a:r>
              <a:rPr lang="zh-CN" altLang="en-US" sz="1800" dirty="0">
                <a:latin typeface="Microsoft YaHei" panose="020B0503020204020204" pitchFamily="34" charset="-122"/>
                <a:ea typeface="Microsoft YaHei" panose="020B0503020204020204" pitchFamily="34" charset="-122"/>
              </a:rPr>
              <a:t>）算法在</a:t>
            </a:r>
            <a:r>
              <a:rPr lang="zh-CN" altLang="en-US" sz="1800" dirty="0">
                <a:solidFill>
                  <a:srgbClr val="0070C0"/>
                </a:solidFill>
                <a:latin typeface="Microsoft YaHei" panose="020B0503020204020204" pitchFamily="34" charset="-122"/>
                <a:ea typeface="Microsoft YaHei" panose="020B0503020204020204" pitchFamily="34" charset="-122"/>
              </a:rPr>
              <a:t>有向图</a:t>
            </a:r>
            <a:r>
              <a:rPr lang="zh-CN" altLang="en-US" sz="1800" dirty="0">
                <a:latin typeface="Microsoft YaHei" panose="020B0503020204020204" pitchFamily="34" charset="-122"/>
                <a:ea typeface="Microsoft YaHei" panose="020B0503020204020204" pitchFamily="34" charset="-122"/>
              </a:rPr>
              <a:t>中找到一个连接节点的集合，其中每个节点与同一集合中的任何其他节点可以在两个方向上互相到达。</a:t>
            </a:r>
          </a:p>
          <a:p>
            <a:r>
              <a:rPr lang="zh-CN" altLang="en-US" sz="1800" dirty="0">
                <a:latin typeface="Microsoft YaHei" panose="020B0503020204020204" pitchFamily="34" charset="-122"/>
                <a:ea typeface="Microsoft YaHei" panose="020B0503020204020204" pitchFamily="34" charset="-122"/>
              </a:rPr>
              <a:t>       将有向图分解为其强连通分量是深度优先搜索算法</a:t>
            </a:r>
            <a:r>
              <a:rPr lang="en-AU" altLang="zh-CN" sz="1800" dirty="0">
                <a:latin typeface="Microsoft YaHei" panose="020B0503020204020204" pitchFamily="34" charset="-122"/>
                <a:ea typeface="Microsoft YaHei" panose="020B0503020204020204" pitchFamily="34" charset="-122"/>
              </a:rPr>
              <a:t>(DFS)</a:t>
            </a:r>
            <a:r>
              <a:rPr lang="zh-CN" altLang="en-US" sz="1800" dirty="0">
                <a:latin typeface="Microsoft YaHei" panose="020B0503020204020204" pitchFamily="34" charset="-122"/>
                <a:ea typeface="Microsoft YaHei" panose="020B0503020204020204" pitchFamily="34" charset="-122"/>
              </a:rPr>
              <a:t>的经典应用。 </a:t>
            </a:r>
            <a:r>
              <a:rPr lang="en-US" altLang="zh-CN" sz="1800" dirty="0">
                <a:latin typeface="Microsoft YaHei" panose="020B0503020204020204" pitchFamily="34" charset="-122"/>
                <a:ea typeface="Microsoft YaHei" panose="020B0503020204020204" pitchFamily="34" charset="-122"/>
              </a:rPr>
              <a:t>ALGO</a:t>
            </a:r>
            <a:r>
              <a:rPr lang="zh-CN" altLang="en-US" sz="1800" dirty="0">
                <a:latin typeface="Microsoft YaHei" panose="020B0503020204020204" pitchFamily="34" charset="-122"/>
                <a:ea typeface="Microsoft YaHei" panose="020B0503020204020204" pitchFamily="34" charset="-122"/>
              </a:rPr>
              <a:t>扩展包使用</a:t>
            </a:r>
            <a:r>
              <a:rPr lang="en-US" altLang="zh-CN" sz="1800" dirty="0">
                <a:latin typeface="Microsoft YaHei" panose="020B0503020204020204" pitchFamily="34" charset="-122"/>
                <a:ea typeface="Microsoft YaHei" panose="020B0503020204020204" pitchFamily="34" charset="-122"/>
              </a:rPr>
              <a:t>DFS</a:t>
            </a:r>
            <a:r>
              <a:rPr lang="zh-CN" altLang="en-US" sz="1800" dirty="0">
                <a:latin typeface="Microsoft YaHei" panose="020B0503020204020204" pitchFamily="34" charset="-122"/>
                <a:ea typeface="Microsoft YaHei" panose="020B0503020204020204" pitchFamily="34" charset="-122"/>
              </a:rPr>
              <a:t>作为其</a:t>
            </a:r>
            <a:r>
              <a:rPr lang="en-US" altLang="zh-CN" sz="1800" dirty="0">
                <a:latin typeface="Microsoft YaHei" panose="020B0503020204020204" pitchFamily="34" charset="-122"/>
                <a:ea typeface="Microsoft YaHei" panose="020B0503020204020204" pitchFamily="34" charset="-122"/>
              </a:rPr>
              <a:t>SCC</a:t>
            </a:r>
            <a:r>
              <a:rPr lang="zh-CN" altLang="en-US" sz="1800" dirty="0">
                <a:latin typeface="Microsoft YaHei" panose="020B0503020204020204" pitchFamily="34" charset="-122"/>
                <a:ea typeface="Microsoft YaHei" panose="020B0503020204020204" pitchFamily="34" charset="-122"/>
              </a:rPr>
              <a:t>算法实现的一部分。</a:t>
            </a:r>
          </a:p>
          <a:p>
            <a:endParaRPr lang="zh-CN" altLang="en-US" sz="18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grpSp>
        <p:nvGrpSpPr>
          <p:cNvPr id="3" name="Group 2">
            <a:extLst>
              <a:ext uri="{FF2B5EF4-FFF2-40B4-BE49-F238E27FC236}">
                <a16:creationId xmlns="" xmlns:a16="http://schemas.microsoft.com/office/drawing/2014/main" id="{7163170E-10BE-46C9-B75F-8FCADEF32C97}"/>
              </a:ext>
            </a:extLst>
          </p:cNvPr>
          <p:cNvGrpSpPr/>
          <p:nvPr/>
        </p:nvGrpSpPr>
        <p:grpSpPr>
          <a:xfrm>
            <a:off x="6751709" y="2866320"/>
            <a:ext cx="3555769" cy="2442079"/>
            <a:chOff x="6444614" y="3177539"/>
            <a:chExt cx="3555769" cy="2442079"/>
          </a:xfrm>
        </p:grpSpPr>
        <p:pic>
          <p:nvPicPr>
            <p:cNvPr id="9218" name="Picture 2" descr="https://upload.wikimedia.org/wikipedia/commons/thumb/2/20/Graph_Condensation.svg/330px-Graph_Condensation.svg.png">
              <a:extLst>
                <a:ext uri="{FF2B5EF4-FFF2-40B4-BE49-F238E27FC236}">
                  <a16:creationId xmlns="" xmlns:a16="http://schemas.microsoft.com/office/drawing/2014/main" id="{0A7D10B6-AA45-4F27-B417-A322D7178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614" y="3177539"/>
              <a:ext cx="3555769" cy="223043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7E1E7417-A2EA-42D4-84A3-EBA7A68907A3}"/>
                </a:ext>
              </a:extLst>
            </p:cNvPr>
            <p:cNvSpPr txBox="1"/>
            <p:nvPr/>
          </p:nvSpPr>
          <p:spPr>
            <a:xfrm>
              <a:off x="6797040" y="5342619"/>
              <a:ext cx="3203343" cy="276999"/>
            </a:xfrm>
            <a:prstGeom prst="rect">
              <a:avLst/>
            </a:prstGeom>
            <a:noFill/>
          </p:spPr>
          <p:txBody>
            <a:bodyPr wrap="square" rtlCol="0">
              <a:spAutoFit/>
            </a:bodyPr>
            <a:lstStyle/>
            <a:p>
              <a:pPr algn="r"/>
              <a:r>
                <a:rPr lang="en-AU" sz="1200" i="1" dirty="0">
                  <a:solidFill>
                    <a:schemeClr val="bg1">
                      <a:lumMod val="50000"/>
                    </a:schemeClr>
                  </a:solidFill>
                </a:rPr>
                <a:t>Source: Wikipedia.org</a:t>
              </a:r>
            </a:p>
          </p:txBody>
        </p:sp>
      </p:grpSp>
      <p:sp>
        <p:nvSpPr>
          <p:cNvPr id="7" name="TextBox 6">
            <a:extLst>
              <a:ext uri="{FF2B5EF4-FFF2-40B4-BE49-F238E27FC236}">
                <a16:creationId xmlns="" xmlns:a16="http://schemas.microsoft.com/office/drawing/2014/main" id="{5B9DA0FF-CE33-4D24-978D-4882DC03F51E}"/>
              </a:ext>
            </a:extLst>
          </p:cNvPr>
          <p:cNvSpPr txBox="1"/>
          <p:nvPr/>
        </p:nvSpPr>
        <p:spPr>
          <a:xfrm>
            <a:off x="5857513" y="5353918"/>
            <a:ext cx="5696586" cy="830997"/>
          </a:xfrm>
          <a:prstGeom prst="rect">
            <a:avLst/>
          </a:prstGeom>
        </p:spPr>
        <p:txBody>
          <a:bodyPr vert="horz" lIns="91440" tIns="45720" rIns="91440" bIns="45720" rtlCol="0">
            <a:noAutofit/>
          </a:bodyPr>
          <a:lstStyle>
            <a:lvl1pPr indent="0">
              <a:lnSpc>
                <a:spcPct val="90000"/>
              </a:lnSpc>
              <a:spcBef>
                <a:spcPts val="600"/>
              </a:spcBef>
              <a:buClr>
                <a:schemeClr val="bg2"/>
              </a:buClr>
              <a:buFont typeface="Wingdings" pitchFamily="2" charset="2"/>
              <a:buNone/>
              <a:defRPr b="0" i="0">
                <a:solidFill>
                  <a:schemeClr val="tx2"/>
                </a:solidFill>
                <a:latin typeface="Microsoft YaHei" panose="020B0503020204020204" pitchFamily="34" charset="-122"/>
                <a:ea typeface="Microsoft YaHei" panose="020B0503020204020204" pitchFamily="34" charset="-122"/>
              </a:defRPr>
            </a:lvl1pPr>
            <a:lvl2pPr indent="0" algn="ctr">
              <a:lnSpc>
                <a:spcPct val="90000"/>
              </a:lnSpc>
              <a:spcBef>
                <a:spcPts val="500"/>
              </a:spcBef>
              <a:buClr>
                <a:schemeClr val="bg2"/>
              </a:buClr>
              <a:buFont typeface="Wingdings" pitchFamily="2" charset="2"/>
              <a:buNone/>
              <a:defRPr sz="2000" b="1">
                <a:latin typeface="+mj-lt"/>
              </a:defRPr>
            </a:lvl2pPr>
            <a:lvl3pPr indent="0" algn="ctr">
              <a:lnSpc>
                <a:spcPct val="90000"/>
              </a:lnSpc>
              <a:spcBef>
                <a:spcPts val="500"/>
              </a:spcBef>
              <a:buClr>
                <a:schemeClr val="bg2"/>
              </a:buClr>
              <a:buFont typeface="Wingdings" pitchFamily="2" charset="2"/>
              <a:buNone/>
              <a:defRPr sz="2000" b="1">
                <a:latin typeface="+mj-lt"/>
              </a:defRPr>
            </a:lvl3pPr>
            <a:lvl4pPr indent="0" algn="ctr">
              <a:lnSpc>
                <a:spcPct val="90000"/>
              </a:lnSpc>
              <a:spcBef>
                <a:spcPts val="500"/>
              </a:spcBef>
              <a:buClr>
                <a:schemeClr val="bg2"/>
              </a:buClr>
              <a:buFont typeface="Wingdings" pitchFamily="2" charset="2"/>
              <a:buNone/>
              <a:defRPr sz="2000" b="1">
                <a:latin typeface="+mj-lt"/>
              </a:defRPr>
            </a:lvl4pPr>
            <a:lvl5pPr indent="0" algn="ctr">
              <a:lnSpc>
                <a:spcPct val="90000"/>
              </a:lnSpc>
              <a:spcBef>
                <a:spcPts val="500"/>
              </a:spcBef>
              <a:buClr>
                <a:schemeClr val="bg2"/>
              </a:buClr>
              <a:buFont typeface="Wingdings" pitchFamily="2" charset="2"/>
              <a:buNone/>
              <a:defRPr sz="2000" b="1">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600" dirty="0"/>
              <a:t>      如果将每一个强连通分量缩成一个点，则原图</a:t>
            </a:r>
            <a:r>
              <a:rPr lang="en-US" altLang="zh-CN" sz="1600" dirty="0"/>
              <a:t>G</a:t>
            </a:r>
            <a:r>
              <a:rPr lang="zh-CN" altLang="en-US" sz="1600" dirty="0"/>
              <a:t>将会变成一张</a:t>
            </a:r>
            <a:r>
              <a:rPr lang="zh-CN" altLang="en-US" sz="1600" dirty="0">
                <a:hlinkClick r:id="rId4" tooltip="有向无环图"/>
              </a:rPr>
              <a:t>有向无环图</a:t>
            </a:r>
            <a:r>
              <a:rPr lang="zh-CN" altLang="en-US" sz="1600" dirty="0"/>
              <a:t>。一张图被称为有向无环图当且仅当此图不具有点集合数量大于一的强连通分量，因为有向环即是一个强连通分量，而且任何的强连通分量皆具有至少一个有向环。</a:t>
            </a:r>
            <a:endParaRPr lang="en-AU" sz="1600" dirty="0"/>
          </a:p>
        </p:txBody>
      </p:sp>
      <p:grpSp>
        <p:nvGrpSpPr>
          <p:cNvPr id="18" name="Group 17">
            <a:extLst>
              <a:ext uri="{FF2B5EF4-FFF2-40B4-BE49-F238E27FC236}">
                <a16:creationId xmlns="" xmlns:a16="http://schemas.microsoft.com/office/drawing/2014/main" id="{B133A4C2-5D97-4E46-A51E-2BEE2706D7CC}"/>
              </a:ext>
            </a:extLst>
          </p:cNvPr>
          <p:cNvGrpSpPr/>
          <p:nvPr/>
        </p:nvGrpSpPr>
        <p:grpSpPr>
          <a:xfrm>
            <a:off x="6019505" y="3344416"/>
            <a:ext cx="1073015" cy="369332"/>
            <a:chOff x="6051440" y="3274814"/>
            <a:chExt cx="1073015" cy="369332"/>
          </a:xfrm>
        </p:grpSpPr>
        <p:cxnSp>
          <p:nvCxnSpPr>
            <p:cNvPr id="10" name="Straight Arrow Connector 9">
              <a:extLst>
                <a:ext uri="{FF2B5EF4-FFF2-40B4-BE49-F238E27FC236}">
                  <a16:creationId xmlns="" xmlns:a16="http://schemas.microsoft.com/office/drawing/2014/main" id="{1AF95868-8DE5-4635-ACE3-A36CE7F54F92}"/>
                </a:ext>
              </a:extLst>
            </p:cNvPr>
            <p:cNvCxnSpPr>
              <a:cxnSpLocks/>
            </p:cNvCxnSpPr>
            <p:nvPr/>
          </p:nvCxnSpPr>
          <p:spPr>
            <a:xfrm flipV="1">
              <a:off x="6713725" y="3307080"/>
              <a:ext cx="410730" cy="152400"/>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9DB99DC4-B565-4E7E-A578-453EAC69925A}"/>
                </a:ext>
              </a:extLst>
            </p:cNvPr>
            <p:cNvSpPr txBox="1"/>
            <p:nvPr/>
          </p:nvSpPr>
          <p:spPr>
            <a:xfrm>
              <a:off x="6051440" y="3274814"/>
              <a:ext cx="729485" cy="369332"/>
            </a:xfrm>
            <a:prstGeom prst="rect">
              <a:avLst/>
            </a:prstGeom>
            <a:noFill/>
          </p:spPr>
          <p:txBody>
            <a:bodyPr wrap="square" rtlCol="0">
              <a:spAutoFit/>
            </a:bodyPr>
            <a:lstStyle/>
            <a:p>
              <a:r>
                <a:rPr lang="zh-CN" altLang="en-US" dirty="0">
                  <a:solidFill>
                    <a:srgbClr val="C00000"/>
                  </a:solidFill>
                </a:rPr>
                <a:t>割点</a:t>
              </a:r>
              <a:endParaRPr lang="en-AU" dirty="0">
                <a:solidFill>
                  <a:srgbClr val="C00000"/>
                </a:solidFill>
              </a:endParaRPr>
            </a:p>
          </p:txBody>
        </p:sp>
      </p:grpSp>
      <p:grpSp>
        <p:nvGrpSpPr>
          <p:cNvPr id="20" name="Group 19">
            <a:extLst>
              <a:ext uri="{FF2B5EF4-FFF2-40B4-BE49-F238E27FC236}">
                <a16:creationId xmlns="" xmlns:a16="http://schemas.microsoft.com/office/drawing/2014/main" id="{0538B71E-EF15-4839-B747-39A3EA856046}"/>
              </a:ext>
            </a:extLst>
          </p:cNvPr>
          <p:cNvGrpSpPr/>
          <p:nvPr/>
        </p:nvGrpSpPr>
        <p:grpSpPr>
          <a:xfrm>
            <a:off x="6942743" y="4648200"/>
            <a:ext cx="729485" cy="759608"/>
            <a:chOff x="6942743" y="4648200"/>
            <a:chExt cx="729485" cy="759608"/>
          </a:xfrm>
        </p:grpSpPr>
        <p:cxnSp>
          <p:nvCxnSpPr>
            <p:cNvPr id="16" name="Straight Arrow Connector 15">
              <a:extLst>
                <a:ext uri="{FF2B5EF4-FFF2-40B4-BE49-F238E27FC236}">
                  <a16:creationId xmlns="" xmlns:a16="http://schemas.microsoft.com/office/drawing/2014/main" id="{F53298B9-487A-4E0D-8ECE-C5290A7DBF09}"/>
                </a:ext>
              </a:extLst>
            </p:cNvPr>
            <p:cNvCxnSpPr>
              <a:cxnSpLocks/>
            </p:cNvCxnSpPr>
            <p:nvPr/>
          </p:nvCxnSpPr>
          <p:spPr>
            <a:xfrm flipV="1">
              <a:off x="7238705" y="4648200"/>
              <a:ext cx="0" cy="383200"/>
            </a:xfrm>
            <a:prstGeom prst="straightConnector1">
              <a:avLst/>
            </a:prstGeom>
            <a:ln w="38100">
              <a:solidFill>
                <a:srgbClr val="CC33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437C82A1-E268-4F7C-B1FB-732C8F30B69C}"/>
                </a:ext>
              </a:extLst>
            </p:cNvPr>
            <p:cNvSpPr txBox="1"/>
            <p:nvPr/>
          </p:nvSpPr>
          <p:spPr>
            <a:xfrm>
              <a:off x="6942743" y="5038476"/>
              <a:ext cx="729485" cy="369332"/>
            </a:xfrm>
            <a:prstGeom prst="rect">
              <a:avLst/>
            </a:prstGeom>
            <a:noFill/>
          </p:spPr>
          <p:txBody>
            <a:bodyPr wrap="square" rtlCol="0">
              <a:spAutoFit/>
            </a:bodyPr>
            <a:lstStyle/>
            <a:p>
              <a:r>
                <a:rPr lang="zh-CN" altLang="en-US" dirty="0">
                  <a:solidFill>
                    <a:srgbClr val="990099"/>
                  </a:solidFill>
                </a:rPr>
                <a:t>割边</a:t>
              </a:r>
              <a:endParaRPr lang="en-AU" dirty="0">
                <a:solidFill>
                  <a:srgbClr val="990099"/>
                </a:solidFill>
              </a:endParaRPr>
            </a:p>
          </p:txBody>
        </p:sp>
      </p:grpSp>
    </p:spTree>
    <p:extLst>
      <p:ext uri="{BB962C8B-B14F-4D97-AF65-F5344CB8AC3E}">
        <p14:creationId xmlns:p14="http://schemas.microsoft.com/office/powerpoint/2010/main" val="105116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3 – </a:t>
            </a:r>
            <a:r>
              <a:rPr lang="zh-CN" altLang="en-US" dirty="0"/>
              <a:t>强连通分量</a:t>
            </a:r>
            <a:r>
              <a:rPr lang="en-US" altLang="zh-CN" dirty="0"/>
              <a:t>(</a:t>
            </a:r>
            <a:r>
              <a:rPr lang="zh-CN" altLang="en-US" dirty="0"/>
              <a:t>续</a:t>
            </a:r>
            <a:r>
              <a:rPr lang="en-US"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强连通分量（</a:t>
            </a:r>
            <a:r>
              <a:rPr lang="en-US" altLang="zh-CN" dirty="0"/>
              <a:t>SCC</a:t>
            </a:r>
            <a:r>
              <a:rPr lang="zh-CN" altLang="en-US" dirty="0"/>
              <a:t>）算法在有向图中找到一个连接节点的集合，其中每个节点与同一集合中的任何其他节点可以在两个方向上互相到达。</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616720" y="1056873"/>
            <a:ext cx="5918604" cy="2118127"/>
          </a:xfrm>
        </p:spPr>
        <p:txBody>
          <a:bodyPr/>
          <a:lstStyle/>
          <a:p>
            <a:r>
              <a:rPr lang="zh-CN" altLang="en-US" sz="1800" dirty="0">
                <a:latin typeface="Microsoft YaHei" panose="020B0503020204020204" pitchFamily="34" charset="-122"/>
                <a:ea typeface="Microsoft YaHei" panose="020B0503020204020204" pitchFamily="34" charset="-122"/>
              </a:rPr>
              <a:t>       使用强连通分量作为图分析的</a:t>
            </a:r>
            <a:r>
              <a:rPr lang="zh-CN" altLang="en-US" sz="1800" dirty="0">
                <a:solidFill>
                  <a:srgbClr val="00B050"/>
                </a:solidFill>
                <a:latin typeface="Microsoft YaHei" panose="020B0503020204020204" pitchFamily="34" charset="-122"/>
                <a:ea typeface="Microsoft YaHei" panose="020B0503020204020204" pitchFamily="34" charset="-122"/>
              </a:rPr>
              <a:t>初始步骤</a:t>
            </a:r>
            <a:r>
              <a:rPr lang="zh-CN" altLang="en-US" sz="1800" dirty="0">
                <a:latin typeface="Microsoft YaHei" panose="020B0503020204020204" pitchFamily="34" charset="-122"/>
                <a:ea typeface="Microsoft YaHei" panose="020B0503020204020204" pitchFamily="34" charset="-122"/>
              </a:rPr>
              <a:t>，以查看图的结构，或识别可能需要另外分析的紧密集群</a:t>
            </a:r>
            <a:r>
              <a:rPr lang="en-AU"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社团。可以使用强连通分量来分析群组中的类似行为或倾向，以用于诸如推荐引擎之类的应用。 </a:t>
            </a:r>
            <a:endParaRPr lang="en-AU" altLang="zh-CN" sz="1800" dirty="0">
              <a:latin typeface="Microsoft YaHei" panose="020B0503020204020204" pitchFamily="34" charset="-122"/>
              <a:ea typeface="Microsoft YaHei" panose="020B0503020204020204" pitchFamily="34" charset="-122"/>
            </a:endParaRPr>
          </a:p>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许多社区检测算法用于查找群组并将其</a:t>
            </a:r>
            <a:r>
              <a:rPr lang="zh-CN" altLang="en-US" sz="1800" dirty="0">
                <a:solidFill>
                  <a:srgbClr val="0070C0"/>
                </a:solidFill>
                <a:latin typeface="Microsoft YaHei" panose="020B0503020204020204" pitchFamily="34" charset="-122"/>
                <a:ea typeface="Microsoft YaHei" panose="020B0503020204020204" pitchFamily="34" charset="-122"/>
              </a:rPr>
              <a:t>折叠</a:t>
            </a:r>
            <a:r>
              <a:rPr lang="zh-CN" altLang="en-US" sz="1800" dirty="0">
                <a:latin typeface="Microsoft YaHei" panose="020B0503020204020204" pitchFamily="34" charset="-122"/>
                <a:ea typeface="Microsoft YaHei" panose="020B0503020204020204" pitchFamily="34" charset="-122"/>
              </a:rPr>
              <a:t>为单个节点，以便进一步的群组间分析。 还可以应用在进程间关系可视化、以查找可能的死锁进程，因为这时每个子进程都在等待另一个成员采取操作。</a:t>
            </a:r>
            <a:endParaRPr lang="en-AU" altLang="zh-CN" sz="1800" dirty="0">
              <a:latin typeface="Microsoft YaHei" panose="020B0503020204020204" pitchFamily="34" charset="-122"/>
              <a:ea typeface="Microsoft YaHei" panose="020B0503020204020204" pitchFamily="34" charset="-122"/>
            </a:endParaRPr>
          </a:p>
          <a:p>
            <a:r>
              <a:rPr lang="en-AU"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其他强连通分量的应用场景还包括：</a:t>
            </a:r>
            <a:endParaRPr lang="en-AU" altLang="zh-CN" sz="1800" dirty="0">
              <a:latin typeface="Microsoft YaHei" panose="020B0503020204020204" pitchFamily="34" charset="-122"/>
              <a:ea typeface="Microsoft YaHei" panose="020B0503020204020204" pitchFamily="34" charset="-122"/>
            </a:endParaRPr>
          </a:p>
          <a:p>
            <a:pPr marL="803275"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对于交易频繁的跨国公司集团，找到每个成员直接和</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或间接拥有股份的其他成员公司集合；</a:t>
            </a:r>
            <a:endParaRPr lang="en-US" altLang="zh-CN" sz="1800" dirty="0">
              <a:latin typeface="Microsoft YaHei" panose="020B0503020204020204" pitchFamily="34" charset="-122"/>
              <a:ea typeface="Microsoft YaHei" panose="020B0503020204020204" pitchFamily="34" charset="-122"/>
            </a:endParaRPr>
          </a:p>
          <a:p>
            <a:pPr marL="803275"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在多次跳转的无线网络中、测量路由性能时，计算不同网络配置的连接性；</a:t>
            </a:r>
            <a:endParaRPr lang="en-AU" altLang="zh-CN" sz="1800" dirty="0">
              <a:latin typeface="Microsoft YaHei" panose="020B0503020204020204" pitchFamily="34" charset="-122"/>
              <a:ea typeface="Microsoft YaHei" panose="020B0503020204020204" pitchFamily="34" charset="-122"/>
            </a:endParaRPr>
          </a:p>
          <a:p>
            <a:pPr marL="803275"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作为许多仅适用于强连通图的算法中作为初始步骤；</a:t>
            </a:r>
            <a:endParaRPr lang="en-AU" altLang="zh-CN" sz="1800" dirty="0">
              <a:latin typeface="Microsoft YaHei" panose="020B0503020204020204" pitchFamily="34" charset="-122"/>
              <a:ea typeface="Microsoft YaHei" panose="020B0503020204020204" pitchFamily="34" charset="-122"/>
            </a:endParaRPr>
          </a:p>
          <a:p>
            <a:pPr marL="803275" indent="-285750">
              <a:buFont typeface="Arial" panose="020B0604020202020204" pitchFamily="34" charset="0"/>
              <a:buChar char="•"/>
            </a:pPr>
            <a:r>
              <a:rPr lang="zh-CN" altLang="en-US" sz="1800" dirty="0">
                <a:latin typeface="Microsoft YaHei" panose="020B0503020204020204" pitchFamily="34" charset="-122"/>
                <a:ea typeface="Microsoft YaHei" panose="020B0503020204020204" pitchFamily="34" charset="-122"/>
              </a:rPr>
              <a:t>在社交网络中，拥有强烈关联的群体中的人们通常具有相似的偏好，</a:t>
            </a:r>
            <a:r>
              <a:rPr lang="en-US" altLang="zh-CN" sz="1800" dirty="0">
                <a:latin typeface="Microsoft YaHei" panose="020B0503020204020204" pitchFamily="34" charset="-122"/>
                <a:ea typeface="Microsoft YaHei" panose="020B0503020204020204" pitchFamily="34" charset="-122"/>
              </a:rPr>
              <a:t>SCC</a:t>
            </a:r>
            <a:r>
              <a:rPr lang="zh-CN" altLang="en-US" sz="1800" dirty="0">
                <a:latin typeface="Microsoft YaHei" panose="020B0503020204020204" pitchFamily="34" charset="-122"/>
                <a:ea typeface="Microsoft YaHei" panose="020B0503020204020204" pitchFamily="34" charset="-122"/>
              </a:rPr>
              <a:t>算法可以用来查找这样的群组并向群组中尚未评价或购买某些产品的人群建议其他人评价或购买的产品。</a:t>
            </a: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8856445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4 – </a:t>
            </a:r>
            <a:r>
              <a:rPr lang="en-AU" altLang="zh-CN" dirty="0"/>
              <a:t>(</a:t>
            </a:r>
            <a:r>
              <a:rPr lang="zh-CN" altLang="en-US" dirty="0"/>
              <a:t>弱</a:t>
            </a:r>
            <a:r>
              <a:rPr lang="en-AU" altLang="zh-CN" dirty="0"/>
              <a:t>)</a:t>
            </a:r>
            <a:r>
              <a:rPr lang="zh-CN" altLang="en-US" dirty="0"/>
              <a:t>连通分量</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en-AU" altLang="zh-CN" dirty="0"/>
              <a:t>(</a:t>
            </a:r>
            <a:r>
              <a:rPr lang="zh-CN" altLang="en-US" dirty="0"/>
              <a:t>弱</a:t>
            </a:r>
            <a:r>
              <a:rPr lang="en-AU" altLang="zh-CN" dirty="0"/>
              <a:t>)</a:t>
            </a:r>
            <a:r>
              <a:rPr lang="zh-CN" altLang="en-US" dirty="0"/>
              <a:t>连通分量（</a:t>
            </a:r>
            <a:r>
              <a:rPr lang="en-US" altLang="zh-CN" dirty="0"/>
              <a:t>Connected Component</a:t>
            </a:r>
            <a:r>
              <a:rPr lang="zh-CN" altLang="en-US" dirty="0"/>
              <a:t>）算法在无向图中找到一个连接节点的集合，其中每个节点与同一集合中的任何其他节点之间至少存在一条路径。</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2516" y="982439"/>
            <a:ext cx="5918604" cy="2118127"/>
          </a:xfrm>
        </p:spPr>
        <p:txBody>
          <a:bodyPr/>
          <a:lstStyle/>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弱</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连通分量（</a:t>
            </a:r>
            <a:r>
              <a:rPr lang="en-US" altLang="zh-CN" sz="2000" dirty="0">
                <a:latin typeface="Microsoft YaHei" panose="020B0503020204020204" pitchFamily="34" charset="-122"/>
                <a:ea typeface="Microsoft YaHei" panose="020B0503020204020204" pitchFamily="34" charset="-122"/>
              </a:rPr>
              <a:t>Connected Component</a:t>
            </a:r>
            <a:r>
              <a:rPr lang="zh-CN" altLang="en-US" sz="2000" dirty="0">
                <a:latin typeface="Microsoft YaHei" panose="020B0503020204020204" pitchFamily="34" charset="-122"/>
                <a:ea typeface="Microsoft YaHei" panose="020B0503020204020204" pitchFamily="34" charset="-122"/>
              </a:rPr>
              <a:t>）算法在</a:t>
            </a:r>
            <a:r>
              <a:rPr lang="zh-CN" altLang="en-US" sz="2000" dirty="0">
                <a:solidFill>
                  <a:srgbClr val="0070C0"/>
                </a:solidFill>
                <a:latin typeface="Microsoft YaHei" panose="020B0503020204020204" pitchFamily="34" charset="-122"/>
                <a:ea typeface="Microsoft YaHei" panose="020B0503020204020204" pitchFamily="34" charset="-122"/>
              </a:rPr>
              <a:t>无向图</a:t>
            </a:r>
            <a:r>
              <a:rPr lang="zh-CN" altLang="en-US" sz="2000" dirty="0">
                <a:latin typeface="Microsoft YaHei" panose="020B0503020204020204" pitchFamily="34" charset="-122"/>
                <a:ea typeface="Microsoft YaHei" panose="020B0503020204020204" pitchFamily="34" charset="-122"/>
              </a:rPr>
              <a:t>中查找连接节点集，其中每个节点可从同一集中的任何其他节点到达。 它与强连通分量算法（</a:t>
            </a:r>
            <a:r>
              <a:rPr lang="en-AU" altLang="zh-CN" sz="2000" dirty="0">
                <a:latin typeface="Microsoft YaHei" panose="020B0503020204020204" pitchFamily="34" charset="-122"/>
                <a:ea typeface="Microsoft YaHei" panose="020B0503020204020204" pitchFamily="34" charset="-122"/>
              </a:rPr>
              <a:t>SCC</a:t>
            </a:r>
            <a:r>
              <a:rPr lang="zh-CN" altLang="en-AU"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不同，因为它只需要在</a:t>
            </a:r>
            <a:r>
              <a:rPr lang="zh-CN" altLang="en-US" sz="2000" dirty="0">
                <a:solidFill>
                  <a:srgbClr val="0070C0"/>
                </a:solidFill>
                <a:latin typeface="Microsoft YaHei" panose="020B0503020204020204" pitchFamily="34" charset="-122"/>
                <a:ea typeface="Microsoft YaHei" panose="020B0503020204020204" pitchFamily="34" charset="-122"/>
              </a:rPr>
              <a:t>一个方向</a:t>
            </a:r>
            <a:r>
              <a:rPr lang="zh-CN" altLang="en-US" sz="2000" dirty="0">
                <a:latin typeface="Microsoft YaHei" panose="020B0503020204020204" pitchFamily="34" charset="-122"/>
                <a:ea typeface="Microsoft YaHei" panose="020B0503020204020204" pitchFamily="34" charset="-122"/>
              </a:rPr>
              <a:t>上的节点对之间存在路径，而</a:t>
            </a:r>
            <a:r>
              <a:rPr lang="en-AU" altLang="zh-CN" sz="2000" dirty="0">
                <a:latin typeface="Microsoft YaHei" panose="020B0503020204020204" pitchFamily="34" charset="-122"/>
                <a:ea typeface="Microsoft YaHei" panose="020B0503020204020204" pitchFamily="34" charset="-122"/>
              </a:rPr>
              <a:t>SCC</a:t>
            </a:r>
            <a:r>
              <a:rPr lang="zh-CN" altLang="en-US" sz="2000" dirty="0">
                <a:latin typeface="Microsoft YaHei" panose="020B0503020204020204" pitchFamily="34" charset="-122"/>
                <a:ea typeface="Microsoft YaHei" panose="020B0503020204020204" pitchFamily="34" charset="-122"/>
              </a:rPr>
              <a:t>需要在两个方向上存在路径。因此，连通分量有时也称为弱连通分量。</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连通分量算法提供接近恒定时间（独立于输入大小）的操作以添加新组、合并现有组并确定两个节点是否在同一组中。</a:t>
            </a:r>
            <a:endParaRPr lang="en-AU"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      连通分量的最佳实践包括：</a:t>
            </a:r>
            <a:endParaRPr lang="en-AU" altLang="zh-CN" sz="2000" dirty="0">
              <a:latin typeface="Microsoft YaHei" panose="020B0503020204020204" pitchFamily="34" charset="-122"/>
              <a:ea typeface="Microsoft YaHei" panose="020B0503020204020204" pitchFamily="34" charset="-122"/>
            </a:endParaRPr>
          </a:p>
          <a:p>
            <a:pPr marL="631825" indent="-2286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通常在图分析的早期用于理解图的结构；</a:t>
            </a:r>
            <a:endParaRPr lang="en-AU" altLang="zh-CN" sz="2000" dirty="0">
              <a:latin typeface="Microsoft YaHei" panose="020B0503020204020204" pitchFamily="34" charset="-122"/>
              <a:ea typeface="Microsoft YaHei" panose="020B0503020204020204" pitchFamily="34" charset="-122"/>
            </a:endParaRPr>
          </a:p>
          <a:p>
            <a:pPr marL="631825" indent="-2286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因为算法接近恒定时间操作，因此更适用于需要频繁更新的图数据；</a:t>
            </a:r>
            <a:endParaRPr lang="en-AU" altLang="zh-CN" sz="2000" dirty="0">
              <a:latin typeface="Microsoft YaHei" panose="020B0503020204020204" pitchFamily="34" charset="-122"/>
              <a:ea typeface="Microsoft YaHei" panose="020B0503020204020204" pitchFamily="34" charset="-122"/>
            </a:endParaRPr>
          </a:p>
          <a:p>
            <a:pPr marL="631825" indent="-2286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可以快速显示群组之间共同的新节点，这对于欺诈检测等分析非常有用；</a:t>
            </a:r>
            <a:endParaRPr lang="en-AU" altLang="zh-CN" sz="2000" dirty="0">
              <a:latin typeface="Microsoft YaHei" panose="020B0503020204020204" pitchFamily="34" charset="-122"/>
              <a:ea typeface="Microsoft YaHei" panose="020B0503020204020204" pitchFamily="34" charset="-122"/>
            </a:endParaRPr>
          </a:p>
          <a:p>
            <a:pPr marL="631825" indent="-2286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测试图的连接度、以避免在非连接的图上运行一些算法并获得不正确的结果。</a:t>
            </a: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36555940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4 – </a:t>
            </a:r>
            <a:r>
              <a:rPr lang="en-AU" altLang="zh-CN" dirty="0"/>
              <a:t>(</a:t>
            </a:r>
            <a:r>
              <a:rPr lang="zh-CN" altLang="en-US" dirty="0"/>
              <a:t>弱</a:t>
            </a:r>
            <a:r>
              <a:rPr lang="en-AU" altLang="zh-CN" dirty="0"/>
              <a:t>)</a:t>
            </a:r>
            <a:r>
              <a:rPr lang="zh-CN" altLang="en-US" dirty="0"/>
              <a:t>连通分量</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en-AU" altLang="zh-CN" dirty="0"/>
              <a:t>(</a:t>
            </a:r>
            <a:r>
              <a:rPr lang="zh-CN" altLang="en-US" dirty="0"/>
              <a:t>弱</a:t>
            </a:r>
            <a:r>
              <a:rPr lang="en-AU" altLang="zh-CN" dirty="0"/>
              <a:t>)</a:t>
            </a:r>
            <a:r>
              <a:rPr lang="zh-CN" altLang="en-US" dirty="0"/>
              <a:t>连通分量（</a:t>
            </a:r>
            <a:r>
              <a:rPr lang="en-US" altLang="zh-CN" dirty="0"/>
              <a:t>Connected Component</a:t>
            </a:r>
            <a:r>
              <a:rPr lang="zh-CN" altLang="en-US" dirty="0"/>
              <a:t>）算法在无向图中找到一个连接节点的集合，其中每个节点与同一集合中的任何其他节点之间至少存在一条路径。</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75849" y="835826"/>
            <a:ext cx="6153872" cy="2118127"/>
          </a:xfrm>
        </p:spPr>
        <p:txBody>
          <a:bodyPr/>
          <a:lstStyle/>
          <a:p>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弱</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连通分量算法的应用场景包括：</a:t>
            </a:r>
            <a:endParaRPr lang="en-AU" altLang="zh-CN" sz="2000" dirty="0">
              <a:latin typeface="Microsoft YaHei" panose="020B0503020204020204" pitchFamily="34" charset="-122"/>
              <a:ea typeface="Microsoft YaHei" panose="020B0503020204020204" pitchFamily="34" charset="-122"/>
            </a:endParaRPr>
          </a:p>
          <a:p>
            <a:pPr marL="860425" indent="-3492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在分布式数据库集群中，跟踪数据库记录的更新以避免创建重复记录。重复数据删除是主数据管理应用程序中的一项重要任务。</a:t>
            </a:r>
            <a:endParaRPr lang="en-AU" altLang="zh-CN" sz="2000" dirty="0">
              <a:latin typeface="Microsoft YaHei" panose="020B0503020204020204" pitchFamily="34" charset="-122"/>
              <a:ea typeface="Microsoft YaHei" panose="020B0503020204020204" pitchFamily="34" charset="-122"/>
            </a:endParaRPr>
          </a:p>
          <a:p>
            <a:pPr marL="860425" indent="-3492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分析论文引用网络。有研究使用连通分量来确定网络连接的良好程度，然后查看如果从图中移出“枢纽</a:t>
            </a:r>
            <a:r>
              <a:rPr lang="en-AU"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hub”</a:t>
            </a:r>
            <a:r>
              <a:rPr lang="zh-CN" altLang="en-US" sz="2000" dirty="0">
                <a:latin typeface="Microsoft YaHei" panose="020B0503020204020204" pitchFamily="34" charset="-122"/>
                <a:ea typeface="Microsoft YaHei" panose="020B0503020204020204" pitchFamily="34" charset="-122"/>
              </a:rPr>
              <a:t>或“权威</a:t>
            </a:r>
            <a:r>
              <a:rPr lang="en-AU"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authority”</a:t>
            </a:r>
            <a:r>
              <a:rPr lang="zh-CN" altLang="en-US" sz="2000" dirty="0">
                <a:latin typeface="Microsoft YaHei" panose="020B0503020204020204" pitchFamily="34" charset="-122"/>
                <a:ea typeface="Microsoft YaHei" panose="020B0503020204020204" pitchFamily="34" charset="-122"/>
              </a:rPr>
              <a:t>节点，连接是否仍然存在。</a:t>
            </a:r>
            <a:endParaRPr lang="en-AU" altLang="zh-CN" sz="2000" dirty="0">
              <a:latin typeface="Microsoft YaHei" panose="020B0503020204020204" pitchFamily="34" charset="-122"/>
              <a:ea typeface="Microsoft YaHei" panose="020B0503020204020204" pitchFamily="34" charset="-122"/>
            </a:endParaRPr>
          </a:p>
          <a:p>
            <a:pPr marL="511175"/>
            <a:r>
              <a:rPr lang="en-AU" altLang="zh-CN" sz="2000" dirty="0">
                <a:latin typeface="Microsoft YaHei" panose="020B0503020204020204" pitchFamily="34" charset="-122"/>
                <a:ea typeface="Microsoft YaHei" panose="020B0503020204020204" pitchFamily="34" charset="-122"/>
              </a:rPr>
              <a:t/>
            </a:r>
            <a:br>
              <a:rPr lang="en-AU" altLang="zh-CN"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提供的连通分量计算过程基于</a:t>
            </a:r>
            <a:r>
              <a:rPr lang="en-AU" altLang="zh-CN" sz="2000" dirty="0">
                <a:latin typeface="Microsoft YaHei" panose="020B0503020204020204" pitchFamily="34" charset="-122"/>
                <a:ea typeface="Microsoft YaHei" panose="020B0503020204020204" pitchFamily="34" charset="-122"/>
              </a:rPr>
              <a:t>Union</a:t>
            </a:r>
            <a:r>
              <a:rPr lang="en-US" altLang="zh-CN" sz="2000" dirty="0">
                <a:latin typeface="Microsoft YaHei" panose="020B0503020204020204" pitchFamily="34" charset="-122"/>
                <a:ea typeface="Microsoft YaHei" panose="020B0503020204020204" pitchFamily="34" charset="-122"/>
              </a:rPr>
              <a:t>-</a:t>
            </a:r>
            <a:r>
              <a:rPr lang="en-AU" altLang="zh-CN" sz="2000" dirty="0">
                <a:latin typeface="Microsoft YaHei" panose="020B0503020204020204" pitchFamily="34" charset="-122"/>
                <a:ea typeface="Microsoft YaHei" panose="020B0503020204020204" pitchFamily="34" charset="-122"/>
              </a:rPr>
              <a:t>Find</a:t>
            </a:r>
            <a:r>
              <a:rPr lang="zh-CN" altLang="en-US" sz="2000" dirty="0">
                <a:latin typeface="Microsoft YaHei" panose="020B0503020204020204" pitchFamily="34" charset="-122"/>
                <a:ea typeface="Microsoft YaHei" panose="020B0503020204020204" pitchFamily="34" charset="-122"/>
              </a:rPr>
              <a:t>算法实现。该算法的基本方法是：</a:t>
            </a:r>
            <a:endParaRPr lang="en-AU" altLang="zh-CN" sz="2000" dirty="0">
              <a:latin typeface="Microsoft YaHei" panose="020B0503020204020204" pitchFamily="34" charset="-122"/>
              <a:ea typeface="Microsoft YaHei" panose="020B0503020204020204" pitchFamily="34" charset="-122"/>
            </a:endParaRPr>
          </a:p>
          <a:p>
            <a:pPr marL="854075"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查找</a:t>
            </a:r>
            <a:r>
              <a:rPr lang="en-AU"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Find)</a:t>
            </a:r>
            <a:r>
              <a:rPr lang="zh-CN" altLang="en-US" sz="2000" dirty="0">
                <a:latin typeface="Microsoft YaHei" panose="020B0503020204020204" pitchFamily="34" charset="-122"/>
                <a:ea typeface="Microsoft YaHei" panose="020B0503020204020204" pitchFamily="34" charset="-122"/>
              </a:rPr>
              <a:t>：确定特定元素所在的子集。这可用于确定两个元素是否在同一子集中。</a:t>
            </a:r>
          </a:p>
          <a:p>
            <a:pPr marL="854075"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合并</a:t>
            </a:r>
            <a:r>
              <a:rPr lang="en-AU" altLang="zh-CN" sz="2000" dirty="0">
                <a:latin typeface="Microsoft YaHei" panose="020B0503020204020204" pitchFamily="34" charset="-122"/>
                <a:ea typeface="Microsoft YaHei" panose="020B0503020204020204" pitchFamily="34" charset="-122"/>
              </a:rPr>
              <a:t>(Union)</a:t>
            </a:r>
            <a:r>
              <a:rPr lang="zh-CN" altLang="en-US" sz="2000" dirty="0">
                <a:latin typeface="Microsoft YaHei" panose="020B0503020204020204" pitchFamily="34" charset="-122"/>
                <a:ea typeface="Microsoft YaHei" panose="020B0503020204020204" pitchFamily="34" charset="-122"/>
              </a:rPr>
              <a:t>：将两个子集合并为一个子集。</a:t>
            </a:r>
            <a:endParaRPr lang="en-AU" altLang="zh-CN" sz="2000" dirty="0">
              <a:latin typeface="Microsoft YaHei" panose="020B0503020204020204" pitchFamily="34" charset="-122"/>
              <a:ea typeface="Microsoft YaHei" panose="020B0503020204020204" pitchFamily="34" charset="-122"/>
            </a:endParaRPr>
          </a:p>
          <a:p>
            <a:pPr marL="511175"/>
            <a:r>
              <a:rPr lang="en-AU" altLang="zh-CN" sz="2000" dirty="0">
                <a:latin typeface="Microsoft YaHei" panose="020B0503020204020204" pitchFamily="34" charset="-122"/>
                <a:ea typeface="Microsoft YaHei" panose="020B0503020204020204" pitchFamily="34" charset="-122"/>
              </a:rPr>
              <a:t/>
            </a:r>
            <a:br>
              <a:rPr lang="en-AU" altLang="zh-CN"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Union-find</a:t>
            </a:r>
            <a:r>
              <a:rPr lang="zh-CN" altLang="en-US" sz="2000" dirty="0">
                <a:latin typeface="Microsoft YaHei" panose="020B0503020204020204" pitchFamily="34" charset="-122"/>
                <a:ea typeface="Microsoft YaHei" panose="020B0503020204020204" pitchFamily="34" charset="-122"/>
              </a:rPr>
              <a:t>算法可以高效地确定两个节点是否相连、或是图中是否存在环，但是算法</a:t>
            </a:r>
            <a:r>
              <a:rPr lang="zh-CN" altLang="en-US" sz="2000" dirty="0">
                <a:solidFill>
                  <a:srgbClr val="C00000"/>
                </a:solidFill>
                <a:latin typeface="Microsoft YaHei" panose="020B0503020204020204" pitchFamily="34" charset="-122"/>
                <a:ea typeface="Microsoft YaHei" panose="020B0503020204020204" pitchFamily="34" charset="-122"/>
              </a:rPr>
              <a:t>不会</a:t>
            </a:r>
            <a:r>
              <a:rPr lang="zh-CN" altLang="en-US" sz="2000" dirty="0">
                <a:latin typeface="Microsoft YaHei" panose="020B0503020204020204" pitchFamily="34" charset="-122"/>
                <a:ea typeface="Microsoft YaHei" panose="020B0503020204020204" pitchFamily="34" charset="-122"/>
              </a:rPr>
              <a:t>返回连接的路径。</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2039706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A601562-C9AC-4EDE-9F61-A746808AC145}"/>
              </a:ext>
            </a:extLst>
          </p:cNvPr>
          <p:cNvPicPr>
            <a:picLocks noChangeAspect="1"/>
          </p:cNvPicPr>
          <p:nvPr/>
        </p:nvPicPr>
        <p:blipFill>
          <a:blip r:embed="rId3"/>
          <a:stretch>
            <a:fillRect/>
          </a:stretch>
        </p:blipFill>
        <p:spPr>
          <a:xfrm>
            <a:off x="5171442" y="1925596"/>
            <a:ext cx="6746715" cy="4066857"/>
          </a:xfrm>
          <a:prstGeom prst="rect">
            <a:avLst/>
          </a:prstGeom>
          <a:effectLst>
            <a:outerShdw blurRad="50800" dist="38100" dir="2700000" algn="tl" rotWithShape="0">
              <a:prstClr val="black">
                <a:alpha val="40000"/>
              </a:prstClr>
            </a:outerShdw>
          </a:effectLst>
        </p:spPr>
      </p:pic>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3 – </a:t>
            </a:r>
            <a:r>
              <a:rPr lang="zh-CN" altLang="en-US" dirty="0"/>
              <a:t>两点之间最短路径</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7" y="3636831"/>
            <a:ext cx="4289383" cy="1844288"/>
          </a:xfrm>
        </p:spPr>
        <p:txBody>
          <a:bodyPr>
            <a:normAutofit/>
          </a:bodyPr>
          <a:lstStyle/>
          <a:p>
            <a:r>
              <a:rPr lang="zh-CN" altLang="en-US" dirty="0"/>
              <a:t>有多种计算最短路径的方法。</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226981" y="1278366"/>
            <a:ext cx="6274139" cy="2118127"/>
          </a:xfrm>
        </p:spPr>
        <p:txBody>
          <a:bodyPr/>
          <a:lstStyle/>
          <a:p>
            <a:r>
              <a:rPr lang="en-US"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让我们以公路连接为例，看看“最短路径”是怎样计算的。</a:t>
            </a:r>
            <a:endParaRPr lang="ru-RU" sz="16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80" y="679450"/>
            <a:ext cx="3716228"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dirty="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79" y="1369573"/>
            <a:ext cx="4737648"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九、路径搜索算法</a:t>
            </a:r>
            <a:r>
              <a:rPr lang="en-US" altLang="zh-CN" sz="2400" dirty="0">
                <a:latin typeface="Microsoft YaHei" panose="020B0503020204020204" pitchFamily="34" charset="-122"/>
                <a:ea typeface="Microsoft YaHei" panose="020B0503020204020204" pitchFamily="34" charset="-122"/>
              </a:rPr>
              <a:t>(</a:t>
            </a:r>
            <a:r>
              <a:rPr lang="en-AU" altLang="zh-CN" sz="2400" dirty="0">
                <a:latin typeface="Microsoft YaHei" panose="020B0503020204020204" pitchFamily="34" charset="-122"/>
                <a:ea typeface="Microsoft YaHei" panose="020B0503020204020204" pitchFamily="34" charset="-122"/>
              </a:rPr>
              <a:t>Path Finding)</a:t>
            </a:r>
            <a:endParaRPr lang="en-AU" sz="2400"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Arrow: Right 9">
            <a:extLst>
              <a:ext uri="{FF2B5EF4-FFF2-40B4-BE49-F238E27FC236}">
                <a16:creationId xmlns="" xmlns:a16="http://schemas.microsoft.com/office/drawing/2014/main" id="{7FBB2115-FD70-4947-8CAA-CB76335CFEFE}"/>
              </a:ext>
            </a:extLst>
          </p:cNvPr>
          <p:cNvSpPr/>
          <p:nvPr/>
        </p:nvSpPr>
        <p:spPr>
          <a:xfrm rot="8376373">
            <a:off x="11709478" y="3823128"/>
            <a:ext cx="223520" cy="27179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Arrow: Right 14">
            <a:extLst>
              <a:ext uri="{FF2B5EF4-FFF2-40B4-BE49-F238E27FC236}">
                <a16:creationId xmlns="" xmlns:a16="http://schemas.microsoft.com/office/drawing/2014/main" id="{E64C9744-7401-4B02-91E7-2DA222D2D0A9}"/>
              </a:ext>
            </a:extLst>
          </p:cNvPr>
          <p:cNvSpPr/>
          <p:nvPr/>
        </p:nvSpPr>
        <p:spPr>
          <a:xfrm rot="1464735">
            <a:off x="5515340" y="4243403"/>
            <a:ext cx="223520" cy="2717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78345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实战环节：连通分量</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计算图中的连通分量数量</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使用</a:t>
            </a:r>
            <a:r>
              <a:rPr lang="en-AU"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扩展包中的</a:t>
            </a:r>
            <a:r>
              <a:rPr lang="en-AU" altLang="zh-CN" sz="2000" dirty="0" err="1">
                <a:latin typeface="Microsoft YaHei" panose="020B0503020204020204" pitchFamily="34" charset="-122"/>
                <a:ea typeface="Microsoft YaHei" panose="020B0503020204020204" pitchFamily="34" charset="-122"/>
              </a:rPr>
              <a:t>UnionFind</a:t>
            </a:r>
            <a:r>
              <a:rPr lang="zh-CN" altLang="en-US" sz="2000" dirty="0">
                <a:latin typeface="Microsoft YaHei" panose="020B0503020204020204" pitchFamily="34" charset="-122"/>
                <a:ea typeface="Microsoft YaHei" panose="020B0503020204020204" pitchFamily="34" charset="-122"/>
              </a:rPr>
              <a:t>过程</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a:latin typeface="Britannic Bold" panose="020B0903060703020204" pitchFamily="34" charset="0"/>
            </a:endParaRPr>
          </a:p>
          <a:p>
            <a:pPr algn="ctr"/>
            <a:endParaRPr lang="en-US" altLang="zh-CN" sz="2800">
              <a:latin typeface="Britannic Bold" panose="020B0903060703020204" pitchFamily="34" charset="0"/>
            </a:endParaRPr>
          </a:p>
          <a:p>
            <a:pPr algn="ctr"/>
            <a:r>
              <a:rPr lang="en-US" altLang="zh-CN" sz="2800">
                <a:latin typeface="Forte" panose="03060902040502070203" pitchFamily="66" charset="0"/>
              </a:rPr>
              <a:t>It’s CYPHER time!</a:t>
            </a:r>
          </a:p>
          <a:p>
            <a:pPr algn="ctr"/>
            <a:r>
              <a:rPr lang="en-US" altLang="zh-CN" sz="1600">
                <a:solidFill>
                  <a:schemeClr val="tx2"/>
                </a:solidFill>
                <a:latin typeface="Courier New" panose="02070309020205020404" pitchFamily="49" charset="0"/>
                <a:cs typeface="Courier New" panose="02070309020205020404" pitchFamily="49" charset="0"/>
              </a:rPr>
              <a:t>MATCH (n)--() REUTN *</a:t>
            </a:r>
          </a:p>
          <a:p>
            <a:pPr algn="ctr"/>
            <a:endParaRPr lang="en-US" sz="2800">
              <a:latin typeface="Britannic Bold" panose="020B0903060703020204" pitchFamily="34" charset="0"/>
            </a:endParaRPr>
          </a:p>
        </p:txBody>
      </p:sp>
    </p:spTree>
    <p:extLst>
      <p:ext uri="{BB962C8B-B14F-4D97-AF65-F5344CB8AC3E}">
        <p14:creationId xmlns:p14="http://schemas.microsoft.com/office/powerpoint/2010/main" val="34947097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138499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计算图中连通分量的数量</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关系上面没有权重</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algo.unionFind.stream</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Page','LINKS</a:t>
            </a:r>
            <a:r>
              <a:rPr lang="en-AU" altLang="zh-CN" sz="1400" dirty="0">
                <a:latin typeface="Courier New" panose="02070309020205020404" pitchFamily="49" charset="0"/>
                <a:cs typeface="Courier New" panose="02070309020205020404" pitchFamily="49" charset="0"/>
              </a:rPr>
              <a:t>')</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a:t>
            </a:r>
            <a:r>
              <a:rPr lang="en-AU" altLang="zh-CN" sz="1400" dirty="0" err="1">
                <a:latin typeface="Courier New" panose="02070309020205020404" pitchFamily="49" charset="0"/>
                <a:cs typeface="Courier New" panose="02070309020205020404" pitchFamily="49" charset="0"/>
              </a:rPr>
              <a:t>setId</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RETURN </a:t>
            </a:r>
            <a:r>
              <a:rPr lang="en-AU" altLang="zh-CN" sz="1400" dirty="0" err="1">
                <a:latin typeface="Courier New" panose="02070309020205020404" pitchFamily="49" charset="0"/>
                <a:cs typeface="Courier New" panose="02070309020205020404" pitchFamily="49" charset="0"/>
              </a:rPr>
              <a:t>algo.asNode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).name, </a:t>
            </a:r>
            <a:r>
              <a:rPr lang="en-AU" altLang="zh-CN" sz="1400" dirty="0" err="1">
                <a:latin typeface="Courier New" panose="02070309020205020404" pitchFamily="49" charset="0"/>
                <a:cs typeface="Courier New" panose="02070309020205020404" pitchFamily="49" charset="0"/>
              </a:rPr>
              <a:t>setId</a:t>
            </a:r>
            <a:endParaRPr lang="en-AU" altLang="zh-CN"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实战环节：连通分量</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rgbClr val="990099"/>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5</a:t>
            </a:r>
            <a:endParaRPr lang="en-AU" dirty="0">
              <a:solidFill>
                <a:schemeClr val="bg1"/>
              </a:solidFill>
            </a:endParaRPr>
          </a:p>
        </p:txBody>
      </p:sp>
      <p:sp>
        <p:nvSpPr>
          <p:cNvPr id="11" name="TextBox 10">
            <a:extLst>
              <a:ext uri="{FF2B5EF4-FFF2-40B4-BE49-F238E27FC236}">
                <a16:creationId xmlns="" xmlns:a16="http://schemas.microsoft.com/office/drawing/2014/main" id="{AF16D9B2-21AA-460A-BA20-3E9EF35051B8}"/>
              </a:ext>
            </a:extLst>
          </p:cNvPr>
          <p:cNvSpPr txBox="1"/>
          <p:nvPr/>
        </p:nvSpPr>
        <p:spPr>
          <a:xfrm>
            <a:off x="1027775" y="3101880"/>
            <a:ext cx="10473344" cy="1169551"/>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计算图中连通分量的数量</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过程，结果写入节点属性</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关系上面没有权重</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并行操作</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algo.unionFind.queue</a:t>
            </a:r>
            <a:r>
              <a:rPr lang="en-AU" altLang="zh-CN" sz="1400" dirty="0">
                <a:latin typeface="Courier New" panose="02070309020205020404" pitchFamily="49" charset="0"/>
                <a:cs typeface="Courier New" panose="02070309020205020404" pitchFamily="49" charset="0"/>
              </a:rPr>
              <a:t>('</a:t>
            </a:r>
            <a:r>
              <a:rPr lang="en-AU" altLang="zh-CN" sz="1400" dirty="0" err="1">
                <a:latin typeface="Courier New" panose="02070309020205020404" pitchFamily="49" charset="0"/>
                <a:cs typeface="Courier New" panose="02070309020205020404" pitchFamily="49" charset="0"/>
              </a:rPr>
              <a:t>Page','LINKS</a:t>
            </a:r>
            <a:r>
              <a:rPr lang="en-AU" altLang="zh-CN" sz="1400" dirty="0">
                <a:latin typeface="Courier New" panose="02070309020205020404" pitchFamily="49" charset="0"/>
                <a:cs typeface="Courier New" panose="02070309020205020404" pitchFamily="49" charset="0"/>
              </a:rPr>
              <a:t>',{concurrency:2})</a:t>
            </a:r>
          </a:p>
        </p:txBody>
      </p:sp>
      <p:sp>
        <p:nvSpPr>
          <p:cNvPr id="12" name="TextBox 11">
            <a:extLst>
              <a:ext uri="{FF2B5EF4-FFF2-40B4-BE49-F238E27FC236}">
                <a16:creationId xmlns="" xmlns:a16="http://schemas.microsoft.com/office/drawing/2014/main" id="{1A22CF02-269D-42AC-86CA-F16A1BA74D50}"/>
              </a:ext>
            </a:extLst>
          </p:cNvPr>
          <p:cNvSpPr txBox="1"/>
          <p:nvPr/>
        </p:nvSpPr>
        <p:spPr>
          <a:xfrm>
            <a:off x="555271" y="2762630"/>
            <a:ext cx="501312" cy="458074"/>
          </a:xfrm>
          <a:prstGeom prst="rect">
            <a:avLst/>
          </a:prstGeom>
          <a:solidFill>
            <a:srgbClr val="99FF66"/>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1">
                    <a:lumMod val="50000"/>
                  </a:schemeClr>
                </a:solidFill>
              </a:rPr>
              <a:t>6</a:t>
            </a:r>
            <a:endParaRPr lang="en-AU" dirty="0">
              <a:solidFill>
                <a:schemeClr val="tx1">
                  <a:lumMod val="50000"/>
                </a:schemeClr>
              </a:solidFill>
            </a:endParaRPr>
          </a:p>
        </p:txBody>
      </p:sp>
      <p:pic>
        <p:nvPicPr>
          <p:cNvPr id="2" name="Picture 1">
            <a:extLst>
              <a:ext uri="{FF2B5EF4-FFF2-40B4-BE49-F238E27FC236}">
                <a16:creationId xmlns="" xmlns:a16="http://schemas.microsoft.com/office/drawing/2014/main" id="{B6AA50E7-7E08-461D-AFE5-0C03068F3D64}"/>
              </a:ext>
            </a:extLst>
          </p:cNvPr>
          <p:cNvPicPr>
            <a:picLocks noChangeAspect="1"/>
          </p:cNvPicPr>
          <p:nvPr/>
        </p:nvPicPr>
        <p:blipFill>
          <a:blip r:embed="rId3"/>
          <a:stretch>
            <a:fillRect/>
          </a:stretch>
        </p:blipFill>
        <p:spPr>
          <a:xfrm>
            <a:off x="1027774" y="4423151"/>
            <a:ext cx="8824725" cy="1005927"/>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 xmlns:a16="http://schemas.microsoft.com/office/drawing/2014/main" id="{70D3C893-7B04-4C6A-893F-0A5588DD418D}"/>
              </a:ext>
            </a:extLst>
          </p:cNvPr>
          <p:cNvPicPr>
            <a:picLocks noChangeAspect="1"/>
          </p:cNvPicPr>
          <p:nvPr/>
        </p:nvPicPr>
        <p:blipFill>
          <a:blip r:embed="rId4"/>
          <a:stretch>
            <a:fillRect/>
          </a:stretch>
        </p:blipFill>
        <p:spPr>
          <a:xfrm>
            <a:off x="3642044" y="5482800"/>
            <a:ext cx="7285351" cy="1005927"/>
          </a:xfrm>
          <a:prstGeom prst="rect">
            <a:avLst/>
          </a:prstGeom>
          <a:effectLst>
            <a:outerShdw blurRad="50800" dist="38100" dir="2700000" algn="tl" rotWithShape="0">
              <a:prstClr val="black">
                <a:alpha val="40000"/>
              </a:prstClr>
            </a:outerShdw>
          </a:effectLst>
        </p:spPr>
      </p:pic>
      <p:sp>
        <p:nvSpPr>
          <p:cNvPr id="15" name="Freeform: Shape 14">
            <a:extLst>
              <a:ext uri="{FF2B5EF4-FFF2-40B4-BE49-F238E27FC236}">
                <a16:creationId xmlns="" xmlns:a16="http://schemas.microsoft.com/office/drawing/2014/main" id="{D985FC2A-D2E8-4510-BA17-8D9966F8211C}"/>
              </a:ext>
            </a:extLst>
          </p:cNvPr>
          <p:cNvSpPr/>
          <p:nvPr/>
        </p:nvSpPr>
        <p:spPr>
          <a:xfrm>
            <a:off x="2123440" y="5580798"/>
            <a:ext cx="1158240" cy="457200"/>
          </a:xfrm>
          <a:custGeom>
            <a:avLst/>
            <a:gdLst>
              <a:gd name="connsiteX0" fmla="*/ 0 w 1158240"/>
              <a:gd name="connsiteY0" fmla="*/ 0 h 579120"/>
              <a:gd name="connsiteX1" fmla="*/ 0 w 1158240"/>
              <a:gd name="connsiteY1" fmla="*/ 579120 h 579120"/>
              <a:gd name="connsiteX2" fmla="*/ 1158240 w 1158240"/>
              <a:gd name="connsiteY2" fmla="*/ 579120 h 579120"/>
            </a:gdLst>
            <a:ahLst/>
            <a:cxnLst>
              <a:cxn ang="0">
                <a:pos x="connsiteX0" y="connsiteY0"/>
              </a:cxn>
              <a:cxn ang="0">
                <a:pos x="connsiteX1" y="connsiteY1"/>
              </a:cxn>
              <a:cxn ang="0">
                <a:pos x="connsiteX2" y="connsiteY2"/>
              </a:cxn>
            </a:cxnLst>
            <a:rect l="l" t="t" r="r" b="b"/>
            <a:pathLst>
              <a:path w="1158240" h="579120">
                <a:moveTo>
                  <a:pt x="0" y="0"/>
                </a:moveTo>
                <a:lnTo>
                  <a:pt x="0" y="579120"/>
                </a:lnTo>
                <a:lnTo>
                  <a:pt x="1158240" y="579120"/>
                </a:lnTo>
              </a:path>
            </a:pathLst>
          </a:custGeom>
          <a:ln w="28575">
            <a:solidFill>
              <a:schemeClr val="accent1"/>
            </a:solidFill>
            <a:headEnd type="none" w="med" len="med"/>
            <a:tailEnd type="arrow" w="med" len="med"/>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34103913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5 – </a:t>
            </a:r>
            <a:r>
              <a:rPr lang="zh-CN" altLang="en-US" dirty="0"/>
              <a:t>标签传播</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标签传播算法 </a:t>
            </a:r>
            <a:r>
              <a:rPr lang="en-AU" altLang="zh-CN" dirty="0"/>
              <a:t>(Label Propagation Algorithm)</a:t>
            </a:r>
            <a:r>
              <a:rPr lang="zh-CN" altLang="en-US" dirty="0"/>
              <a:t>能够快速地在图中寻找社区。</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82516" y="1033239"/>
            <a:ext cx="5918604" cy="4981481"/>
          </a:xfrm>
        </p:spPr>
        <p:txBody>
          <a:bodyPr/>
          <a:lstStyle/>
          <a:p>
            <a:r>
              <a:rPr lang="zh-CN" altLang="en-US" sz="2000" dirty="0">
                <a:latin typeface="Microsoft YaHei" panose="020B0503020204020204" pitchFamily="34" charset="-122"/>
                <a:ea typeface="Microsoft YaHei" panose="020B0503020204020204" pitchFamily="34" charset="-122"/>
              </a:rPr>
              <a:t>       标签传播算法（</a:t>
            </a:r>
            <a:r>
              <a:rPr lang="en-US" altLang="zh-CN" sz="2000" dirty="0">
                <a:latin typeface="Microsoft YaHei" panose="020B0503020204020204" pitchFamily="34" charset="-122"/>
                <a:ea typeface="Microsoft YaHei" panose="020B0503020204020204" pitchFamily="34" charset="-122"/>
              </a:rPr>
              <a:t>LPA</a:t>
            </a:r>
            <a:r>
              <a:rPr lang="zh-CN" altLang="en-US" sz="2000" dirty="0">
                <a:latin typeface="Microsoft YaHei" panose="020B0503020204020204" pitchFamily="34" charset="-122"/>
                <a:ea typeface="Microsoft YaHei" panose="020B0503020204020204" pitchFamily="34" charset="-122"/>
              </a:rPr>
              <a:t>）是一种用于在图中查找社区的快速算法。在</a:t>
            </a:r>
            <a:r>
              <a:rPr lang="en-US" altLang="zh-CN" sz="2000" dirty="0">
                <a:latin typeface="Microsoft YaHei" panose="020B0503020204020204" pitchFamily="34" charset="-122"/>
                <a:ea typeface="Microsoft YaHei" panose="020B0503020204020204" pitchFamily="34" charset="-122"/>
              </a:rPr>
              <a:t>LPA</a:t>
            </a:r>
            <a:r>
              <a:rPr lang="zh-CN" altLang="en-US" sz="2000" dirty="0">
                <a:latin typeface="Microsoft YaHei" panose="020B0503020204020204" pitchFamily="34" charset="-122"/>
                <a:ea typeface="Microsoft YaHei" panose="020B0503020204020204" pitchFamily="34" charset="-122"/>
              </a:rPr>
              <a:t>中，节点根据其直接邻居选择其组。这个过程非常适合预先不太明确如何分组的图，而且可以借助权重帮助节点确定将自己置于哪个社区。它也适合于半监督的学习，通过对部分节点预先分配标签。</a:t>
            </a:r>
          </a:p>
          <a:p>
            <a:r>
              <a:rPr lang="zh-CN" altLang="en-US" sz="2000" dirty="0">
                <a:latin typeface="Microsoft YaHei" panose="020B0503020204020204" pitchFamily="34" charset="-122"/>
                <a:ea typeface="Microsoft YaHei" panose="020B0503020204020204" pitchFamily="34" charset="-122"/>
              </a:rPr>
              <a:t>       标签传播算法背后的思路是：某个标签在一个密集连接的节点群组</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社区</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中很快就会被传播开，而在一个稀疏连接的群组则没那么容易。在一个节点密集连接的组中，在算法结束时组中的节点都应该拥有相同的标签，因此属于同一社区。</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对于</a:t>
            </a:r>
            <a:r>
              <a:rPr lang="zh-CN" altLang="en-US" sz="2000" dirty="0">
                <a:solidFill>
                  <a:srgbClr val="0070C0"/>
                </a:solidFill>
                <a:latin typeface="Microsoft YaHei" panose="020B0503020204020204" pitchFamily="34" charset="-122"/>
                <a:ea typeface="Microsoft YaHei" panose="020B0503020204020204" pitchFamily="34" charset="-122"/>
              </a:rPr>
              <a:t>重叠</a:t>
            </a:r>
            <a:r>
              <a:rPr lang="zh-CN" altLang="en-US" sz="2000" dirty="0">
                <a:latin typeface="Microsoft YaHei" panose="020B0503020204020204" pitchFamily="34" charset="-122"/>
                <a:ea typeface="Microsoft YaHei" panose="020B0503020204020204" pitchFamily="34" charset="-122"/>
              </a:rPr>
              <a:t>的情况，即某节点同时拥有到属于不同社区的其他节点的连接，那么取节点和关系</a:t>
            </a:r>
            <a:r>
              <a:rPr lang="zh-CN" altLang="en-US" sz="2000" dirty="0">
                <a:solidFill>
                  <a:srgbClr val="00B050"/>
                </a:solidFill>
                <a:latin typeface="Microsoft YaHei" panose="020B0503020204020204" pitchFamily="34" charset="-122"/>
                <a:ea typeface="Microsoft YaHei" panose="020B0503020204020204" pitchFamily="34" charset="-122"/>
              </a:rPr>
              <a:t>总权重最大</a:t>
            </a:r>
            <a:r>
              <a:rPr lang="zh-CN" altLang="en-US" sz="2000" dirty="0">
                <a:latin typeface="Microsoft YaHei" panose="020B0503020204020204" pitchFamily="34" charset="-122"/>
                <a:ea typeface="Microsoft YaHei" panose="020B0503020204020204" pitchFamily="34" charset="-122"/>
              </a:rPr>
              <a:t>的那个社区拥有的标签作为该节点的标签。</a:t>
            </a: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13585320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5 – </a:t>
            </a:r>
            <a:r>
              <a:rPr lang="zh-CN" altLang="en-US" dirty="0"/>
              <a:t>标签传播</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标签传播算法 </a:t>
            </a:r>
            <a:r>
              <a:rPr lang="en-AU" altLang="zh-CN" dirty="0"/>
              <a:t>(Label Propagation Algorithm)</a:t>
            </a:r>
            <a:r>
              <a:rPr lang="zh-CN" altLang="en-US" dirty="0"/>
              <a:t>能够快速地在图中寻找社区。</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75849" y="1287238"/>
            <a:ext cx="6153872" cy="2118127"/>
          </a:xfrm>
        </p:spPr>
        <p:txBody>
          <a:bodyPr/>
          <a:lstStyle/>
          <a:p>
            <a:r>
              <a:rPr lang="zh-CN" altLang="en-US" sz="2000" dirty="0">
                <a:latin typeface="Microsoft YaHei" panose="020B0503020204020204" pitchFamily="34" charset="-122"/>
                <a:ea typeface="Microsoft YaHei" panose="020B0503020204020204" pitchFamily="34" charset="-122"/>
              </a:rPr>
              <a:t>标签传播算法的两种模式：</a:t>
            </a:r>
            <a:endParaRPr lang="en-AU"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PUSH/</a:t>
            </a:r>
            <a:r>
              <a:rPr lang="zh-CN" altLang="en-US" sz="2000" dirty="0">
                <a:latin typeface="Microsoft YaHei" panose="020B0503020204020204" pitchFamily="34" charset="-122"/>
                <a:ea typeface="Microsoft YaHei" panose="020B0503020204020204" pitchFamily="34" charset="-122"/>
              </a:rPr>
              <a:t>推送方式</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grpSp>
        <p:nvGrpSpPr>
          <p:cNvPr id="3" name="Group 2">
            <a:extLst>
              <a:ext uri="{FF2B5EF4-FFF2-40B4-BE49-F238E27FC236}">
                <a16:creationId xmlns="" xmlns:a16="http://schemas.microsoft.com/office/drawing/2014/main" id="{B7D00992-B8A0-4833-A284-718E895E3D22}"/>
              </a:ext>
            </a:extLst>
          </p:cNvPr>
          <p:cNvGrpSpPr/>
          <p:nvPr/>
        </p:nvGrpSpPr>
        <p:grpSpPr>
          <a:xfrm>
            <a:off x="4884516" y="2129488"/>
            <a:ext cx="7173098" cy="2864505"/>
            <a:chOff x="4884516" y="2129488"/>
            <a:chExt cx="7173098" cy="2864505"/>
          </a:xfrm>
        </p:grpSpPr>
        <p:pic>
          <p:nvPicPr>
            <p:cNvPr id="2" name="Picture 1">
              <a:extLst>
                <a:ext uri="{FF2B5EF4-FFF2-40B4-BE49-F238E27FC236}">
                  <a16:creationId xmlns="" xmlns:a16="http://schemas.microsoft.com/office/drawing/2014/main" id="{7B86BBC0-A6B7-408F-A124-500CB8AAD5BB}"/>
                </a:ext>
              </a:extLst>
            </p:cNvPr>
            <p:cNvPicPr>
              <a:picLocks noChangeAspect="1"/>
            </p:cNvPicPr>
            <p:nvPr/>
          </p:nvPicPr>
          <p:blipFill>
            <a:blip r:embed="rId3"/>
            <a:stretch>
              <a:fillRect/>
            </a:stretch>
          </p:blipFill>
          <p:spPr>
            <a:xfrm>
              <a:off x="4884516" y="2129488"/>
              <a:ext cx="7173098" cy="2864505"/>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 xmlns:a16="http://schemas.microsoft.com/office/drawing/2014/main" id="{CD08B374-EE16-4BBE-8B06-14250C035F30}"/>
                </a:ext>
              </a:extLst>
            </p:cNvPr>
            <p:cNvSpPr/>
            <p:nvPr/>
          </p:nvSpPr>
          <p:spPr>
            <a:xfrm>
              <a:off x="4986528" y="3049811"/>
              <a:ext cx="1993392" cy="424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初始化时，给</a:t>
              </a:r>
              <a:r>
                <a:rPr lang="en-US" altLang="zh-CN" sz="1050" dirty="0">
                  <a:solidFill>
                    <a:schemeClr val="tx2">
                      <a:lumMod val="50000"/>
                    </a:schemeClr>
                  </a:solidFill>
                </a:rPr>
                <a:t>2</a:t>
              </a:r>
              <a:r>
                <a:rPr lang="zh-CN" altLang="en-US" sz="1050" dirty="0">
                  <a:solidFill>
                    <a:schemeClr val="tx2">
                      <a:lumMod val="50000"/>
                    </a:schemeClr>
                  </a:solidFill>
                </a:rPr>
                <a:t>个种子节点赋予样本标签。</a:t>
              </a:r>
              <a:endParaRPr lang="en-AU" sz="1050" dirty="0">
                <a:solidFill>
                  <a:schemeClr val="tx2">
                    <a:lumMod val="50000"/>
                  </a:schemeClr>
                </a:solidFill>
              </a:endParaRPr>
            </a:p>
          </p:txBody>
        </p:sp>
        <p:sp>
          <p:nvSpPr>
            <p:cNvPr id="14" name="Rectangle 13">
              <a:extLst>
                <a:ext uri="{FF2B5EF4-FFF2-40B4-BE49-F238E27FC236}">
                  <a16:creationId xmlns="" xmlns:a16="http://schemas.microsoft.com/office/drawing/2014/main" id="{DDFD6FBD-1FEF-439E-98C6-403CE89F0F04}"/>
                </a:ext>
              </a:extLst>
            </p:cNvPr>
            <p:cNvSpPr/>
            <p:nvPr/>
          </p:nvSpPr>
          <p:spPr>
            <a:xfrm>
              <a:off x="7328401" y="3049811"/>
              <a:ext cx="2285328" cy="424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从</a:t>
              </a:r>
              <a:r>
                <a:rPr lang="en-US" altLang="zh-CN" sz="1050" dirty="0">
                  <a:solidFill>
                    <a:schemeClr val="tx2">
                      <a:lumMod val="50000"/>
                    </a:schemeClr>
                  </a:solidFill>
                </a:rPr>
                <a:t>2</a:t>
              </a:r>
              <a:r>
                <a:rPr lang="zh-CN" altLang="en-US" sz="1050" dirty="0">
                  <a:solidFill>
                    <a:schemeClr val="tx2">
                      <a:lumMod val="50000"/>
                    </a:schemeClr>
                  </a:solidFill>
                </a:rPr>
                <a:t>个节点出发找到直接的邻居，并将样本标签传播到邻居节点。</a:t>
              </a:r>
              <a:endParaRPr lang="en-AU" sz="1050" dirty="0">
                <a:solidFill>
                  <a:schemeClr val="tx2">
                    <a:lumMod val="50000"/>
                  </a:schemeClr>
                </a:solidFill>
              </a:endParaRPr>
            </a:p>
          </p:txBody>
        </p:sp>
        <p:sp>
          <p:nvSpPr>
            <p:cNvPr id="15" name="Rectangle 14">
              <a:extLst>
                <a:ext uri="{FF2B5EF4-FFF2-40B4-BE49-F238E27FC236}">
                  <a16:creationId xmlns="" xmlns:a16="http://schemas.microsoft.com/office/drawing/2014/main" id="{D43AA781-EAA0-433D-AA21-CED8B37A26FA}"/>
                </a:ext>
              </a:extLst>
            </p:cNvPr>
            <p:cNvSpPr/>
            <p:nvPr/>
          </p:nvSpPr>
          <p:spPr>
            <a:xfrm>
              <a:off x="10016808" y="3049811"/>
              <a:ext cx="1993392" cy="424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传播过程中，没有冲突时样本标签自动复制。</a:t>
              </a:r>
              <a:endParaRPr lang="en-AU" sz="1050" dirty="0">
                <a:solidFill>
                  <a:schemeClr val="tx2">
                    <a:lumMod val="50000"/>
                  </a:schemeClr>
                </a:solidFill>
              </a:endParaRPr>
            </a:p>
          </p:txBody>
        </p:sp>
        <p:sp>
          <p:nvSpPr>
            <p:cNvPr id="16" name="Rectangle 15">
              <a:extLst>
                <a:ext uri="{FF2B5EF4-FFF2-40B4-BE49-F238E27FC236}">
                  <a16:creationId xmlns="" xmlns:a16="http://schemas.microsoft.com/office/drawing/2014/main" id="{7B47E773-5377-4FE5-AA10-DDBB611233CC}"/>
                </a:ext>
              </a:extLst>
            </p:cNvPr>
            <p:cNvSpPr/>
            <p:nvPr/>
          </p:nvSpPr>
          <p:spPr>
            <a:xfrm>
              <a:off x="5004816" y="4396602"/>
              <a:ext cx="1993392" cy="424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被赋予标签的节点成为新的种子节点。</a:t>
              </a:r>
              <a:endParaRPr lang="en-AU" sz="1050" dirty="0">
                <a:solidFill>
                  <a:schemeClr val="tx2">
                    <a:lumMod val="50000"/>
                  </a:schemeClr>
                </a:solidFill>
              </a:endParaRPr>
            </a:p>
          </p:txBody>
        </p:sp>
        <p:sp>
          <p:nvSpPr>
            <p:cNvPr id="17" name="Rectangle 16">
              <a:extLst>
                <a:ext uri="{FF2B5EF4-FFF2-40B4-BE49-F238E27FC236}">
                  <a16:creationId xmlns="" xmlns:a16="http://schemas.microsoft.com/office/drawing/2014/main" id="{57EE1304-0071-4143-A9EC-41214A4426ED}"/>
                </a:ext>
              </a:extLst>
            </p:cNvPr>
            <p:cNvSpPr/>
            <p:nvPr/>
          </p:nvSpPr>
          <p:spPr>
            <a:xfrm>
              <a:off x="7474369" y="4395079"/>
              <a:ext cx="2139360" cy="561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冲突发生时，按照指定规则例如关系的权重来决定标签。</a:t>
              </a:r>
              <a:endParaRPr lang="en-AU" altLang="zh-CN" sz="1050" dirty="0">
                <a:solidFill>
                  <a:schemeClr val="tx2">
                    <a:lumMod val="50000"/>
                  </a:schemeClr>
                </a:solidFill>
              </a:endParaRPr>
            </a:p>
            <a:p>
              <a:endParaRPr lang="en-AU" sz="1050" dirty="0">
                <a:solidFill>
                  <a:schemeClr val="tx2">
                    <a:lumMod val="50000"/>
                  </a:schemeClr>
                </a:solidFill>
              </a:endParaRPr>
            </a:p>
          </p:txBody>
        </p:sp>
        <p:sp>
          <p:nvSpPr>
            <p:cNvPr id="18" name="Rectangle 17">
              <a:extLst>
                <a:ext uri="{FF2B5EF4-FFF2-40B4-BE49-F238E27FC236}">
                  <a16:creationId xmlns="" xmlns:a16="http://schemas.microsoft.com/office/drawing/2014/main" id="{920206B6-1D58-4FAC-AF98-3638194784A0}"/>
                </a:ext>
              </a:extLst>
            </p:cNvPr>
            <p:cNvSpPr/>
            <p:nvPr/>
          </p:nvSpPr>
          <p:spPr>
            <a:xfrm>
              <a:off x="9980232" y="4426668"/>
              <a:ext cx="1993392" cy="493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该过程一直运行到所有节点都被更新，这样就有了两个社区。</a:t>
              </a:r>
              <a:endParaRPr lang="en-AU" sz="1050" dirty="0">
                <a:solidFill>
                  <a:schemeClr val="tx2">
                    <a:lumMod val="50000"/>
                  </a:schemeClr>
                </a:solidFill>
              </a:endParaRPr>
            </a:p>
          </p:txBody>
        </p:sp>
      </p:grpSp>
      <p:sp>
        <p:nvSpPr>
          <p:cNvPr id="9" name="TextBox 8">
            <a:extLst>
              <a:ext uri="{FF2B5EF4-FFF2-40B4-BE49-F238E27FC236}">
                <a16:creationId xmlns="" xmlns:a16="http://schemas.microsoft.com/office/drawing/2014/main" id="{2D59531A-21E7-46C2-B1F8-EFFA0AEB1787}"/>
              </a:ext>
            </a:extLst>
          </p:cNvPr>
          <p:cNvSpPr txBox="1"/>
          <p:nvPr/>
        </p:nvSpPr>
        <p:spPr>
          <a:xfrm>
            <a:off x="7863840" y="5130800"/>
            <a:ext cx="4193774" cy="276999"/>
          </a:xfrm>
          <a:prstGeom prst="rect">
            <a:avLst/>
          </a:prstGeom>
          <a:noFill/>
        </p:spPr>
        <p:txBody>
          <a:bodyPr wrap="square" rtlCol="0">
            <a:spAutoFit/>
          </a:bodyPr>
          <a:lstStyle/>
          <a:p>
            <a:pPr algn="r"/>
            <a:r>
              <a:rPr lang="en-US" altLang="zh-CN" sz="1200" i="1" dirty="0">
                <a:solidFill>
                  <a:schemeClr val="bg1">
                    <a:lumMod val="50000"/>
                  </a:schemeClr>
                </a:solidFill>
              </a:rPr>
              <a:t>Source: Graph Algorithms by Neo4j.</a:t>
            </a:r>
            <a:endParaRPr lang="en-AU" sz="1200" i="1" dirty="0">
              <a:solidFill>
                <a:schemeClr val="bg1">
                  <a:lumMod val="50000"/>
                </a:schemeClr>
              </a:solidFill>
            </a:endParaRPr>
          </a:p>
        </p:txBody>
      </p:sp>
    </p:spTree>
    <p:extLst>
      <p:ext uri="{BB962C8B-B14F-4D97-AF65-F5344CB8AC3E}">
        <p14:creationId xmlns:p14="http://schemas.microsoft.com/office/powerpoint/2010/main" val="3649171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5 – </a:t>
            </a:r>
            <a:r>
              <a:rPr lang="zh-CN" altLang="en-US" dirty="0"/>
              <a:t>标签传播</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标签传播算法 </a:t>
            </a:r>
            <a:r>
              <a:rPr lang="en-AU" altLang="zh-CN" dirty="0"/>
              <a:t>(Label Propagation Algorithm)</a:t>
            </a:r>
            <a:r>
              <a:rPr lang="zh-CN" altLang="en-US" dirty="0"/>
              <a:t>能够快速地在图中寻找社区。</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575849" y="1287238"/>
            <a:ext cx="6153872" cy="2118127"/>
          </a:xfrm>
        </p:spPr>
        <p:txBody>
          <a:bodyPr/>
          <a:lstStyle/>
          <a:p>
            <a:r>
              <a:rPr lang="zh-CN" altLang="en-US" sz="2000" dirty="0">
                <a:latin typeface="Microsoft YaHei" panose="020B0503020204020204" pitchFamily="34" charset="-122"/>
                <a:ea typeface="Microsoft YaHei" panose="020B0503020204020204" pitchFamily="34" charset="-122"/>
              </a:rPr>
              <a:t>标签传播算法的两种模式：</a:t>
            </a:r>
            <a:endParaRPr lang="en-AU"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PULL/</a:t>
            </a:r>
            <a:r>
              <a:rPr lang="zh-CN" altLang="en-US" sz="2000" dirty="0">
                <a:latin typeface="Microsoft YaHei" panose="020B0503020204020204" pitchFamily="34" charset="-122"/>
                <a:ea typeface="Microsoft YaHei" panose="020B0503020204020204" pitchFamily="34" charset="-122"/>
              </a:rPr>
              <a:t>拉取方式</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Rectangle 9">
            <a:extLst>
              <a:ext uri="{FF2B5EF4-FFF2-40B4-BE49-F238E27FC236}">
                <a16:creationId xmlns="" xmlns:a16="http://schemas.microsoft.com/office/drawing/2014/main" id="{AF6A4B1D-EE84-4E2E-8D9C-4DF527F7993E}"/>
              </a:ext>
            </a:extLst>
          </p:cNvPr>
          <p:cNvSpPr/>
          <p:nvPr/>
        </p:nvSpPr>
        <p:spPr>
          <a:xfrm>
            <a:off x="7967472" y="3755136"/>
            <a:ext cx="1021026" cy="14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a:extLst>
              <a:ext uri="{FF2B5EF4-FFF2-40B4-BE49-F238E27FC236}">
                <a16:creationId xmlns="" xmlns:a16="http://schemas.microsoft.com/office/drawing/2014/main" id="{0B52FDAC-993B-4123-98C0-1982098109FD}"/>
              </a:ext>
            </a:extLst>
          </p:cNvPr>
          <p:cNvGrpSpPr/>
          <p:nvPr/>
        </p:nvGrpSpPr>
        <p:grpSpPr>
          <a:xfrm>
            <a:off x="4868006" y="2110894"/>
            <a:ext cx="7250526" cy="3233652"/>
            <a:chOff x="4868006" y="2110894"/>
            <a:chExt cx="7250526" cy="3233652"/>
          </a:xfrm>
        </p:grpSpPr>
        <p:pic>
          <p:nvPicPr>
            <p:cNvPr id="9" name="Picture 8">
              <a:extLst>
                <a:ext uri="{FF2B5EF4-FFF2-40B4-BE49-F238E27FC236}">
                  <a16:creationId xmlns="" xmlns:a16="http://schemas.microsoft.com/office/drawing/2014/main" id="{1301A890-AF90-4552-8F5C-C4998F70508B}"/>
                </a:ext>
              </a:extLst>
            </p:cNvPr>
            <p:cNvPicPr>
              <a:picLocks noChangeAspect="1"/>
            </p:cNvPicPr>
            <p:nvPr/>
          </p:nvPicPr>
          <p:blipFill>
            <a:blip r:embed="rId3"/>
            <a:stretch>
              <a:fillRect/>
            </a:stretch>
          </p:blipFill>
          <p:spPr>
            <a:xfrm>
              <a:off x="4868006" y="2110894"/>
              <a:ext cx="7250526" cy="3233652"/>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 xmlns:a16="http://schemas.microsoft.com/office/drawing/2014/main" id="{CD08B374-EE16-4BBE-8B06-14250C035F30}"/>
                </a:ext>
              </a:extLst>
            </p:cNvPr>
            <p:cNvSpPr/>
            <p:nvPr/>
          </p:nvSpPr>
          <p:spPr>
            <a:xfrm>
              <a:off x="5025741" y="3067080"/>
              <a:ext cx="2147316" cy="775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初始化时，有</a:t>
              </a:r>
              <a:r>
                <a:rPr lang="en-US" altLang="zh-CN" sz="1050" dirty="0">
                  <a:solidFill>
                    <a:schemeClr val="tx2">
                      <a:lumMod val="50000"/>
                    </a:schemeClr>
                  </a:solidFill>
                </a:rPr>
                <a:t>2</a:t>
              </a:r>
              <a:r>
                <a:rPr lang="zh-CN" altLang="en-US" sz="1050" dirty="0">
                  <a:solidFill>
                    <a:schemeClr val="tx2">
                      <a:lumMod val="50000"/>
                    </a:schemeClr>
                  </a:solidFill>
                </a:rPr>
                <a:t>个节点的标签是</a:t>
              </a:r>
              <a:r>
                <a:rPr lang="en-AU" altLang="zh-CN" sz="1050" dirty="0">
                  <a:solidFill>
                    <a:schemeClr val="tx2">
                      <a:lumMod val="50000"/>
                    </a:schemeClr>
                  </a:solidFill>
                </a:rPr>
                <a:t>A</a:t>
              </a:r>
              <a:r>
                <a:rPr lang="zh-CN" altLang="en-US" sz="1050" dirty="0">
                  <a:solidFill>
                    <a:schemeClr val="tx2">
                      <a:lumMod val="50000"/>
                    </a:schemeClr>
                  </a:solidFill>
                </a:rPr>
                <a:t>，其他节点有各自的标签；节点权重都是</a:t>
              </a:r>
              <a:r>
                <a:rPr lang="en-US" altLang="zh-CN" sz="1050" dirty="0">
                  <a:solidFill>
                    <a:schemeClr val="tx2">
                      <a:lumMod val="50000"/>
                    </a:schemeClr>
                  </a:solidFill>
                </a:rPr>
                <a:t>1</a:t>
              </a:r>
              <a:r>
                <a:rPr lang="zh-CN" altLang="en-US" sz="1050" dirty="0">
                  <a:solidFill>
                    <a:schemeClr val="tx2">
                      <a:lumMod val="50000"/>
                    </a:schemeClr>
                  </a:solidFill>
                </a:rPr>
                <a:t>。</a:t>
              </a:r>
              <a:endParaRPr lang="en-AU" sz="1050" dirty="0">
                <a:solidFill>
                  <a:schemeClr val="tx2">
                    <a:lumMod val="50000"/>
                  </a:schemeClr>
                </a:solidFill>
              </a:endParaRPr>
            </a:p>
            <a:p>
              <a:endParaRPr lang="en-AU" sz="1050" dirty="0">
                <a:solidFill>
                  <a:schemeClr val="tx2">
                    <a:lumMod val="50000"/>
                  </a:schemeClr>
                </a:solidFill>
              </a:endParaRPr>
            </a:p>
          </p:txBody>
        </p:sp>
        <p:sp>
          <p:nvSpPr>
            <p:cNvPr id="19" name="Rectangle 18">
              <a:extLst>
                <a:ext uri="{FF2B5EF4-FFF2-40B4-BE49-F238E27FC236}">
                  <a16:creationId xmlns="" xmlns:a16="http://schemas.microsoft.com/office/drawing/2014/main" id="{10130658-9AE2-46D1-ACC6-59780D2B7CC9}"/>
                </a:ext>
              </a:extLst>
            </p:cNvPr>
            <p:cNvSpPr/>
            <p:nvPr/>
          </p:nvSpPr>
          <p:spPr>
            <a:xfrm>
              <a:off x="7391290" y="3041421"/>
              <a:ext cx="2325734" cy="775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节点根据处理顺序混编，每个节点先考虑其直接邻居</a:t>
              </a:r>
              <a:r>
                <a:rPr lang="en-AU" altLang="zh-CN" sz="1050" dirty="0">
                  <a:solidFill>
                    <a:schemeClr val="tx2">
                      <a:lumMod val="50000"/>
                    </a:schemeClr>
                  </a:solidFill>
                </a:rPr>
                <a:t>(</a:t>
              </a:r>
              <a:r>
                <a:rPr lang="zh-CN" altLang="en-US" sz="1050" dirty="0">
                  <a:solidFill>
                    <a:schemeClr val="tx2">
                      <a:lumMod val="50000"/>
                    </a:schemeClr>
                  </a:solidFill>
                </a:rPr>
                <a:t>图中加亮的</a:t>
              </a:r>
              <a:r>
                <a:rPr lang="en-AU" altLang="zh-CN" sz="1050" dirty="0">
                  <a:solidFill>
                    <a:schemeClr val="tx2">
                      <a:lumMod val="50000"/>
                    </a:schemeClr>
                  </a:solidFill>
                </a:rPr>
                <a:t>)</a:t>
              </a:r>
              <a:r>
                <a:rPr lang="zh-CN" altLang="en-US" sz="1050" dirty="0">
                  <a:solidFill>
                    <a:schemeClr val="tx2">
                      <a:lumMod val="50000"/>
                    </a:schemeClr>
                  </a:solidFill>
                </a:rPr>
                <a:t>。节点会得到关系</a:t>
              </a:r>
              <a:r>
                <a:rPr lang="en-US" altLang="zh-CN" sz="1050" dirty="0">
                  <a:solidFill>
                    <a:schemeClr val="tx2">
                      <a:lumMod val="50000"/>
                    </a:schemeClr>
                  </a:solidFill>
                </a:rPr>
                <a:t>/</a:t>
              </a:r>
              <a:r>
                <a:rPr lang="zh-CN" altLang="en-US" sz="1050" dirty="0">
                  <a:solidFill>
                    <a:schemeClr val="tx2">
                      <a:lumMod val="50000"/>
                    </a:schemeClr>
                  </a:solidFill>
                </a:rPr>
                <a:t>边总权重最高的节点的标签。</a:t>
              </a:r>
              <a:endParaRPr lang="en-AU" sz="1050" dirty="0">
                <a:solidFill>
                  <a:schemeClr val="tx2">
                    <a:lumMod val="50000"/>
                  </a:schemeClr>
                </a:solidFill>
              </a:endParaRPr>
            </a:p>
          </p:txBody>
        </p:sp>
        <p:sp>
          <p:nvSpPr>
            <p:cNvPr id="21" name="Rectangle 20">
              <a:extLst>
                <a:ext uri="{FF2B5EF4-FFF2-40B4-BE49-F238E27FC236}">
                  <a16:creationId xmlns="" xmlns:a16="http://schemas.microsoft.com/office/drawing/2014/main" id="{E724305F-AC8E-4A98-BA0C-791CAE01576C}"/>
                </a:ext>
              </a:extLst>
            </p:cNvPr>
            <p:cNvSpPr/>
            <p:nvPr/>
          </p:nvSpPr>
          <p:spPr>
            <a:xfrm>
              <a:off x="9971216" y="2971988"/>
              <a:ext cx="2147316" cy="775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这里突出显示的三个节点没有改变其标签，因为通过最高权重的边到达的节点拥有的相同的标签。</a:t>
              </a:r>
              <a:endParaRPr lang="en-AU" sz="1050" dirty="0">
                <a:solidFill>
                  <a:schemeClr val="tx2">
                    <a:lumMod val="50000"/>
                  </a:schemeClr>
                </a:solidFill>
              </a:endParaRPr>
            </a:p>
          </p:txBody>
        </p:sp>
        <p:sp>
          <p:nvSpPr>
            <p:cNvPr id="22" name="Rectangle 21">
              <a:extLst>
                <a:ext uri="{FF2B5EF4-FFF2-40B4-BE49-F238E27FC236}">
                  <a16:creationId xmlns="" xmlns:a16="http://schemas.microsoft.com/office/drawing/2014/main" id="{EBA1DF1D-1B2E-4705-9D11-70E489E03BB8}"/>
                </a:ext>
              </a:extLst>
            </p:cNvPr>
            <p:cNvSpPr/>
            <p:nvPr/>
          </p:nvSpPr>
          <p:spPr>
            <a:xfrm>
              <a:off x="5022342" y="4998720"/>
              <a:ext cx="2147316" cy="345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a:solidFill>
                    <a:schemeClr val="tx2">
                      <a:lumMod val="50000"/>
                    </a:schemeClr>
                  </a:solidFill>
                </a:rPr>
                <a:t>       过程一直执行到所有节点都更新过它们的标签。</a:t>
              </a:r>
              <a:endParaRPr lang="en-AU" sz="1050" dirty="0">
                <a:solidFill>
                  <a:schemeClr val="tx2">
                    <a:lumMod val="50000"/>
                  </a:schemeClr>
                </a:solidFill>
              </a:endParaRPr>
            </a:p>
          </p:txBody>
        </p:sp>
        <p:sp>
          <p:nvSpPr>
            <p:cNvPr id="23" name="Rectangle 22">
              <a:extLst>
                <a:ext uri="{FF2B5EF4-FFF2-40B4-BE49-F238E27FC236}">
                  <a16:creationId xmlns="" xmlns:a16="http://schemas.microsoft.com/office/drawing/2014/main" id="{C31BC325-571F-4B85-9CC3-AE905A1EA321}"/>
                </a:ext>
              </a:extLst>
            </p:cNvPr>
            <p:cNvSpPr/>
            <p:nvPr/>
          </p:nvSpPr>
          <p:spPr>
            <a:xfrm>
              <a:off x="8877607" y="4987058"/>
              <a:ext cx="1784297" cy="345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2">
                      <a:lumMod val="50000"/>
                    </a:schemeClr>
                  </a:solidFill>
                </a:rPr>
                <a:t>完成后检测到</a:t>
              </a:r>
              <a:r>
                <a:rPr lang="en-US" altLang="zh-CN" sz="1050" dirty="0">
                  <a:solidFill>
                    <a:schemeClr val="tx2">
                      <a:lumMod val="50000"/>
                    </a:schemeClr>
                  </a:solidFill>
                </a:rPr>
                <a:t>3</a:t>
              </a:r>
              <a:r>
                <a:rPr lang="zh-CN" altLang="en-US" sz="1050" dirty="0">
                  <a:solidFill>
                    <a:schemeClr val="tx2">
                      <a:lumMod val="50000"/>
                    </a:schemeClr>
                  </a:solidFill>
                </a:rPr>
                <a:t>个社区。</a:t>
              </a:r>
              <a:endParaRPr lang="en-AU" sz="1050" dirty="0">
                <a:solidFill>
                  <a:schemeClr val="tx2">
                    <a:lumMod val="50000"/>
                  </a:schemeClr>
                </a:solidFill>
              </a:endParaRPr>
            </a:p>
          </p:txBody>
        </p:sp>
      </p:grpSp>
      <p:sp>
        <p:nvSpPr>
          <p:cNvPr id="24" name="TextBox 23">
            <a:extLst>
              <a:ext uri="{FF2B5EF4-FFF2-40B4-BE49-F238E27FC236}">
                <a16:creationId xmlns="" xmlns:a16="http://schemas.microsoft.com/office/drawing/2014/main" id="{BFB4EEDB-A046-4496-8D71-34557FF946C2}"/>
              </a:ext>
            </a:extLst>
          </p:cNvPr>
          <p:cNvSpPr txBox="1"/>
          <p:nvPr/>
        </p:nvSpPr>
        <p:spPr>
          <a:xfrm>
            <a:off x="5022342" y="5695590"/>
            <a:ext cx="6814058" cy="400110"/>
          </a:xfrm>
          <a:prstGeom prst="rect">
            <a:avLst/>
          </a:prstGeom>
          <a:noFill/>
        </p:spPr>
        <p:txBody>
          <a:bodyPr wrap="square" rtlCol="0">
            <a:spAutoFit/>
          </a:bodyPr>
          <a:lstStyle/>
          <a:p>
            <a:r>
              <a:rPr lang="zh-CN" altLang="en-US" sz="2000" dirty="0">
                <a:solidFill>
                  <a:schemeClr val="tx2"/>
                </a:solidFill>
                <a:latin typeface="Microsoft YaHei" panose="020B0503020204020204" pitchFamily="34" charset="-122"/>
                <a:ea typeface="Microsoft YaHei" panose="020B0503020204020204" pitchFamily="34" charset="-122"/>
              </a:rPr>
              <a:t>相比推送方式，拉取方式能够更好地支持并行处理。</a:t>
            </a:r>
            <a:endParaRPr lang="en-AU" sz="2000" dirty="0">
              <a:solidFill>
                <a:schemeClr val="tx2"/>
              </a:solidFill>
              <a:latin typeface="Microsoft YaHei" panose="020B0503020204020204" pitchFamily="34" charset="-122"/>
              <a:ea typeface="Microsoft YaHei" panose="020B0503020204020204" pitchFamily="34" charset="-122"/>
            </a:endParaRPr>
          </a:p>
        </p:txBody>
      </p:sp>
      <p:sp>
        <p:nvSpPr>
          <p:cNvPr id="25" name="TextBox 24">
            <a:extLst>
              <a:ext uri="{FF2B5EF4-FFF2-40B4-BE49-F238E27FC236}">
                <a16:creationId xmlns="" xmlns:a16="http://schemas.microsoft.com/office/drawing/2014/main" id="{07489AF2-C683-4403-BDC0-540DC06380F7}"/>
              </a:ext>
            </a:extLst>
          </p:cNvPr>
          <p:cNvSpPr txBox="1"/>
          <p:nvPr/>
        </p:nvSpPr>
        <p:spPr>
          <a:xfrm>
            <a:off x="7924758" y="5366514"/>
            <a:ext cx="4193774" cy="276999"/>
          </a:xfrm>
          <a:prstGeom prst="rect">
            <a:avLst/>
          </a:prstGeom>
          <a:noFill/>
        </p:spPr>
        <p:txBody>
          <a:bodyPr wrap="square" rtlCol="0">
            <a:spAutoFit/>
          </a:bodyPr>
          <a:lstStyle/>
          <a:p>
            <a:pPr algn="r"/>
            <a:r>
              <a:rPr lang="en-US" altLang="zh-CN" sz="1200" i="1" dirty="0">
                <a:solidFill>
                  <a:schemeClr val="bg1">
                    <a:lumMod val="50000"/>
                  </a:schemeClr>
                </a:solidFill>
              </a:rPr>
              <a:t>Source: Graph Algorithms by Neo4j.</a:t>
            </a:r>
            <a:endParaRPr lang="en-AU" sz="1200" i="1" dirty="0">
              <a:solidFill>
                <a:schemeClr val="bg1">
                  <a:lumMod val="50000"/>
                </a:schemeClr>
              </a:solidFill>
            </a:endParaRPr>
          </a:p>
        </p:txBody>
      </p:sp>
    </p:spTree>
    <p:extLst>
      <p:ext uri="{BB962C8B-B14F-4D97-AF65-F5344CB8AC3E}">
        <p14:creationId xmlns:p14="http://schemas.microsoft.com/office/powerpoint/2010/main" val="9000917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5 – </a:t>
            </a:r>
            <a:r>
              <a:rPr lang="zh-CN" altLang="en-US" dirty="0"/>
              <a:t>标签传播</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标签传播算法 </a:t>
            </a:r>
            <a:r>
              <a:rPr lang="en-AU" altLang="zh-CN" dirty="0"/>
              <a:t>(Label Propagation Algorithm)</a:t>
            </a:r>
            <a:r>
              <a:rPr lang="zh-CN" altLang="en-US" dirty="0"/>
              <a:t>能够快速地在图中寻找社区。</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697769" y="910282"/>
            <a:ext cx="6153872" cy="2118127"/>
          </a:xfrm>
        </p:spPr>
        <p:txBody>
          <a:bodyPr/>
          <a:lstStyle/>
          <a:p>
            <a:r>
              <a:rPr lang="zh-CN" altLang="en-US" sz="2000" dirty="0">
                <a:latin typeface="Microsoft YaHei" panose="020B0503020204020204" pitchFamily="34" charset="-122"/>
                <a:ea typeface="Microsoft YaHei" panose="020B0503020204020204" pitchFamily="34" charset="-122"/>
              </a:rPr>
              <a:t>关于半监督学习和种子标签。</a:t>
            </a:r>
          </a:p>
          <a:p>
            <a:r>
              <a:rPr lang="zh-CN" altLang="en-US" sz="2000" dirty="0">
                <a:latin typeface="Microsoft YaHei" panose="020B0503020204020204" pitchFamily="34" charset="-122"/>
                <a:ea typeface="Microsoft YaHei" panose="020B0503020204020204" pitchFamily="34" charset="-122"/>
              </a:rPr>
              <a:t>      与其他算法相比，</a:t>
            </a:r>
            <a:r>
              <a:rPr lang="en-US" altLang="zh-CN" sz="2000" dirty="0">
                <a:latin typeface="Microsoft YaHei" panose="020B0503020204020204" pitchFamily="34" charset="-122"/>
                <a:ea typeface="Microsoft YaHei" panose="020B0503020204020204" pitchFamily="34" charset="-122"/>
              </a:rPr>
              <a:t>Label Propagation</a:t>
            </a:r>
            <a:r>
              <a:rPr lang="zh-CN" altLang="en-US" sz="2000" dirty="0">
                <a:latin typeface="Microsoft YaHei" panose="020B0503020204020204" pitchFamily="34" charset="-122"/>
                <a:ea typeface="Microsoft YaHei" panose="020B0503020204020204" pitchFamily="34" charset="-122"/>
              </a:rPr>
              <a:t>在同一图上多次运行时可以返回</a:t>
            </a:r>
            <a:r>
              <a:rPr lang="zh-CN" altLang="en-US" sz="2000" dirty="0">
                <a:solidFill>
                  <a:srgbClr val="0070C0"/>
                </a:solidFill>
                <a:latin typeface="Microsoft YaHei" panose="020B0503020204020204" pitchFamily="34" charset="-122"/>
                <a:ea typeface="Microsoft YaHei" panose="020B0503020204020204" pitchFamily="34" charset="-122"/>
              </a:rPr>
              <a:t>不同</a:t>
            </a:r>
            <a:r>
              <a:rPr lang="zh-CN" altLang="en-US" sz="2000" dirty="0">
                <a:latin typeface="Microsoft YaHei" panose="020B0503020204020204" pitchFamily="34" charset="-122"/>
                <a:ea typeface="Microsoft YaHei" panose="020B0503020204020204" pitchFamily="34" charset="-122"/>
              </a:rPr>
              <a:t>的社区结构。 </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LPA</a:t>
            </a:r>
            <a:r>
              <a:rPr lang="zh-CN" altLang="en-US" sz="2000" dirty="0">
                <a:latin typeface="Microsoft YaHei" panose="020B0503020204020204" pitchFamily="34" charset="-122"/>
                <a:ea typeface="Microsoft YaHei" panose="020B0503020204020204" pitchFamily="34" charset="-122"/>
              </a:rPr>
              <a:t>评估节点的顺序可以对返回的最终社区产生影响。当一些节点被给予初始标签</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即种子标签</a:t>
            </a:r>
            <a:r>
              <a:rPr lang="en-AU"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、而其他未标记时，解决方案的范围变窄了。未标记的节点更有可能采用初始标签。</a:t>
            </a:r>
          </a:p>
          <a:p>
            <a:r>
              <a:rPr lang="zh-CN" altLang="en-US" sz="2000" dirty="0">
                <a:latin typeface="Microsoft YaHei" panose="020B0503020204020204" pitchFamily="34" charset="-122"/>
                <a:ea typeface="Microsoft YaHei" panose="020B0503020204020204" pitchFamily="34" charset="-122"/>
              </a:rPr>
              <a:t>      这种标签传播过程是一种寻找社区的、半监督的学习方法，属于一类机器学习任务。通过在少量标记数据上进行学习、实现对更大量的未标记数据进行分类。</a:t>
            </a:r>
          </a:p>
          <a:p>
            <a:r>
              <a:rPr lang="zh-CN" altLang="en-US" sz="2000" dirty="0">
                <a:latin typeface="Microsoft YaHei" panose="020B0503020204020204" pitchFamily="34" charset="-122"/>
                <a:ea typeface="Microsoft YaHei" panose="020B0503020204020204" pitchFamily="34" charset="-122"/>
              </a:rPr>
              <a:t>      最后，</a:t>
            </a:r>
            <a:r>
              <a:rPr lang="en-US" altLang="zh-CN" sz="2000" dirty="0">
                <a:latin typeface="Microsoft YaHei" panose="020B0503020204020204" pitchFamily="34" charset="-122"/>
                <a:ea typeface="Microsoft YaHei" panose="020B0503020204020204" pitchFamily="34" charset="-122"/>
              </a:rPr>
              <a:t>LPA</a:t>
            </a:r>
            <a:r>
              <a:rPr lang="zh-CN" altLang="en-US" sz="2000" dirty="0">
                <a:latin typeface="Microsoft YaHei" panose="020B0503020204020204" pitchFamily="34" charset="-122"/>
                <a:ea typeface="Microsoft YaHei" panose="020B0503020204020204" pitchFamily="34" charset="-122"/>
              </a:rPr>
              <a:t>有时无法收敛。在这种情况下，社区划分时在一些非常相似的社区之间会不断反复、算法永远不会完成。增加种子标签有助于帮助该过程的完成。在</a:t>
            </a:r>
            <a:r>
              <a:rPr lang="en-US" altLang="zh-CN" sz="2000" dirty="0">
                <a:latin typeface="Microsoft YaHei" panose="020B0503020204020204" pitchFamily="34" charset="-122"/>
                <a:ea typeface="Microsoft YaHei" panose="020B0503020204020204" pitchFamily="34" charset="-122"/>
              </a:rPr>
              <a:t>Neo4j</a:t>
            </a:r>
            <a:r>
              <a:rPr lang="zh-CN" altLang="en-US" sz="2000" dirty="0">
                <a:latin typeface="Microsoft YaHei" panose="020B0503020204020204" pitchFamily="34" charset="-122"/>
                <a:ea typeface="Microsoft YaHei" panose="020B0503020204020204" pitchFamily="34" charset="-122"/>
              </a:rPr>
              <a:t>中可以使用设定的最大迭代次数来避免永无止境的执行。这时需要测试不同的数据迭代设置以平衡准确性和执行处理时间。</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16238734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a:xfrm>
            <a:off x="838201" y="1851976"/>
            <a:ext cx="4289384" cy="1325563"/>
          </a:xfrm>
        </p:spPr>
        <p:txBody>
          <a:bodyPr/>
          <a:lstStyle/>
          <a:p>
            <a:r>
              <a:rPr lang="en-US" altLang="zh-CN" dirty="0"/>
              <a:t>5 – </a:t>
            </a:r>
            <a:r>
              <a:rPr lang="zh-CN" altLang="en-US" dirty="0"/>
              <a:t>标签传播</a:t>
            </a:r>
            <a:r>
              <a:rPr lang="en-AU" altLang="zh-CN" dirty="0"/>
              <a:t>(</a:t>
            </a:r>
            <a:r>
              <a:rPr lang="zh-CN" altLang="en-US" dirty="0"/>
              <a:t>续</a:t>
            </a:r>
            <a:r>
              <a:rPr lang="en-AU" altLang="zh-CN" dirty="0"/>
              <a:t>)</a:t>
            </a:r>
            <a:endParaRPr lang="ru-RU" dirty="0"/>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a:xfrm>
            <a:off x="862258" y="3636831"/>
            <a:ext cx="4022258" cy="1844288"/>
          </a:xfrm>
        </p:spPr>
        <p:txBody>
          <a:bodyPr>
            <a:normAutofit/>
          </a:bodyPr>
          <a:lstStyle/>
          <a:p>
            <a:r>
              <a:rPr lang="zh-CN" altLang="en-US" dirty="0"/>
              <a:t>标签传播算法 </a:t>
            </a:r>
            <a:r>
              <a:rPr lang="en-AU" altLang="zh-CN" dirty="0"/>
              <a:t>(Label Propagation Algorithm)</a:t>
            </a:r>
            <a:r>
              <a:rPr lang="zh-CN" altLang="en-US" dirty="0"/>
              <a:t>能够快速地在图中寻找社区。</a:t>
            </a:r>
            <a:endParaRPr lang="ru-RU"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a:xfrm>
            <a:off x="5697769" y="1141115"/>
            <a:ext cx="6153872" cy="2118127"/>
          </a:xfrm>
        </p:spPr>
        <p:txBody>
          <a:bodyPr/>
          <a:lstStyle/>
          <a:p>
            <a:r>
              <a:rPr lang="zh-CN" altLang="en-US" sz="2000" dirty="0">
                <a:latin typeface="Microsoft YaHei" panose="020B0503020204020204" pitchFamily="34" charset="-122"/>
                <a:ea typeface="Microsoft YaHei" panose="020B0503020204020204" pitchFamily="34" charset="-122"/>
              </a:rPr>
              <a:t>标签传播算法的应用场景</a:t>
            </a:r>
          </a:p>
          <a:p>
            <a:r>
              <a:rPr lang="zh-CN" altLang="en-US" sz="2000" dirty="0">
                <a:latin typeface="Microsoft YaHei" panose="020B0503020204020204" pitchFamily="34" charset="-122"/>
                <a:ea typeface="Microsoft YaHei" panose="020B0503020204020204" pitchFamily="34" charset="-122"/>
              </a:rPr>
              <a:t>      在大规模网络中使用标签传播进行初始社区检测，尤其是当有权重可用时。 该算法可以并行执行，因此图分区速度极快。</a:t>
            </a:r>
            <a:endParaRPr lang="en-AU" altLang="zh-CN" sz="2000" dirty="0">
              <a:latin typeface="Microsoft YaHei" panose="020B0503020204020204" pitchFamily="34" charset="-122"/>
              <a:ea typeface="Microsoft YaHei" panose="020B0503020204020204" pitchFamily="34" charset="-122"/>
            </a:endParaRPr>
          </a:p>
          <a:p>
            <a:r>
              <a:rPr lang="en-AU"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典型的应用场景包括：</a:t>
            </a:r>
            <a:r>
              <a:rPr lang="en-AU" altLang="zh-CN" sz="2000" dirty="0">
                <a:latin typeface="Microsoft YaHei" panose="020B0503020204020204" pitchFamily="34" charset="-122"/>
                <a:ea typeface="Microsoft YaHei" panose="020B0503020204020204" pitchFamily="34" charset="-122"/>
              </a:rPr>
              <a:t> </a:t>
            </a:r>
          </a:p>
          <a:p>
            <a:pPr marL="741363" indent="-223838">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对推文进行语义分析，并指定内容的“极性”</a:t>
            </a:r>
            <a:r>
              <a:rPr lang="en-AU" altLang="zh-CN" sz="2000" dirty="0">
                <a:latin typeface="Microsoft YaHei" panose="020B0503020204020204" pitchFamily="34" charset="-122"/>
                <a:ea typeface="Microsoft YaHei" panose="020B0503020204020204" pitchFamily="34" charset="-122"/>
              </a:rPr>
              <a:t>(Polarity)</a:t>
            </a:r>
            <a:r>
              <a:rPr lang="zh-CN" altLang="en-US" sz="2000" dirty="0">
                <a:latin typeface="Microsoft YaHei" panose="020B0503020204020204" pitchFamily="34" charset="-122"/>
                <a:ea typeface="Microsoft YaHei" panose="020B0503020204020204" pitchFamily="34" charset="-122"/>
              </a:rPr>
              <a:t>。这里，先对部分种子推文指定正面或负面标签，然后结合</a:t>
            </a:r>
            <a:r>
              <a:rPr lang="en-AU" altLang="zh-CN" sz="2000" dirty="0">
                <a:latin typeface="Microsoft YaHei" panose="020B0503020204020204" pitchFamily="34" charset="-122"/>
                <a:ea typeface="Microsoft YaHei" panose="020B0503020204020204" pitchFamily="34" charset="-122"/>
              </a:rPr>
              <a:t>Twitter</a:t>
            </a:r>
            <a:r>
              <a:rPr lang="zh-CN" altLang="en-US" sz="2000" dirty="0">
                <a:latin typeface="Microsoft YaHei" panose="020B0503020204020204" pitchFamily="34" charset="-122"/>
                <a:ea typeface="Microsoft YaHei" panose="020B0503020204020204" pitchFamily="34" charset="-122"/>
              </a:rPr>
              <a:t>的粉丝关系图来对其他推文进行分类。</a:t>
            </a:r>
            <a:endParaRPr lang="en-AU" altLang="zh-CN" sz="2000" dirty="0">
              <a:latin typeface="Microsoft YaHei" panose="020B0503020204020204" pitchFamily="34" charset="-122"/>
              <a:ea typeface="Microsoft YaHei" panose="020B0503020204020204" pitchFamily="34" charset="-122"/>
            </a:endParaRPr>
          </a:p>
          <a:p>
            <a:pPr marL="741363" indent="-223838">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在可能共同使用的处方药物中发现潜在的危险组合，基于化学相似性和副作用特征。</a:t>
            </a:r>
            <a:endParaRPr lang="en-AU" altLang="zh-CN" sz="2000" dirty="0">
              <a:latin typeface="Microsoft YaHei" panose="020B0503020204020204" pitchFamily="34" charset="-122"/>
              <a:ea typeface="Microsoft YaHei" panose="020B0503020204020204" pitchFamily="34" charset="-122"/>
            </a:endParaRPr>
          </a:p>
          <a:p>
            <a:pPr marL="741363" indent="-223838">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为机器学习模型推断对话特征和用户意图。</a:t>
            </a:r>
            <a:endParaRPr lang="en-AU" altLang="zh-CN"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A68A60BA-B5E5-4967-871D-4B5A28316E23}"/>
              </a:ext>
            </a:extLst>
          </p:cNvPr>
          <p:cNvSpPr txBox="1"/>
          <p:nvPr/>
        </p:nvSpPr>
        <p:spPr>
          <a:xfrm>
            <a:off x="690879" y="679450"/>
            <a:ext cx="3926091"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 xmlns:a16="http://schemas.microsoft.com/office/drawing/2014/main" id="{3FDCFA09-238E-40FB-AED3-6BAD59EABE40}"/>
              </a:ext>
            </a:extLst>
          </p:cNvPr>
          <p:cNvSpPr txBox="1"/>
          <p:nvPr/>
        </p:nvSpPr>
        <p:spPr>
          <a:xfrm>
            <a:off x="690880" y="1210506"/>
            <a:ext cx="4737648" cy="830997"/>
          </a:xfrm>
          <a:prstGeom prst="rect">
            <a:avLst/>
          </a:prstGeom>
          <a:noFill/>
        </p:spPr>
        <p:txBody>
          <a:bodyPr wrap="square" rtlCol="0">
            <a:spAutoFit/>
          </a:bodyPr>
          <a:lstStyle/>
          <a:p>
            <a:r>
              <a:rPr lang="zh-CN" altLang="en-US" sz="2400">
                <a:latin typeface="Microsoft YaHei" panose="020B0503020204020204" pitchFamily="34" charset="-122"/>
                <a:ea typeface="Microsoft YaHei" panose="020B0503020204020204" pitchFamily="34" charset="-122"/>
              </a:rPr>
              <a:t>十一、社区检测算法</a:t>
            </a:r>
            <a:r>
              <a:rPr lang="en-US" altLang="zh-CN" sz="2400">
                <a:latin typeface="Microsoft YaHei" panose="020B0503020204020204" pitchFamily="34" charset="-122"/>
                <a:ea typeface="Microsoft YaHei" panose="020B0503020204020204" pitchFamily="34" charset="-122"/>
              </a:rPr>
              <a:t>(</a:t>
            </a:r>
            <a:r>
              <a:rPr lang="en-AU" altLang="zh-CN" sz="2400">
                <a:latin typeface="Microsoft YaHei" panose="020B0503020204020204" pitchFamily="34" charset="-122"/>
                <a:ea typeface="Microsoft YaHei" panose="020B0503020204020204" pitchFamily="34" charset="-122"/>
              </a:rPr>
              <a:t>Community Detection)</a:t>
            </a:r>
            <a:endParaRPr lang="en-AU" sz="240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 xmlns:a16="http://schemas.microsoft.com/office/drawing/2014/main" id="{FB0B654D-D463-4C74-B468-F35C7AAC3A74}"/>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Tree>
    <p:extLst>
      <p:ext uri="{BB962C8B-B14F-4D97-AF65-F5344CB8AC3E}">
        <p14:creationId xmlns:p14="http://schemas.microsoft.com/office/powerpoint/2010/main" val="37820641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a:xfrm>
            <a:off x="6390640" y="1656048"/>
            <a:ext cx="4973149" cy="1325563"/>
          </a:xfrm>
        </p:spPr>
        <p:txBody>
          <a:bodyPr/>
          <a:lstStyle/>
          <a:p>
            <a:r>
              <a:rPr lang="zh-CN" altLang="en-US" dirty="0"/>
              <a:t>实战环节：标签传播</a:t>
            </a:r>
            <a:endParaRPr lang="ru-RU" dirty="0"/>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normAutofit/>
          </a:bodyPr>
          <a:lstStyle/>
          <a:p>
            <a:r>
              <a:rPr lang="zh-CN" altLang="en-US" sz="2000" i="0" dirty="0">
                <a:latin typeface="Microsoft YaHei" panose="020B0503020204020204" pitchFamily="34" charset="-122"/>
                <a:ea typeface="Microsoft YaHei" panose="020B0503020204020204" pitchFamily="34" charset="-122"/>
              </a:rPr>
              <a:t>计算图中的社区</a:t>
            </a:r>
            <a:endParaRPr lang="ru-RU" sz="2000" i="0"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a:xfrm>
            <a:off x="6942680" y="4179662"/>
            <a:ext cx="4405066" cy="1702978"/>
          </a:xfrm>
        </p:spPr>
        <p:txBody>
          <a:bodyPr>
            <a:normAutofit/>
          </a:bodyPr>
          <a:lstStyle/>
          <a:p>
            <a:r>
              <a:rPr lang="zh-CN" altLang="en-US" sz="2000" dirty="0">
                <a:latin typeface="Microsoft YaHei" panose="020B0503020204020204" pitchFamily="34" charset="-122"/>
                <a:ea typeface="Microsoft YaHei" panose="020B0503020204020204" pitchFamily="34" charset="-122"/>
              </a:rPr>
              <a:t>使用</a:t>
            </a:r>
            <a:r>
              <a:rPr lang="en-AU" altLang="zh-CN" sz="2000" dirty="0">
                <a:latin typeface="Microsoft YaHei" panose="020B0503020204020204" pitchFamily="34" charset="-122"/>
                <a:ea typeface="Microsoft YaHei" panose="020B0503020204020204" pitchFamily="34" charset="-122"/>
              </a:rPr>
              <a:t>ALGO</a:t>
            </a:r>
            <a:r>
              <a:rPr lang="zh-CN" altLang="en-US" sz="2000" dirty="0">
                <a:latin typeface="Microsoft YaHei" panose="020B0503020204020204" pitchFamily="34" charset="-122"/>
                <a:ea typeface="Microsoft YaHei" panose="020B0503020204020204" pitchFamily="34" charset="-122"/>
              </a:rPr>
              <a:t>扩展包中的标签传播过程</a:t>
            </a:r>
            <a:endParaRPr lang="en-AU" altLang="zh-CN" sz="2000" dirty="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 xmlns:a16="http://schemas.microsoft.com/office/drawing/2014/main" id="{79C6CC63-97BE-4995-A886-7AC0C9B50511}"/>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 xmlns:a16="http://schemas.microsoft.com/office/drawing/2014/main" id="{96EF1856-2A57-4E38-A939-9CCDEC950319}"/>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 name="Picture Placeholder 2">
            <a:extLst>
              <a:ext uri="{FF2B5EF4-FFF2-40B4-BE49-F238E27FC236}">
                <a16:creationId xmlns="" xmlns:a16="http://schemas.microsoft.com/office/drawing/2014/main" id="{C8851847-F41A-4843-977C-73C25BD59769}"/>
              </a:ext>
            </a:extLst>
          </p:cNvPr>
          <p:cNvSpPr>
            <a:spLocks noGrp="1"/>
          </p:cNvSpPr>
          <p:nvPr>
            <p:ph type="pic" sz="quarter" idx="14"/>
          </p:nvPr>
        </p:nvSpPr>
        <p:spPr/>
      </p:sp>
      <p:sp>
        <p:nvSpPr>
          <p:cNvPr id="9" name="TextBox 8">
            <a:extLst>
              <a:ext uri="{FF2B5EF4-FFF2-40B4-BE49-F238E27FC236}">
                <a16:creationId xmlns="" xmlns:a16="http://schemas.microsoft.com/office/drawing/2014/main" id="{1F2CF9B1-4A2D-4CF5-89CC-A07C3D559C73}"/>
              </a:ext>
            </a:extLst>
          </p:cNvPr>
          <p:cNvSpPr txBox="1"/>
          <p:nvPr/>
        </p:nvSpPr>
        <p:spPr>
          <a:xfrm>
            <a:off x="1356360" y="1243173"/>
            <a:ext cx="4251960" cy="2062103"/>
          </a:xfrm>
          <a:prstGeom prst="rect">
            <a:avLst/>
          </a:prstGeom>
          <a:solidFill>
            <a:schemeClr val="bg1"/>
          </a:solidFill>
        </p:spPr>
        <p:txBody>
          <a:bodyPr wrap="square" rtlCol="0">
            <a:spAutoFit/>
          </a:bodyPr>
          <a:lstStyle/>
          <a:p>
            <a:pPr algn="ctr"/>
            <a:endParaRPr lang="en-US" altLang="zh-CN" sz="2800">
              <a:latin typeface="Britannic Bold" panose="020B0903060703020204" pitchFamily="34" charset="0"/>
            </a:endParaRPr>
          </a:p>
          <a:p>
            <a:pPr algn="ctr"/>
            <a:endParaRPr lang="en-US" altLang="zh-CN" sz="2800">
              <a:latin typeface="Britannic Bold" panose="020B0903060703020204" pitchFamily="34" charset="0"/>
            </a:endParaRPr>
          </a:p>
          <a:p>
            <a:pPr algn="ctr"/>
            <a:r>
              <a:rPr lang="en-US" altLang="zh-CN" sz="2800">
                <a:latin typeface="Forte" panose="03060902040502070203" pitchFamily="66" charset="0"/>
              </a:rPr>
              <a:t>It’s CYPHER time!</a:t>
            </a:r>
          </a:p>
          <a:p>
            <a:pPr algn="ctr"/>
            <a:r>
              <a:rPr lang="en-US" altLang="zh-CN" sz="1600">
                <a:solidFill>
                  <a:schemeClr val="tx2"/>
                </a:solidFill>
                <a:latin typeface="Courier New" panose="02070309020205020404" pitchFamily="49" charset="0"/>
                <a:cs typeface="Courier New" panose="02070309020205020404" pitchFamily="49" charset="0"/>
              </a:rPr>
              <a:t>MATCH (n)--() REUTN *</a:t>
            </a:r>
          </a:p>
          <a:p>
            <a:pPr algn="ctr"/>
            <a:endParaRPr lang="en-US" sz="2800">
              <a:latin typeface="Britannic Bold" panose="020B0903060703020204" pitchFamily="34" charset="0"/>
            </a:endParaRPr>
          </a:p>
        </p:txBody>
      </p:sp>
    </p:spTree>
    <p:extLst>
      <p:ext uri="{BB962C8B-B14F-4D97-AF65-F5344CB8AC3E}">
        <p14:creationId xmlns:p14="http://schemas.microsoft.com/office/powerpoint/2010/main" val="24669257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0" name="TextBox 9">
            <a:extLst>
              <a:ext uri="{FF2B5EF4-FFF2-40B4-BE49-F238E27FC236}">
                <a16:creationId xmlns="" xmlns:a16="http://schemas.microsoft.com/office/drawing/2014/main" id="{B8592B7A-CD67-4C9F-B872-5772A846AE2F}"/>
              </a:ext>
            </a:extLst>
          </p:cNvPr>
          <p:cNvSpPr txBox="1"/>
          <p:nvPr/>
        </p:nvSpPr>
        <p:spPr>
          <a:xfrm>
            <a:off x="1027774" y="1377635"/>
            <a:ext cx="10473345" cy="1169551"/>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通过标签传播发现图中的社区</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algo.labelPropagation.stream</a:t>
            </a:r>
            <a:r>
              <a:rPr lang="en-AU"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公路连接</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铁路连接</a:t>
            </a:r>
            <a:r>
              <a:rPr lang="en-US" altLang="zh-CN" sz="1400" dirty="0">
                <a:latin typeface="Courier New" panose="02070309020205020404" pitchFamily="49" charset="0"/>
                <a:cs typeface="Courier New" panose="02070309020205020404" pitchFamily="49" charset="0"/>
              </a:rPr>
              <a:t>", { </a:t>
            </a:r>
            <a:r>
              <a:rPr lang="en-AU" altLang="zh-CN" sz="1400" dirty="0">
                <a:latin typeface="Courier New" panose="02070309020205020404" pitchFamily="49" charset="0"/>
                <a:cs typeface="Courier New" panose="02070309020205020404" pitchFamily="49" charset="0"/>
              </a:rPr>
              <a:t>iterations: 10 })</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label</a:t>
            </a:r>
            <a:br>
              <a:rPr lang="en-AU" altLang="zh-CN" sz="1400" dirty="0">
                <a:latin typeface="Courier New" panose="02070309020205020404" pitchFamily="49" charset="0"/>
                <a:cs typeface="Courier New" panose="02070309020205020404" pitchFamily="49" charset="0"/>
              </a:rPr>
            </a:br>
            <a:r>
              <a:rPr lang="en-US" altLang="zh-CN" sz="1400" dirty="0">
                <a:latin typeface="Courier New" panose="02070309020205020404" pitchFamily="49" charset="0"/>
                <a:cs typeface="Courier New" panose="02070309020205020404" pitchFamily="49" charset="0"/>
              </a:rPr>
              <a:t>RETURN *</a:t>
            </a:r>
            <a:endParaRPr lang="en-AU" altLang="zh-CN" sz="1400" dirty="0">
              <a:latin typeface="Courier New" panose="02070309020205020404" pitchFamily="49" charset="0"/>
              <a:cs typeface="Courier New" panose="02070309020205020404" pitchFamily="49" charset="0"/>
            </a:endParaRPr>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实战环节：标签传播</a:t>
            </a:r>
            <a:endParaRPr lang="ru-RU" sz="3200" dirty="0"/>
          </a:p>
        </p:txBody>
      </p:sp>
      <p:sp>
        <p:nvSpPr>
          <p:cNvPr id="3" name="TextBox 2">
            <a:extLst>
              <a:ext uri="{FF2B5EF4-FFF2-40B4-BE49-F238E27FC236}">
                <a16:creationId xmlns="" xmlns:a16="http://schemas.microsoft.com/office/drawing/2014/main" id="{A59605B7-B140-47EF-9EF2-6000493A5ED4}"/>
              </a:ext>
            </a:extLst>
          </p:cNvPr>
          <p:cNvSpPr txBox="1"/>
          <p:nvPr/>
        </p:nvSpPr>
        <p:spPr>
          <a:xfrm>
            <a:off x="555271" y="1038385"/>
            <a:ext cx="501312" cy="458074"/>
          </a:xfrm>
          <a:prstGeom prst="rect">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bg1"/>
                </a:solidFill>
              </a:rPr>
              <a:t>7</a:t>
            </a:r>
            <a:endParaRPr lang="en-AU" dirty="0">
              <a:solidFill>
                <a:schemeClr val="bg1"/>
              </a:solidFill>
            </a:endParaRPr>
          </a:p>
        </p:txBody>
      </p:sp>
      <p:sp>
        <p:nvSpPr>
          <p:cNvPr id="11" name="TextBox 10">
            <a:extLst>
              <a:ext uri="{FF2B5EF4-FFF2-40B4-BE49-F238E27FC236}">
                <a16:creationId xmlns="" xmlns:a16="http://schemas.microsoft.com/office/drawing/2014/main" id="{AF16D9B2-21AA-460A-BA20-3E9EF35051B8}"/>
              </a:ext>
            </a:extLst>
          </p:cNvPr>
          <p:cNvSpPr txBox="1"/>
          <p:nvPr/>
        </p:nvSpPr>
        <p:spPr>
          <a:xfrm>
            <a:off x="1027775" y="3101880"/>
            <a:ext cx="10473344" cy="2031325"/>
          </a:xfrm>
          <a:prstGeom prst="rect">
            <a:avLst/>
          </a:prstGeom>
          <a:solidFill>
            <a:schemeClr val="bg1"/>
          </a:solidFill>
          <a:ln w="28575">
            <a:solidFill>
              <a:srgbClr val="7030A0"/>
            </a:solidFill>
          </a:ln>
          <a:effectLst>
            <a:outerShdw blurRad="50800" dist="38100" dir="2700000" algn="tl" rotWithShape="0">
              <a:prstClr val="black">
                <a:alpha val="40000"/>
              </a:prstClr>
            </a:outerShdw>
          </a:effectLst>
        </p:spPr>
        <p:txBody>
          <a:bodyPr wrap="square" rtlCol="0">
            <a:spAutoFit/>
          </a:bodyPr>
          <a:lstStyle/>
          <a:p>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通过标签传播发现图中的社区</a:t>
            </a:r>
            <a:endParaRPr lang="en-AU" altLang="zh-CN" sz="1400" dirty="0">
              <a:latin typeface="Courier New" panose="02070309020205020404" pitchFamily="49" charset="0"/>
              <a:cs typeface="Courier New" panose="02070309020205020404" pitchFamily="49" charset="0"/>
            </a:endParaRPr>
          </a:p>
          <a:p>
            <a:r>
              <a:rPr lang="en-US"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使用</a:t>
            </a:r>
            <a:r>
              <a:rPr lang="en-AU" altLang="zh-CN" sz="1400" dirty="0">
                <a:latin typeface="Courier New" panose="02070309020205020404" pitchFamily="49" charset="0"/>
                <a:cs typeface="Courier New" panose="02070309020205020404" pitchFamily="49" charset="0"/>
              </a:rPr>
              <a:t>ALGO</a:t>
            </a:r>
            <a:r>
              <a:rPr lang="zh-CN" altLang="en-US" sz="1400" dirty="0">
                <a:latin typeface="Courier New" panose="02070309020205020404" pitchFamily="49" charset="0"/>
                <a:cs typeface="Courier New" panose="02070309020205020404" pitchFamily="49" charset="0"/>
              </a:rPr>
              <a:t>过程</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    - </a:t>
            </a:r>
            <a:r>
              <a:rPr lang="zh-CN" altLang="en-US" sz="1400" dirty="0">
                <a:latin typeface="Courier New" panose="02070309020205020404" pitchFamily="49" charset="0"/>
                <a:cs typeface="Courier New" panose="02070309020205020404" pitchFamily="49" charset="0"/>
              </a:rPr>
              <a:t>为节点分配新的社区标签</a:t>
            </a:r>
            <a:endParaRPr lang="en-AU" altLang="zh-CN" sz="1400" dirty="0">
              <a:latin typeface="Courier New" panose="02070309020205020404" pitchFamily="49" charset="0"/>
              <a:cs typeface="Courier New" panose="02070309020205020404" pitchFamily="49" charset="0"/>
            </a:endParaRP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algo.labelPropagation.stream</a:t>
            </a:r>
            <a:r>
              <a:rPr lang="en-AU"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城市</a:t>
            </a:r>
            <a:r>
              <a:rPr lang="en-US" altLang="zh-CN" sz="1400" dirty="0">
                <a:latin typeface="Courier New" panose="02070309020205020404" pitchFamily="49" charset="0"/>
                <a:cs typeface="Courier New" panose="02070309020205020404" pitchFamily="49" charset="0"/>
              </a:rPr>
              <a:t>", "</a:t>
            </a:r>
            <a:r>
              <a:rPr lang="zh-CN" altLang="en-US" sz="1400" dirty="0">
                <a:latin typeface="Courier New" panose="02070309020205020404" pitchFamily="49" charset="0"/>
                <a:cs typeface="Courier New" panose="02070309020205020404" pitchFamily="49" charset="0"/>
              </a:rPr>
              <a:t>公路连接</a:t>
            </a:r>
            <a:r>
              <a:rPr lang="en-US" altLang="zh-CN" sz="1400" dirty="0">
                <a:latin typeface="Courier New" panose="02070309020205020404" pitchFamily="49" charset="0"/>
                <a:cs typeface="Courier New" panose="02070309020205020404" pitchFamily="49" charset="0"/>
              </a:rPr>
              <a:t>|</a:t>
            </a:r>
            <a:r>
              <a:rPr lang="zh-CN" altLang="en-US" sz="1400" dirty="0">
                <a:latin typeface="Courier New" panose="02070309020205020404" pitchFamily="49" charset="0"/>
                <a:cs typeface="Courier New" panose="02070309020205020404" pitchFamily="49" charset="0"/>
              </a:rPr>
              <a:t>铁路连接</a:t>
            </a:r>
            <a:r>
              <a:rPr lang="en-US" altLang="zh-CN" sz="1400" dirty="0">
                <a:latin typeface="Courier New" panose="02070309020205020404" pitchFamily="49" charset="0"/>
                <a:cs typeface="Courier New" panose="02070309020205020404" pitchFamily="49" charset="0"/>
              </a:rPr>
              <a:t>", { </a:t>
            </a:r>
            <a:r>
              <a:rPr lang="en-AU" altLang="zh-CN" sz="1400" dirty="0">
                <a:latin typeface="Courier New" panose="02070309020205020404" pitchFamily="49" charset="0"/>
                <a:cs typeface="Courier New" panose="02070309020205020404" pitchFamily="49" charset="0"/>
              </a:rPr>
              <a:t>iterations: 10 })</a:t>
            </a:r>
          </a:p>
          <a:p>
            <a:r>
              <a:rPr lang="en-AU" altLang="zh-CN" sz="1400" dirty="0">
                <a:latin typeface="Courier New" panose="02070309020205020404" pitchFamily="49" charset="0"/>
                <a:cs typeface="Courier New" panose="02070309020205020404" pitchFamily="49" charset="0"/>
              </a:rPr>
              <a:t>YIELD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label</a:t>
            </a:r>
          </a:p>
          <a:p>
            <a:r>
              <a:rPr lang="en-AU" altLang="zh-CN" sz="1400" dirty="0">
                <a:latin typeface="Courier New" panose="02070309020205020404" pitchFamily="49" charset="0"/>
                <a:cs typeface="Courier New" panose="02070309020205020404" pitchFamily="49" charset="0"/>
              </a:rPr>
              <a:t>WITH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label</a:t>
            </a:r>
          </a:p>
          <a:p>
            <a:r>
              <a:rPr lang="en-AU" altLang="zh-CN" sz="1400" dirty="0">
                <a:latin typeface="Courier New" panose="02070309020205020404" pitchFamily="49" charset="0"/>
                <a:cs typeface="Courier New" panose="02070309020205020404" pitchFamily="49" charset="0"/>
              </a:rPr>
              <a:t>CALL </a:t>
            </a:r>
            <a:r>
              <a:rPr lang="en-AU" altLang="zh-CN" sz="1400" b="1" dirty="0" err="1">
                <a:solidFill>
                  <a:srgbClr val="00B050"/>
                </a:solidFill>
                <a:latin typeface="Courier New" panose="02070309020205020404" pitchFamily="49" charset="0"/>
                <a:cs typeface="Courier New" panose="02070309020205020404" pitchFamily="49" charset="0"/>
              </a:rPr>
              <a:t>apoc.cypher.doIt</a:t>
            </a:r>
            <a:r>
              <a:rPr lang="en-AU" altLang="zh-CN" sz="1400" dirty="0">
                <a:latin typeface="Courier New" panose="02070309020205020404" pitchFamily="49" charset="0"/>
                <a:cs typeface="Courier New" panose="02070309020205020404" pitchFamily="49" charset="0"/>
              </a:rPr>
              <a:t>('MATCH (n) WHERE id(n) = ' + </a:t>
            </a:r>
            <a:r>
              <a:rPr lang="en-AU" altLang="zh-CN" sz="1400" dirty="0" err="1">
                <a:latin typeface="Courier New" panose="02070309020205020404" pitchFamily="49" charset="0"/>
                <a:cs typeface="Courier New" panose="02070309020205020404" pitchFamily="49" charset="0"/>
              </a:rPr>
              <a:t>nodeId</a:t>
            </a:r>
            <a:r>
              <a:rPr lang="en-AU" altLang="zh-CN" sz="1400" dirty="0">
                <a:latin typeface="Courier New" panose="02070309020205020404" pitchFamily="49" charset="0"/>
                <a:cs typeface="Courier New" panose="02070309020205020404" pitchFamily="49" charset="0"/>
              </a:rPr>
              <a:t> + ' SET n:Group_' + label, NULL) </a:t>
            </a:r>
          </a:p>
          <a:p>
            <a:r>
              <a:rPr lang="en-AU" altLang="zh-CN" sz="1400" dirty="0">
                <a:latin typeface="Courier New" panose="02070309020205020404" pitchFamily="49" charset="0"/>
                <a:cs typeface="Courier New" panose="02070309020205020404" pitchFamily="49" charset="0"/>
              </a:rPr>
              <a:t>YIELD value</a:t>
            </a:r>
          </a:p>
          <a:p>
            <a:r>
              <a:rPr lang="en-AU" altLang="zh-CN" sz="1400" dirty="0">
                <a:latin typeface="Courier New" panose="02070309020205020404" pitchFamily="49" charset="0"/>
                <a:cs typeface="Courier New" panose="02070309020205020404" pitchFamily="49" charset="0"/>
              </a:rPr>
              <a:t>RETURN value</a:t>
            </a:r>
          </a:p>
        </p:txBody>
      </p:sp>
      <p:sp>
        <p:nvSpPr>
          <p:cNvPr id="12" name="TextBox 11">
            <a:extLst>
              <a:ext uri="{FF2B5EF4-FFF2-40B4-BE49-F238E27FC236}">
                <a16:creationId xmlns="" xmlns:a16="http://schemas.microsoft.com/office/drawing/2014/main" id="{1A22CF02-269D-42AC-86CA-F16A1BA74D50}"/>
              </a:ext>
            </a:extLst>
          </p:cNvPr>
          <p:cNvSpPr txBox="1"/>
          <p:nvPr/>
        </p:nvSpPr>
        <p:spPr>
          <a:xfrm>
            <a:off x="555271" y="2762630"/>
            <a:ext cx="501312" cy="458074"/>
          </a:xfrm>
          <a:prstGeom prst="rect">
            <a:avLst/>
          </a:prstGeom>
          <a:solidFill>
            <a:schemeClr val="accent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defPPr>
              <a:defRPr lang="ru-RU"/>
            </a:defPPr>
            <a:lvl1pPr algn="ctr">
              <a:lnSpc>
                <a:spcPct val="150000"/>
              </a:lnSpc>
              <a:spcBef>
                <a:spcPts val="1200"/>
              </a:spcBef>
              <a:spcAft>
                <a:spcPts val="1200"/>
              </a:spcAft>
              <a:defRPr>
                <a:solidFill>
                  <a:schemeClr val="accent6">
                    <a:lumMod val="50000"/>
                  </a:schemeClr>
                </a:solidFill>
              </a:defRPr>
            </a:lvl1pPr>
          </a:lstStyle>
          <a:p>
            <a:r>
              <a:rPr lang="en-US" altLang="zh-CN" dirty="0">
                <a:solidFill>
                  <a:schemeClr val="tx1">
                    <a:lumMod val="50000"/>
                  </a:schemeClr>
                </a:solidFill>
              </a:rPr>
              <a:t>8</a:t>
            </a:r>
            <a:endParaRPr lang="en-AU" dirty="0">
              <a:solidFill>
                <a:schemeClr val="tx1">
                  <a:lumMod val="50000"/>
                </a:schemeClr>
              </a:solidFill>
            </a:endParaRPr>
          </a:p>
        </p:txBody>
      </p:sp>
    </p:spTree>
    <p:extLst>
      <p:ext uri="{BB962C8B-B14F-4D97-AF65-F5344CB8AC3E}">
        <p14:creationId xmlns:p14="http://schemas.microsoft.com/office/powerpoint/2010/main" val="5184529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E2F395C-18EC-430A-B0E2-92D4B0021B27}"/>
              </a:ext>
            </a:extLst>
          </p:cNvPr>
          <p:cNvSpPr txBox="1"/>
          <p:nvPr/>
        </p:nvSpPr>
        <p:spPr>
          <a:xfrm>
            <a:off x="7843520" y="679450"/>
            <a:ext cx="3657600" cy="461665"/>
          </a:xfrm>
          <a:prstGeom prst="rect">
            <a:avLst/>
          </a:prstGeom>
          <a:solidFill>
            <a:schemeClr val="tx2">
              <a:lumMod val="60000"/>
              <a:lumOff val="40000"/>
            </a:schemeClr>
          </a:solidFill>
        </p:spPr>
        <p:txBody>
          <a:bodyPr wrap="square" rtlCol="0">
            <a:spAutoFit/>
          </a:bodyPr>
          <a:lstStyle/>
          <a:p>
            <a:pPr algn="ctr"/>
            <a:r>
              <a:rPr lang="zh-CN" altLang="en-US" sz="2400">
                <a:solidFill>
                  <a:schemeClr val="bg1"/>
                </a:solidFill>
                <a:latin typeface="Microsoft YaHei" panose="020B0503020204020204" pitchFamily="34" charset="-122"/>
                <a:ea typeface="Microsoft YaHei" panose="020B0503020204020204" pitchFamily="34" charset="-122"/>
              </a:rPr>
              <a:t>知识图谱与图数据库</a:t>
            </a:r>
            <a:endParaRPr lang="en-AU" sz="2400">
              <a:solidFill>
                <a:schemeClr val="bg1"/>
              </a:solidFill>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 xmlns:a16="http://schemas.microsoft.com/office/drawing/2014/main" id="{EE667F78-D3F7-43FF-80B0-C610A054B1C5}"/>
              </a:ext>
            </a:extLst>
          </p:cNvPr>
          <p:cNvSpPr/>
          <p:nvPr/>
        </p:nvSpPr>
        <p:spPr>
          <a:xfrm>
            <a:off x="11501120" y="217785"/>
            <a:ext cx="472504" cy="46166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16" name="Title 4">
            <a:extLst>
              <a:ext uri="{FF2B5EF4-FFF2-40B4-BE49-F238E27FC236}">
                <a16:creationId xmlns="" xmlns:a16="http://schemas.microsoft.com/office/drawing/2014/main" id="{81A80D1E-557D-4481-80DA-73484EE5554D}"/>
              </a:ext>
            </a:extLst>
          </p:cNvPr>
          <p:cNvSpPr txBox="1">
            <a:spLocks/>
          </p:cNvSpPr>
          <p:nvPr/>
        </p:nvSpPr>
        <p:spPr>
          <a:xfrm>
            <a:off x="1122680" y="431570"/>
            <a:ext cx="6162040" cy="548672"/>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zh-CN" altLang="en-US" sz="3200" dirty="0"/>
              <a:t>实战环节：标签传播</a:t>
            </a:r>
            <a:r>
              <a:rPr lang="en-AU" altLang="zh-CN" sz="3200" dirty="0"/>
              <a:t>(</a:t>
            </a:r>
            <a:r>
              <a:rPr lang="zh-CN" altLang="en-US" sz="3200" dirty="0"/>
              <a:t>续</a:t>
            </a:r>
            <a:r>
              <a:rPr lang="en-AU" altLang="zh-CN" sz="3200" dirty="0"/>
              <a:t>)</a:t>
            </a:r>
            <a:endParaRPr lang="ru-RU" sz="3200" dirty="0"/>
          </a:p>
        </p:txBody>
      </p:sp>
      <p:pic>
        <p:nvPicPr>
          <p:cNvPr id="2" name="Picture 1">
            <a:extLst>
              <a:ext uri="{FF2B5EF4-FFF2-40B4-BE49-F238E27FC236}">
                <a16:creationId xmlns="" xmlns:a16="http://schemas.microsoft.com/office/drawing/2014/main" id="{EC687A63-ACAB-43BD-9001-1CF343FA4EDD}"/>
              </a:ext>
            </a:extLst>
          </p:cNvPr>
          <p:cNvPicPr>
            <a:picLocks noChangeAspect="1"/>
          </p:cNvPicPr>
          <p:nvPr/>
        </p:nvPicPr>
        <p:blipFill>
          <a:blip r:embed="rId3"/>
          <a:stretch>
            <a:fillRect/>
          </a:stretch>
        </p:blipFill>
        <p:spPr>
          <a:xfrm>
            <a:off x="3606800" y="1259840"/>
            <a:ext cx="7254240" cy="5249415"/>
          </a:xfrm>
          <a:prstGeom prst="rect">
            <a:avLst/>
          </a:prstGeom>
          <a:effectLst>
            <a:outerShdw blurRad="50800" dist="38100" dir="2700000" algn="tl" rotWithShape="0">
              <a:prstClr val="black">
                <a:alpha val="40000"/>
              </a:prstClr>
            </a:outerShdw>
          </a:effectLst>
        </p:spPr>
      </p:pic>
      <p:sp>
        <p:nvSpPr>
          <p:cNvPr id="4" name="Freeform: Shape 3">
            <a:extLst>
              <a:ext uri="{FF2B5EF4-FFF2-40B4-BE49-F238E27FC236}">
                <a16:creationId xmlns="" xmlns:a16="http://schemas.microsoft.com/office/drawing/2014/main" id="{66C54A8C-88FC-40E4-92D8-740F1C58ADB9}"/>
              </a:ext>
            </a:extLst>
          </p:cNvPr>
          <p:cNvSpPr/>
          <p:nvPr/>
        </p:nvSpPr>
        <p:spPr>
          <a:xfrm>
            <a:off x="4216400" y="3657600"/>
            <a:ext cx="3362960" cy="2387600"/>
          </a:xfrm>
          <a:custGeom>
            <a:avLst/>
            <a:gdLst>
              <a:gd name="connsiteX0" fmla="*/ 375920 w 3362960"/>
              <a:gd name="connsiteY0" fmla="*/ 81280 h 2387600"/>
              <a:gd name="connsiteX1" fmla="*/ 914400 w 3362960"/>
              <a:gd name="connsiteY1" fmla="*/ 0 h 2387600"/>
              <a:gd name="connsiteX2" fmla="*/ 2103120 w 3362960"/>
              <a:gd name="connsiteY2" fmla="*/ 579120 h 2387600"/>
              <a:gd name="connsiteX3" fmla="*/ 2377440 w 3362960"/>
              <a:gd name="connsiteY3" fmla="*/ 833120 h 2387600"/>
              <a:gd name="connsiteX4" fmla="*/ 2905760 w 3362960"/>
              <a:gd name="connsiteY4" fmla="*/ 782320 h 2387600"/>
              <a:gd name="connsiteX5" fmla="*/ 3220720 w 3362960"/>
              <a:gd name="connsiteY5" fmla="*/ 955040 h 2387600"/>
              <a:gd name="connsiteX6" fmla="*/ 3362960 w 3362960"/>
              <a:gd name="connsiteY6" fmla="*/ 1107440 h 2387600"/>
              <a:gd name="connsiteX7" fmla="*/ 3068320 w 3362960"/>
              <a:gd name="connsiteY7" fmla="*/ 1361440 h 2387600"/>
              <a:gd name="connsiteX8" fmla="*/ 3220720 w 3362960"/>
              <a:gd name="connsiteY8" fmla="*/ 1656080 h 2387600"/>
              <a:gd name="connsiteX9" fmla="*/ 2448560 w 3362960"/>
              <a:gd name="connsiteY9" fmla="*/ 1971040 h 2387600"/>
              <a:gd name="connsiteX10" fmla="*/ 1808480 w 3362960"/>
              <a:gd name="connsiteY10" fmla="*/ 1849120 h 2387600"/>
              <a:gd name="connsiteX11" fmla="*/ 1676400 w 3362960"/>
              <a:gd name="connsiteY11" fmla="*/ 2001520 h 2387600"/>
              <a:gd name="connsiteX12" fmla="*/ 1676400 w 3362960"/>
              <a:gd name="connsiteY12" fmla="*/ 2214880 h 2387600"/>
              <a:gd name="connsiteX13" fmla="*/ 1229360 w 3362960"/>
              <a:gd name="connsiteY13" fmla="*/ 2387600 h 2387600"/>
              <a:gd name="connsiteX14" fmla="*/ 741680 w 3362960"/>
              <a:gd name="connsiteY14" fmla="*/ 2174240 h 2387600"/>
              <a:gd name="connsiteX15" fmla="*/ 579120 w 3362960"/>
              <a:gd name="connsiteY15" fmla="*/ 1717040 h 2387600"/>
              <a:gd name="connsiteX16" fmla="*/ 629920 w 3362960"/>
              <a:gd name="connsiteY16" fmla="*/ 1554480 h 2387600"/>
              <a:gd name="connsiteX17" fmla="*/ 264160 w 3362960"/>
              <a:gd name="connsiteY17" fmla="*/ 1493520 h 2387600"/>
              <a:gd name="connsiteX18" fmla="*/ 132080 w 3362960"/>
              <a:gd name="connsiteY18" fmla="*/ 1188720 h 2387600"/>
              <a:gd name="connsiteX19" fmla="*/ 152400 w 3362960"/>
              <a:gd name="connsiteY19" fmla="*/ 914400 h 2387600"/>
              <a:gd name="connsiteX20" fmla="*/ 0 w 3362960"/>
              <a:gd name="connsiteY20" fmla="*/ 731520 h 2387600"/>
              <a:gd name="connsiteX21" fmla="*/ 111760 w 3362960"/>
              <a:gd name="connsiteY21" fmla="*/ 345440 h 2387600"/>
              <a:gd name="connsiteX22" fmla="*/ 375920 w 3362960"/>
              <a:gd name="connsiteY22" fmla="*/ 81280 h 238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62960" h="2387600">
                <a:moveTo>
                  <a:pt x="375920" y="81280"/>
                </a:moveTo>
                <a:lnTo>
                  <a:pt x="914400" y="0"/>
                </a:lnTo>
                <a:lnTo>
                  <a:pt x="2103120" y="579120"/>
                </a:lnTo>
                <a:lnTo>
                  <a:pt x="2377440" y="833120"/>
                </a:lnTo>
                <a:lnTo>
                  <a:pt x="2905760" y="782320"/>
                </a:lnTo>
                <a:lnTo>
                  <a:pt x="3220720" y="955040"/>
                </a:lnTo>
                <a:lnTo>
                  <a:pt x="3362960" y="1107440"/>
                </a:lnTo>
                <a:lnTo>
                  <a:pt x="3068320" y="1361440"/>
                </a:lnTo>
                <a:lnTo>
                  <a:pt x="3220720" y="1656080"/>
                </a:lnTo>
                <a:lnTo>
                  <a:pt x="2448560" y="1971040"/>
                </a:lnTo>
                <a:lnTo>
                  <a:pt x="1808480" y="1849120"/>
                </a:lnTo>
                <a:lnTo>
                  <a:pt x="1676400" y="2001520"/>
                </a:lnTo>
                <a:lnTo>
                  <a:pt x="1676400" y="2214880"/>
                </a:lnTo>
                <a:lnTo>
                  <a:pt x="1229360" y="2387600"/>
                </a:lnTo>
                <a:lnTo>
                  <a:pt x="741680" y="2174240"/>
                </a:lnTo>
                <a:lnTo>
                  <a:pt x="579120" y="1717040"/>
                </a:lnTo>
                <a:lnTo>
                  <a:pt x="629920" y="1554480"/>
                </a:lnTo>
                <a:lnTo>
                  <a:pt x="264160" y="1493520"/>
                </a:lnTo>
                <a:lnTo>
                  <a:pt x="132080" y="1188720"/>
                </a:lnTo>
                <a:lnTo>
                  <a:pt x="152400" y="914400"/>
                </a:lnTo>
                <a:lnTo>
                  <a:pt x="0" y="731520"/>
                </a:lnTo>
                <a:lnTo>
                  <a:pt x="111760" y="345440"/>
                </a:lnTo>
                <a:lnTo>
                  <a:pt x="375920" y="81280"/>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Freeform: Shape 4">
            <a:extLst>
              <a:ext uri="{FF2B5EF4-FFF2-40B4-BE49-F238E27FC236}">
                <a16:creationId xmlns="" xmlns:a16="http://schemas.microsoft.com/office/drawing/2014/main" id="{F7D2BEB6-6AE5-4E59-8649-43D7F3EECC45}"/>
              </a:ext>
            </a:extLst>
          </p:cNvPr>
          <p:cNvSpPr/>
          <p:nvPr/>
        </p:nvSpPr>
        <p:spPr>
          <a:xfrm>
            <a:off x="7508240" y="3830320"/>
            <a:ext cx="1036320" cy="477520"/>
          </a:xfrm>
          <a:custGeom>
            <a:avLst/>
            <a:gdLst>
              <a:gd name="connsiteX0" fmla="*/ 142240 w 1036320"/>
              <a:gd name="connsiteY0" fmla="*/ 0 h 477520"/>
              <a:gd name="connsiteX1" fmla="*/ 477520 w 1036320"/>
              <a:gd name="connsiteY1" fmla="*/ 121920 h 477520"/>
              <a:gd name="connsiteX2" fmla="*/ 690880 w 1036320"/>
              <a:gd name="connsiteY2" fmla="*/ 111760 h 477520"/>
              <a:gd name="connsiteX3" fmla="*/ 843280 w 1036320"/>
              <a:gd name="connsiteY3" fmla="*/ 111760 h 477520"/>
              <a:gd name="connsiteX4" fmla="*/ 1036320 w 1036320"/>
              <a:gd name="connsiteY4" fmla="*/ 264160 h 477520"/>
              <a:gd name="connsiteX5" fmla="*/ 934720 w 1036320"/>
              <a:gd name="connsiteY5" fmla="*/ 416560 h 477520"/>
              <a:gd name="connsiteX6" fmla="*/ 508000 w 1036320"/>
              <a:gd name="connsiteY6" fmla="*/ 477520 h 477520"/>
              <a:gd name="connsiteX7" fmla="*/ 264160 w 1036320"/>
              <a:gd name="connsiteY7" fmla="*/ 447040 h 477520"/>
              <a:gd name="connsiteX8" fmla="*/ 0 w 1036320"/>
              <a:gd name="connsiteY8" fmla="*/ 284480 h 477520"/>
              <a:gd name="connsiteX9" fmla="*/ 142240 w 1036320"/>
              <a:gd name="connsiteY9" fmla="*/ 0 h 47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6320" h="477520">
                <a:moveTo>
                  <a:pt x="142240" y="0"/>
                </a:moveTo>
                <a:lnTo>
                  <a:pt x="477520" y="121920"/>
                </a:lnTo>
                <a:lnTo>
                  <a:pt x="690880" y="111760"/>
                </a:lnTo>
                <a:lnTo>
                  <a:pt x="843280" y="111760"/>
                </a:lnTo>
                <a:lnTo>
                  <a:pt x="1036320" y="264160"/>
                </a:lnTo>
                <a:lnTo>
                  <a:pt x="934720" y="416560"/>
                </a:lnTo>
                <a:lnTo>
                  <a:pt x="508000" y="477520"/>
                </a:lnTo>
                <a:lnTo>
                  <a:pt x="264160" y="447040"/>
                </a:lnTo>
                <a:lnTo>
                  <a:pt x="0" y="284480"/>
                </a:lnTo>
                <a:lnTo>
                  <a:pt x="142240"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Freeform: Shape 5">
            <a:extLst>
              <a:ext uri="{FF2B5EF4-FFF2-40B4-BE49-F238E27FC236}">
                <a16:creationId xmlns="" xmlns:a16="http://schemas.microsoft.com/office/drawing/2014/main" id="{D0CBCF94-7D52-4AA7-8E44-23FD4A16FD7A}"/>
              </a:ext>
            </a:extLst>
          </p:cNvPr>
          <p:cNvSpPr/>
          <p:nvPr/>
        </p:nvSpPr>
        <p:spPr>
          <a:xfrm>
            <a:off x="6085840" y="5364480"/>
            <a:ext cx="3241040" cy="1066800"/>
          </a:xfrm>
          <a:custGeom>
            <a:avLst/>
            <a:gdLst>
              <a:gd name="connsiteX0" fmla="*/ 274320 w 3241040"/>
              <a:gd name="connsiteY0" fmla="*/ 406400 h 1066800"/>
              <a:gd name="connsiteX1" fmla="*/ 883920 w 3241040"/>
              <a:gd name="connsiteY1" fmla="*/ 528320 h 1066800"/>
              <a:gd name="connsiteX2" fmla="*/ 955040 w 3241040"/>
              <a:gd name="connsiteY2" fmla="*/ 640080 h 1066800"/>
              <a:gd name="connsiteX3" fmla="*/ 1198880 w 3241040"/>
              <a:gd name="connsiteY3" fmla="*/ 528320 h 1066800"/>
              <a:gd name="connsiteX4" fmla="*/ 1656080 w 3241040"/>
              <a:gd name="connsiteY4" fmla="*/ 518160 h 1066800"/>
              <a:gd name="connsiteX5" fmla="*/ 1981200 w 3241040"/>
              <a:gd name="connsiteY5" fmla="*/ 568960 h 1066800"/>
              <a:gd name="connsiteX6" fmla="*/ 2336800 w 3241040"/>
              <a:gd name="connsiteY6" fmla="*/ 111760 h 1066800"/>
              <a:gd name="connsiteX7" fmla="*/ 2641600 w 3241040"/>
              <a:gd name="connsiteY7" fmla="*/ 10160 h 1066800"/>
              <a:gd name="connsiteX8" fmla="*/ 2976880 w 3241040"/>
              <a:gd name="connsiteY8" fmla="*/ 0 h 1066800"/>
              <a:gd name="connsiteX9" fmla="*/ 3241040 w 3241040"/>
              <a:gd name="connsiteY9" fmla="*/ 335280 h 1066800"/>
              <a:gd name="connsiteX10" fmla="*/ 3119120 w 3241040"/>
              <a:gd name="connsiteY10" fmla="*/ 741680 h 1066800"/>
              <a:gd name="connsiteX11" fmla="*/ 2743200 w 3241040"/>
              <a:gd name="connsiteY11" fmla="*/ 924560 h 1066800"/>
              <a:gd name="connsiteX12" fmla="*/ 2286000 w 3241040"/>
              <a:gd name="connsiteY12" fmla="*/ 965200 h 1066800"/>
              <a:gd name="connsiteX13" fmla="*/ 2062480 w 3241040"/>
              <a:gd name="connsiteY13" fmla="*/ 843280 h 1066800"/>
              <a:gd name="connsiteX14" fmla="*/ 1859280 w 3241040"/>
              <a:gd name="connsiteY14" fmla="*/ 985520 h 1066800"/>
              <a:gd name="connsiteX15" fmla="*/ 1320800 w 3241040"/>
              <a:gd name="connsiteY15" fmla="*/ 1066800 h 1066800"/>
              <a:gd name="connsiteX16" fmla="*/ 1056640 w 3241040"/>
              <a:gd name="connsiteY16" fmla="*/ 955040 h 1066800"/>
              <a:gd name="connsiteX17" fmla="*/ 782320 w 3241040"/>
              <a:gd name="connsiteY17" fmla="*/ 1036320 h 1066800"/>
              <a:gd name="connsiteX18" fmla="*/ 396240 w 3241040"/>
              <a:gd name="connsiteY18" fmla="*/ 1066800 h 1066800"/>
              <a:gd name="connsiteX19" fmla="*/ 71120 w 3241040"/>
              <a:gd name="connsiteY19" fmla="*/ 924560 h 1066800"/>
              <a:gd name="connsiteX20" fmla="*/ 10160 w 3241040"/>
              <a:gd name="connsiteY20" fmla="*/ 792480 h 1066800"/>
              <a:gd name="connsiteX21" fmla="*/ 0 w 3241040"/>
              <a:gd name="connsiteY21" fmla="*/ 690880 h 1066800"/>
              <a:gd name="connsiteX22" fmla="*/ 274320 w 3241040"/>
              <a:gd name="connsiteY22" fmla="*/ 406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41040" h="1066800">
                <a:moveTo>
                  <a:pt x="274320" y="406400"/>
                </a:moveTo>
                <a:lnTo>
                  <a:pt x="883920" y="528320"/>
                </a:lnTo>
                <a:lnTo>
                  <a:pt x="955040" y="640080"/>
                </a:lnTo>
                <a:lnTo>
                  <a:pt x="1198880" y="528320"/>
                </a:lnTo>
                <a:lnTo>
                  <a:pt x="1656080" y="518160"/>
                </a:lnTo>
                <a:lnTo>
                  <a:pt x="1981200" y="568960"/>
                </a:lnTo>
                <a:lnTo>
                  <a:pt x="2336800" y="111760"/>
                </a:lnTo>
                <a:lnTo>
                  <a:pt x="2641600" y="10160"/>
                </a:lnTo>
                <a:lnTo>
                  <a:pt x="2976880" y="0"/>
                </a:lnTo>
                <a:lnTo>
                  <a:pt x="3241040" y="335280"/>
                </a:lnTo>
                <a:lnTo>
                  <a:pt x="3119120" y="741680"/>
                </a:lnTo>
                <a:lnTo>
                  <a:pt x="2743200" y="924560"/>
                </a:lnTo>
                <a:lnTo>
                  <a:pt x="2286000" y="965200"/>
                </a:lnTo>
                <a:lnTo>
                  <a:pt x="2062480" y="843280"/>
                </a:lnTo>
                <a:lnTo>
                  <a:pt x="1859280" y="985520"/>
                </a:lnTo>
                <a:lnTo>
                  <a:pt x="1320800" y="1066800"/>
                </a:lnTo>
                <a:lnTo>
                  <a:pt x="1056640" y="955040"/>
                </a:lnTo>
                <a:lnTo>
                  <a:pt x="782320" y="1036320"/>
                </a:lnTo>
                <a:lnTo>
                  <a:pt x="396240" y="1066800"/>
                </a:lnTo>
                <a:lnTo>
                  <a:pt x="71120" y="924560"/>
                </a:lnTo>
                <a:lnTo>
                  <a:pt x="10160" y="792480"/>
                </a:lnTo>
                <a:lnTo>
                  <a:pt x="0" y="690880"/>
                </a:lnTo>
                <a:lnTo>
                  <a:pt x="274320" y="406400"/>
                </a:ln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Freeform: Shape 6">
            <a:extLst>
              <a:ext uri="{FF2B5EF4-FFF2-40B4-BE49-F238E27FC236}">
                <a16:creationId xmlns="" xmlns:a16="http://schemas.microsoft.com/office/drawing/2014/main" id="{4DB782E1-4382-40AB-A995-C8B14F50175E}"/>
              </a:ext>
            </a:extLst>
          </p:cNvPr>
          <p:cNvSpPr/>
          <p:nvPr/>
        </p:nvSpPr>
        <p:spPr>
          <a:xfrm>
            <a:off x="4358640" y="2895600"/>
            <a:ext cx="1249680" cy="701040"/>
          </a:xfrm>
          <a:custGeom>
            <a:avLst/>
            <a:gdLst>
              <a:gd name="connsiteX0" fmla="*/ 243840 w 1249680"/>
              <a:gd name="connsiteY0" fmla="*/ 0 h 701040"/>
              <a:gd name="connsiteX1" fmla="*/ 40640 w 1249680"/>
              <a:gd name="connsiteY1" fmla="*/ 294640 h 701040"/>
              <a:gd name="connsiteX2" fmla="*/ 0 w 1249680"/>
              <a:gd name="connsiteY2" fmla="*/ 568960 h 701040"/>
              <a:gd name="connsiteX3" fmla="*/ 111760 w 1249680"/>
              <a:gd name="connsiteY3" fmla="*/ 701040 h 701040"/>
              <a:gd name="connsiteX4" fmla="*/ 264160 w 1249680"/>
              <a:gd name="connsiteY4" fmla="*/ 609600 h 701040"/>
              <a:gd name="connsiteX5" fmla="*/ 396240 w 1249680"/>
              <a:gd name="connsiteY5" fmla="*/ 325120 h 701040"/>
              <a:gd name="connsiteX6" fmla="*/ 589280 w 1249680"/>
              <a:gd name="connsiteY6" fmla="*/ 325120 h 701040"/>
              <a:gd name="connsiteX7" fmla="*/ 690880 w 1249680"/>
              <a:gd name="connsiteY7" fmla="*/ 518160 h 701040"/>
              <a:gd name="connsiteX8" fmla="*/ 1066800 w 1249680"/>
              <a:gd name="connsiteY8" fmla="*/ 701040 h 701040"/>
              <a:gd name="connsiteX9" fmla="*/ 1188720 w 1249680"/>
              <a:gd name="connsiteY9" fmla="*/ 701040 h 701040"/>
              <a:gd name="connsiteX10" fmla="*/ 1249680 w 1249680"/>
              <a:gd name="connsiteY10" fmla="*/ 426720 h 701040"/>
              <a:gd name="connsiteX11" fmla="*/ 1005840 w 1249680"/>
              <a:gd name="connsiteY11" fmla="*/ 325120 h 701040"/>
              <a:gd name="connsiteX12" fmla="*/ 873760 w 1249680"/>
              <a:gd name="connsiteY12" fmla="*/ 111760 h 701040"/>
              <a:gd name="connsiteX13" fmla="*/ 782320 w 1249680"/>
              <a:gd name="connsiteY13" fmla="*/ 30480 h 701040"/>
              <a:gd name="connsiteX14" fmla="*/ 243840 w 1249680"/>
              <a:gd name="connsiteY14" fmla="*/ 0 h 70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9680" h="701040">
                <a:moveTo>
                  <a:pt x="243840" y="0"/>
                </a:moveTo>
                <a:lnTo>
                  <a:pt x="40640" y="294640"/>
                </a:lnTo>
                <a:lnTo>
                  <a:pt x="0" y="568960"/>
                </a:lnTo>
                <a:lnTo>
                  <a:pt x="111760" y="701040"/>
                </a:lnTo>
                <a:lnTo>
                  <a:pt x="264160" y="609600"/>
                </a:lnTo>
                <a:lnTo>
                  <a:pt x="396240" y="325120"/>
                </a:lnTo>
                <a:lnTo>
                  <a:pt x="589280" y="325120"/>
                </a:lnTo>
                <a:lnTo>
                  <a:pt x="690880" y="518160"/>
                </a:lnTo>
                <a:lnTo>
                  <a:pt x="1066800" y="701040"/>
                </a:lnTo>
                <a:lnTo>
                  <a:pt x="1188720" y="701040"/>
                </a:lnTo>
                <a:lnTo>
                  <a:pt x="1249680" y="426720"/>
                </a:lnTo>
                <a:lnTo>
                  <a:pt x="1005840" y="325120"/>
                </a:lnTo>
                <a:lnTo>
                  <a:pt x="873760" y="111760"/>
                </a:lnTo>
                <a:lnTo>
                  <a:pt x="782320" y="30480"/>
                </a:lnTo>
                <a:lnTo>
                  <a:pt x="243840" y="0"/>
                </a:lnTo>
                <a:close/>
              </a:path>
            </a:pathLst>
          </a:cu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Freeform: Shape 12">
            <a:extLst>
              <a:ext uri="{FF2B5EF4-FFF2-40B4-BE49-F238E27FC236}">
                <a16:creationId xmlns="" xmlns:a16="http://schemas.microsoft.com/office/drawing/2014/main" id="{A358BA29-4E2D-4BB1-AF39-909A0459C6AF}"/>
              </a:ext>
            </a:extLst>
          </p:cNvPr>
          <p:cNvSpPr/>
          <p:nvPr/>
        </p:nvSpPr>
        <p:spPr>
          <a:xfrm>
            <a:off x="8128000" y="1971040"/>
            <a:ext cx="640080" cy="711200"/>
          </a:xfrm>
          <a:custGeom>
            <a:avLst/>
            <a:gdLst>
              <a:gd name="connsiteX0" fmla="*/ 264160 w 640080"/>
              <a:gd name="connsiteY0" fmla="*/ 0 h 711200"/>
              <a:gd name="connsiteX1" fmla="*/ 548640 w 640080"/>
              <a:gd name="connsiteY1" fmla="*/ 213360 h 711200"/>
              <a:gd name="connsiteX2" fmla="*/ 640080 w 640080"/>
              <a:gd name="connsiteY2" fmla="*/ 497840 h 711200"/>
              <a:gd name="connsiteX3" fmla="*/ 477520 w 640080"/>
              <a:gd name="connsiteY3" fmla="*/ 711200 h 711200"/>
              <a:gd name="connsiteX4" fmla="*/ 284480 w 640080"/>
              <a:gd name="connsiteY4" fmla="*/ 599440 h 711200"/>
              <a:gd name="connsiteX5" fmla="*/ 233680 w 640080"/>
              <a:gd name="connsiteY5" fmla="*/ 406400 h 711200"/>
              <a:gd name="connsiteX6" fmla="*/ 0 w 640080"/>
              <a:gd name="connsiteY6" fmla="*/ 223520 h 711200"/>
              <a:gd name="connsiteX7" fmla="*/ 40640 w 640080"/>
              <a:gd name="connsiteY7" fmla="*/ 10160 h 711200"/>
              <a:gd name="connsiteX8" fmla="*/ 264160 w 640080"/>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711200">
                <a:moveTo>
                  <a:pt x="264160" y="0"/>
                </a:moveTo>
                <a:lnTo>
                  <a:pt x="548640" y="213360"/>
                </a:lnTo>
                <a:lnTo>
                  <a:pt x="640080" y="497840"/>
                </a:lnTo>
                <a:lnTo>
                  <a:pt x="477520" y="711200"/>
                </a:lnTo>
                <a:lnTo>
                  <a:pt x="284480" y="599440"/>
                </a:lnTo>
                <a:lnTo>
                  <a:pt x="233680" y="406400"/>
                </a:lnTo>
                <a:lnTo>
                  <a:pt x="0" y="223520"/>
                </a:lnTo>
                <a:lnTo>
                  <a:pt x="40640" y="10160"/>
                </a:lnTo>
                <a:lnTo>
                  <a:pt x="264160" y="0"/>
                </a:lnTo>
                <a:close/>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Shape 13">
            <a:extLst>
              <a:ext uri="{FF2B5EF4-FFF2-40B4-BE49-F238E27FC236}">
                <a16:creationId xmlns="" xmlns:a16="http://schemas.microsoft.com/office/drawing/2014/main" id="{3C90ADE8-931C-4C24-A12A-37C6C539142F}"/>
              </a:ext>
            </a:extLst>
          </p:cNvPr>
          <p:cNvSpPr/>
          <p:nvPr/>
        </p:nvSpPr>
        <p:spPr>
          <a:xfrm>
            <a:off x="5638800" y="2733040"/>
            <a:ext cx="1483360" cy="995680"/>
          </a:xfrm>
          <a:custGeom>
            <a:avLst/>
            <a:gdLst>
              <a:gd name="connsiteX0" fmla="*/ 81280 w 1483360"/>
              <a:gd name="connsiteY0" fmla="*/ 436880 h 995680"/>
              <a:gd name="connsiteX1" fmla="*/ 0 w 1483360"/>
              <a:gd name="connsiteY1" fmla="*/ 721360 h 995680"/>
              <a:gd name="connsiteX2" fmla="*/ 0 w 1483360"/>
              <a:gd name="connsiteY2" fmla="*/ 822960 h 995680"/>
              <a:gd name="connsiteX3" fmla="*/ 396240 w 1483360"/>
              <a:gd name="connsiteY3" fmla="*/ 995680 h 995680"/>
              <a:gd name="connsiteX4" fmla="*/ 822960 w 1483360"/>
              <a:gd name="connsiteY4" fmla="*/ 965200 h 995680"/>
              <a:gd name="connsiteX5" fmla="*/ 1107440 w 1483360"/>
              <a:gd name="connsiteY5" fmla="*/ 822960 h 995680"/>
              <a:gd name="connsiteX6" fmla="*/ 1361440 w 1483360"/>
              <a:gd name="connsiteY6" fmla="*/ 579120 h 995680"/>
              <a:gd name="connsiteX7" fmla="*/ 1483360 w 1483360"/>
              <a:gd name="connsiteY7" fmla="*/ 284480 h 995680"/>
              <a:gd name="connsiteX8" fmla="*/ 1148080 w 1483360"/>
              <a:gd name="connsiteY8" fmla="*/ 0 h 995680"/>
              <a:gd name="connsiteX9" fmla="*/ 396240 w 1483360"/>
              <a:gd name="connsiteY9" fmla="*/ 0 h 995680"/>
              <a:gd name="connsiteX10" fmla="*/ 81280 w 1483360"/>
              <a:gd name="connsiteY10" fmla="*/ 436880 h 99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360" h="995680">
                <a:moveTo>
                  <a:pt x="81280" y="436880"/>
                </a:moveTo>
                <a:lnTo>
                  <a:pt x="0" y="721360"/>
                </a:lnTo>
                <a:lnTo>
                  <a:pt x="0" y="822960"/>
                </a:lnTo>
                <a:lnTo>
                  <a:pt x="396240" y="995680"/>
                </a:lnTo>
                <a:lnTo>
                  <a:pt x="822960" y="965200"/>
                </a:lnTo>
                <a:lnTo>
                  <a:pt x="1107440" y="822960"/>
                </a:lnTo>
                <a:lnTo>
                  <a:pt x="1361440" y="579120"/>
                </a:lnTo>
                <a:lnTo>
                  <a:pt x="1483360" y="284480"/>
                </a:lnTo>
                <a:lnTo>
                  <a:pt x="1148080" y="0"/>
                </a:lnTo>
                <a:lnTo>
                  <a:pt x="396240" y="0"/>
                </a:lnTo>
                <a:lnTo>
                  <a:pt x="81280" y="436880"/>
                </a:lnTo>
                <a:close/>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reeform: Shape 14">
            <a:extLst>
              <a:ext uri="{FF2B5EF4-FFF2-40B4-BE49-F238E27FC236}">
                <a16:creationId xmlns="" xmlns:a16="http://schemas.microsoft.com/office/drawing/2014/main" id="{60EA64EC-16C2-474F-8AB3-46F59609C153}"/>
              </a:ext>
            </a:extLst>
          </p:cNvPr>
          <p:cNvSpPr/>
          <p:nvPr/>
        </p:nvSpPr>
        <p:spPr>
          <a:xfrm>
            <a:off x="5069840" y="1849120"/>
            <a:ext cx="2509520" cy="965200"/>
          </a:xfrm>
          <a:custGeom>
            <a:avLst/>
            <a:gdLst>
              <a:gd name="connsiteX0" fmla="*/ 91440 w 2509520"/>
              <a:gd name="connsiteY0" fmla="*/ 650240 h 965200"/>
              <a:gd name="connsiteX1" fmla="*/ 335280 w 2509520"/>
              <a:gd name="connsiteY1" fmla="*/ 640080 h 965200"/>
              <a:gd name="connsiteX2" fmla="*/ 335280 w 2509520"/>
              <a:gd name="connsiteY2" fmla="*/ 497840 h 965200"/>
              <a:gd name="connsiteX3" fmla="*/ 751840 w 2509520"/>
              <a:gd name="connsiteY3" fmla="*/ 345440 h 965200"/>
              <a:gd name="connsiteX4" fmla="*/ 1097280 w 2509520"/>
              <a:gd name="connsiteY4" fmla="*/ 406400 h 965200"/>
              <a:gd name="connsiteX5" fmla="*/ 1188720 w 2509520"/>
              <a:gd name="connsiteY5" fmla="*/ 396240 h 965200"/>
              <a:gd name="connsiteX6" fmla="*/ 1371600 w 2509520"/>
              <a:gd name="connsiteY6" fmla="*/ 162560 h 965200"/>
              <a:gd name="connsiteX7" fmla="*/ 2103120 w 2509520"/>
              <a:gd name="connsiteY7" fmla="*/ 0 h 965200"/>
              <a:gd name="connsiteX8" fmla="*/ 2357120 w 2509520"/>
              <a:gd name="connsiteY8" fmla="*/ 0 h 965200"/>
              <a:gd name="connsiteX9" fmla="*/ 2509520 w 2509520"/>
              <a:gd name="connsiteY9" fmla="*/ 101600 h 965200"/>
              <a:gd name="connsiteX10" fmla="*/ 2499360 w 2509520"/>
              <a:gd name="connsiteY10" fmla="*/ 254000 h 965200"/>
              <a:gd name="connsiteX11" fmla="*/ 1615440 w 2509520"/>
              <a:gd name="connsiteY11" fmla="*/ 426720 h 965200"/>
              <a:gd name="connsiteX12" fmla="*/ 1524000 w 2509520"/>
              <a:gd name="connsiteY12" fmla="*/ 680720 h 965200"/>
              <a:gd name="connsiteX13" fmla="*/ 965200 w 2509520"/>
              <a:gd name="connsiteY13" fmla="*/ 741680 h 965200"/>
              <a:gd name="connsiteX14" fmla="*/ 772160 w 2509520"/>
              <a:gd name="connsiteY14" fmla="*/ 680720 h 965200"/>
              <a:gd name="connsiteX15" fmla="*/ 619760 w 2509520"/>
              <a:gd name="connsiteY15" fmla="*/ 701040 h 965200"/>
              <a:gd name="connsiteX16" fmla="*/ 640080 w 2509520"/>
              <a:gd name="connsiteY16" fmla="*/ 914400 h 965200"/>
              <a:gd name="connsiteX17" fmla="*/ 0 w 2509520"/>
              <a:gd name="connsiteY17" fmla="*/ 965200 h 965200"/>
              <a:gd name="connsiteX18" fmla="*/ 91440 w 2509520"/>
              <a:gd name="connsiteY18" fmla="*/ 650240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9520" h="965200">
                <a:moveTo>
                  <a:pt x="91440" y="650240"/>
                </a:moveTo>
                <a:lnTo>
                  <a:pt x="335280" y="640080"/>
                </a:lnTo>
                <a:lnTo>
                  <a:pt x="335280" y="497840"/>
                </a:lnTo>
                <a:lnTo>
                  <a:pt x="751840" y="345440"/>
                </a:lnTo>
                <a:lnTo>
                  <a:pt x="1097280" y="406400"/>
                </a:lnTo>
                <a:lnTo>
                  <a:pt x="1188720" y="396240"/>
                </a:lnTo>
                <a:lnTo>
                  <a:pt x="1371600" y="162560"/>
                </a:lnTo>
                <a:lnTo>
                  <a:pt x="2103120" y="0"/>
                </a:lnTo>
                <a:lnTo>
                  <a:pt x="2357120" y="0"/>
                </a:lnTo>
                <a:lnTo>
                  <a:pt x="2509520" y="101600"/>
                </a:lnTo>
                <a:lnTo>
                  <a:pt x="2499360" y="254000"/>
                </a:lnTo>
                <a:lnTo>
                  <a:pt x="1615440" y="426720"/>
                </a:lnTo>
                <a:lnTo>
                  <a:pt x="1524000" y="680720"/>
                </a:lnTo>
                <a:lnTo>
                  <a:pt x="965200" y="741680"/>
                </a:lnTo>
                <a:lnTo>
                  <a:pt x="772160" y="680720"/>
                </a:lnTo>
                <a:lnTo>
                  <a:pt x="619760" y="701040"/>
                </a:lnTo>
                <a:lnTo>
                  <a:pt x="640080" y="914400"/>
                </a:lnTo>
                <a:lnTo>
                  <a:pt x="0" y="965200"/>
                </a:lnTo>
                <a:lnTo>
                  <a:pt x="91440" y="650240"/>
                </a:lnTo>
                <a:close/>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 xmlns:a16="http://schemas.microsoft.com/office/drawing/2014/main" id="{9AA89C7C-DA54-4D6B-A85B-A4AF3C1E8D21}"/>
              </a:ext>
            </a:extLst>
          </p:cNvPr>
          <p:cNvSpPr txBox="1"/>
          <p:nvPr/>
        </p:nvSpPr>
        <p:spPr>
          <a:xfrm>
            <a:off x="436880" y="1971040"/>
            <a:ext cx="2621280" cy="2585323"/>
          </a:xfrm>
          <a:prstGeom prst="rect">
            <a:avLst/>
          </a:prstGeom>
          <a:noFill/>
        </p:spPr>
        <p:txBody>
          <a:bodyPr wrap="square" rtlCol="0">
            <a:spAutoFit/>
          </a:bodyPr>
          <a:lstStyle/>
          <a:p>
            <a:r>
              <a:rPr lang="zh-CN" altLang="en-US" dirty="0">
                <a:solidFill>
                  <a:schemeClr val="tx2">
                    <a:lumMod val="50000"/>
                  </a:schemeClr>
                </a:solidFill>
                <a:latin typeface="Microsoft YaHei" panose="020B0503020204020204" pitchFamily="34" charset="-122"/>
                <a:ea typeface="Microsoft YaHei" panose="020B0503020204020204" pitchFamily="34" charset="-122"/>
              </a:rPr>
              <a:t>运行查询</a:t>
            </a:r>
            <a:r>
              <a:rPr lang="en-US" altLang="zh-CN" dirty="0">
                <a:solidFill>
                  <a:schemeClr val="tx2">
                    <a:lumMod val="50000"/>
                  </a:schemeClr>
                </a:solidFill>
                <a:latin typeface="Microsoft YaHei" panose="020B0503020204020204" pitchFamily="34" charset="-122"/>
                <a:ea typeface="Microsoft YaHei" panose="020B0503020204020204" pitchFamily="34" charset="-122"/>
              </a:rPr>
              <a:t>#8</a:t>
            </a:r>
            <a:r>
              <a:rPr lang="zh-CN" altLang="en-US" dirty="0">
                <a:solidFill>
                  <a:schemeClr val="tx2">
                    <a:lumMod val="50000"/>
                  </a:schemeClr>
                </a:solidFill>
                <a:latin typeface="Microsoft YaHei" panose="020B0503020204020204" pitchFamily="34" charset="-122"/>
                <a:ea typeface="Microsoft YaHei" panose="020B0503020204020204" pitchFamily="34" charset="-122"/>
              </a:rPr>
              <a:t>、然后给每个标签指定不同颜色后得到的结果。图中显示了</a:t>
            </a:r>
            <a:r>
              <a:rPr lang="en-US" altLang="zh-CN" dirty="0">
                <a:solidFill>
                  <a:schemeClr val="tx2">
                    <a:lumMod val="50000"/>
                  </a:schemeClr>
                </a:solidFill>
                <a:latin typeface="Microsoft YaHei" panose="020B0503020204020204" pitchFamily="34" charset="-122"/>
                <a:ea typeface="Microsoft YaHei" panose="020B0503020204020204" pitchFamily="34" charset="-122"/>
              </a:rPr>
              <a:t>8</a:t>
            </a:r>
            <a:r>
              <a:rPr lang="zh-CN" altLang="en-US" dirty="0">
                <a:solidFill>
                  <a:schemeClr val="tx2">
                    <a:lumMod val="50000"/>
                  </a:schemeClr>
                </a:solidFill>
                <a:latin typeface="Microsoft YaHei" panose="020B0503020204020204" pitchFamily="34" charset="-122"/>
                <a:ea typeface="Microsoft YaHei" panose="020B0503020204020204" pitchFamily="34" charset="-122"/>
              </a:rPr>
              <a:t>个社区。</a:t>
            </a:r>
            <a:endParaRPr lang="en-AU" altLang="zh-CN" dirty="0">
              <a:solidFill>
                <a:schemeClr val="tx2">
                  <a:lumMod val="50000"/>
                </a:schemeClr>
              </a:solidFill>
              <a:latin typeface="Microsoft YaHei" panose="020B0503020204020204" pitchFamily="34" charset="-122"/>
              <a:ea typeface="Microsoft YaHei" panose="020B0503020204020204" pitchFamily="34" charset="-122"/>
            </a:endParaRPr>
          </a:p>
          <a:p>
            <a:endParaRPr lang="en-AU" dirty="0">
              <a:solidFill>
                <a:schemeClr val="tx2">
                  <a:lumMod val="50000"/>
                </a:schemeClr>
              </a:solidFill>
              <a:latin typeface="Microsoft YaHei" panose="020B0503020204020204" pitchFamily="34" charset="-122"/>
              <a:ea typeface="Microsoft YaHei" panose="020B0503020204020204" pitchFamily="34" charset="-122"/>
            </a:endParaRPr>
          </a:p>
          <a:p>
            <a:r>
              <a:rPr lang="zh-CN" altLang="en-US" dirty="0">
                <a:solidFill>
                  <a:schemeClr val="tx2">
                    <a:lumMod val="50000"/>
                  </a:schemeClr>
                </a:solidFill>
                <a:latin typeface="Microsoft YaHei" panose="020B0503020204020204" pitchFamily="34" charset="-122"/>
                <a:ea typeface="Microsoft YaHei" panose="020B0503020204020204" pitchFamily="34" charset="-122"/>
              </a:rPr>
              <a:t>迭代次数、节点的计算顺序、节点的关系数量、关系的方向都会影响运行结果。</a:t>
            </a:r>
            <a:endParaRPr lang="en-AU" dirty="0">
              <a:solidFill>
                <a:schemeClr val="tx2">
                  <a:lumMod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45771067"/>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Financial_PitchDeck_MO-v9.potx" id="{820F9BC6-2104-41E8-96A2-06EB0E096381}" vid="{2EBC7BB1-4618-4348-8B7A-B007822DF367}"/>
    </a:ext>
  </a:extLst>
</a:theme>
</file>

<file path=ppt/theme/theme2.xml><?xml version="1.0" encoding="utf-8"?>
<a:theme xmlns:a="http://schemas.openxmlformats.org/drawingml/2006/main" name="1_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Financial_PitchDeck_MO-v9.potx" id="{820F9BC6-2104-41E8-96A2-06EB0E096381}" vid="{2EBC7BB1-4618-4348-8B7A-B007822DF3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Financial pitch deck</Template>
  <TotalTime>0</TotalTime>
  <Words>26265</Words>
  <Application>Microsoft Office PowerPoint</Application>
  <PresentationFormat>自定义</PresentationFormat>
  <Paragraphs>3457</Paragraphs>
  <Slides>214</Slides>
  <Notes>159</Notes>
  <HiddenSlides>0</HiddenSlides>
  <MMClips>0</MMClips>
  <ScaleCrop>false</ScaleCrop>
  <HeadingPairs>
    <vt:vector size="4" baseType="variant">
      <vt:variant>
        <vt:lpstr>主题</vt:lpstr>
      </vt:variant>
      <vt:variant>
        <vt:i4>2</vt:i4>
      </vt:variant>
      <vt:variant>
        <vt:lpstr>幻灯片标题</vt:lpstr>
      </vt:variant>
      <vt:variant>
        <vt:i4>214</vt:i4>
      </vt:variant>
    </vt:vector>
  </HeadingPairs>
  <TitlesOfParts>
    <vt:vector size="216" baseType="lpstr">
      <vt:lpstr>Financial_PitchDeck_MO-v6</vt:lpstr>
      <vt:lpstr>1_Financial_PitchDeck_MO-v6</vt:lpstr>
      <vt:lpstr>九、Neo4j图数据分析（二）：路径搜索算法(Path Finding)</vt:lpstr>
      <vt:lpstr>1 – 什么是路径搜索算法？</vt:lpstr>
      <vt:lpstr>1 – 什么是路径搜索算法？(续)</vt:lpstr>
      <vt:lpstr>2 – 广度和深度优先搜索</vt:lpstr>
      <vt:lpstr>实战环节：广度和深度遍历</vt:lpstr>
      <vt:lpstr>PowerPoint 演示文稿</vt:lpstr>
      <vt:lpstr>2 – 广度和深度优先搜索(续)</vt:lpstr>
      <vt:lpstr>3 –两点之间最短路径</vt:lpstr>
      <vt:lpstr>3 – 两点之间最短路径(续)</vt:lpstr>
      <vt:lpstr>实战环节：两点之间最短路径</vt:lpstr>
      <vt:lpstr>PowerPoint 演示文稿</vt:lpstr>
      <vt:lpstr>PowerPoint 演示文稿</vt:lpstr>
      <vt:lpstr>PowerPoint 演示文稿</vt:lpstr>
      <vt:lpstr>PowerPoint 演示文稿</vt:lpstr>
      <vt:lpstr>PowerPoint 演示文稿</vt:lpstr>
      <vt:lpstr>3 –两点之间最短路径(续)</vt:lpstr>
      <vt:lpstr>4 – 单一起点最短路径</vt:lpstr>
      <vt:lpstr>4 – 单一起点最短路径(续)</vt:lpstr>
      <vt:lpstr>实战环节：单一起点最短路径</vt:lpstr>
      <vt:lpstr>PowerPoint 演示文稿</vt:lpstr>
      <vt:lpstr>5 – 全图最短路径</vt:lpstr>
      <vt:lpstr>实战环节：全图最短路径</vt:lpstr>
      <vt:lpstr>PowerPoint 演示文稿</vt:lpstr>
      <vt:lpstr>6 – k条最短路径</vt:lpstr>
      <vt:lpstr>7 – 最小生成树</vt:lpstr>
      <vt:lpstr>7 – 最小生成树(续)</vt:lpstr>
      <vt:lpstr>7 – 最小生成树(续)</vt:lpstr>
      <vt:lpstr>7 – 最小生成树(续)</vt:lpstr>
      <vt:lpstr>实战环节：最小生成树</vt:lpstr>
      <vt:lpstr>PowerPoint 演示文稿</vt:lpstr>
      <vt:lpstr>8 – 随机游走</vt:lpstr>
      <vt:lpstr>8 – 随机游走(续)</vt:lpstr>
      <vt:lpstr>知识点回顾</vt:lpstr>
      <vt:lpstr>知识点回顾</vt:lpstr>
      <vt:lpstr>小结</vt:lpstr>
      <vt:lpstr>PowerPoint 演示文稿</vt:lpstr>
      <vt:lpstr>十、Neo4j图数据分析（三）：中心性算法(Centrality)</vt:lpstr>
      <vt:lpstr>1 – 什么是中心性算法？</vt:lpstr>
      <vt:lpstr>1 – 什么是中心性算法？</vt:lpstr>
      <vt:lpstr>2 – (维)度中心性</vt:lpstr>
      <vt:lpstr>2 – (维)度中心性(续)</vt:lpstr>
      <vt:lpstr>2 – (维)度中心性(续)</vt:lpstr>
      <vt:lpstr>实战环节：度中心性</vt:lpstr>
      <vt:lpstr>PowerPoint 演示文稿</vt:lpstr>
      <vt:lpstr>3 – 紧密中心性</vt:lpstr>
      <vt:lpstr>3 – 紧密中心性(续)</vt:lpstr>
      <vt:lpstr>实战环节：紧密中心性</vt:lpstr>
      <vt:lpstr>PowerPoint 演示文稿</vt:lpstr>
      <vt:lpstr>PowerPoint 演示文稿</vt:lpstr>
      <vt:lpstr>PowerPoint 演示文稿</vt:lpstr>
      <vt:lpstr>PowerPoint 演示文稿</vt:lpstr>
      <vt:lpstr>4 – 协调中心性</vt:lpstr>
      <vt:lpstr>5 – 间接中心性</vt:lpstr>
      <vt:lpstr>5 – 间接中心性(续)</vt:lpstr>
      <vt:lpstr>5 – 间接中心性(续)</vt:lpstr>
      <vt:lpstr>实战环节：间接中心性</vt:lpstr>
      <vt:lpstr>PowerPoint 演示文稿</vt:lpstr>
      <vt:lpstr>PowerPoint 演示文稿</vt:lpstr>
      <vt:lpstr>6 – 特征向量中心性</vt:lpstr>
      <vt:lpstr>6 – 特征向量中心性(续)</vt:lpstr>
      <vt:lpstr>实战环节：特征向量中心性</vt:lpstr>
      <vt:lpstr>PowerPoint 演示文稿</vt:lpstr>
      <vt:lpstr>PowerPoint 演示文稿</vt:lpstr>
      <vt:lpstr>7 – 页面排行</vt:lpstr>
      <vt:lpstr>7 – 页面排行(续)</vt:lpstr>
      <vt:lpstr>7 – 页面排行(续)</vt:lpstr>
      <vt:lpstr>7 – 页面排行(续)</vt:lpstr>
      <vt:lpstr>实战环节：页面排行</vt:lpstr>
      <vt:lpstr>PowerPoint 演示文稿</vt:lpstr>
      <vt:lpstr>PowerPoint 演示文稿</vt:lpstr>
      <vt:lpstr>知识点回顾</vt:lpstr>
      <vt:lpstr>知识点回顾(续)</vt:lpstr>
      <vt:lpstr>知识点回顾(续)</vt:lpstr>
      <vt:lpstr>小结</vt:lpstr>
      <vt:lpstr>比较各种中心性算法</vt:lpstr>
      <vt:lpstr>PowerPoint 演示文稿</vt:lpstr>
      <vt:lpstr>十一、Neo4j图数据分析（四）：社区检测算法(Community Detection)</vt:lpstr>
      <vt:lpstr>1 – 什么是社区检测算法？</vt:lpstr>
      <vt:lpstr>1 – 什么是社区检测算法？(续)</vt:lpstr>
      <vt:lpstr>2 – 三角计数和集聚系数</vt:lpstr>
      <vt:lpstr>2 – 三角计数和集聚系数(续)</vt:lpstr>
      <vt:lpstr>2 – 三角计数和集聚系数(续)</vt:lpstr>
      <vt:lpstr>2 – 三角计数和集聚系数(续)</vt:lpstr>
      <vt:lpstr>实战环节：三角计数和集聚系数</vt:lpstr>
      <vt:lpstr>PowerPoint 演示文稿</vt:lpstr>
      <vt:lpstr>3 – 强连通分量</vt:lpstr>
      <vt:lpstr>3 – 强连通分量(续)</vt:lpstr>
      <vt:lpstr>4 – (弱)连通分量</vt:lpstr>
      <vt:lpstr>4 – (弱)连通分量(续)</vt:lpstr>
      <vt:lpstr>实战环节：连通分量</vt:lpstr>
      <vt:lpstr>PowerPoint 演示文稿</vt:lpstr>
      <vt:lpstr>5 – 标签传播</vt:lpstr>
      <vt:lpstr>5 – 标签传播(续)</vt:lpstr>
      <vt:lpstr>5 – 标签传播(续)</vt:lpstr>
      <vt:lpstr>5 – 标签传播(续)</vt:lpstr>
      <vt:lpstr>5 – 标签传播(续)</vt:lpstr>
      <vt:lpstr>实战环节：标签传播</vt:lpstr>
      <vt:lpstr>PowerPoint 演示文稿</vt:lpstr>
      <vt:lpstr>PowerPoint 演示文稿</vt:lpstr>
      <vt:lpstr>PowerPoint 演示文稿</vt:lpstr>
      <vt:lpstr>6 – Louvain模块度算法</vt:lpstr>
      <vt:lpstr>6 – Louvain模块度算法(续)</vt:lpstr>
      <vt:lpstr>6 – Louvain模块度算法(续)</vt:lpstr>
      <vt:lpstr>6 – Louvain模块度算法(续)</vt:lpstr>
      <vt:lpstr>6 – Louvain模块度算法(续)</vt:lpstr>
      <vt:lpstr>6 – Louvain模块度算法(续)</vt:lpstr>
      <vt:lpstr>6 – Louvain模块度算法(续)</vt:lpstr>
      <vt:lpstr>实战环节：Louvain模块度算法</vt:lpstr>
      <vt:lpstr>PowerPoint 演示文稿</vt:lpstr>
      <vt:lpstr>PowerPoint 演示文稿</vt:lpstr>
      <vt:lpstr>PowerPoint 演示文稿</vt:lpstr>
      <vt:lpstr>知识点回顾</vt:lpstr>
      <vt:lpstr>知识点回顾</vt:lpstr>
      <vt:lpstr>知识点回顾</vt:lpstr>
      <vt:lpstr>小结</vt:lpstr>
      <vt:lpstr>比较各种社区检测算法</vt:lpstr>
      <vt:lpstr>进一步的讨论</vt:lpstr>
      <vt:lpstr>PowerPoint 演示文稿</vt:lpstr>
      <vt:lpstr>十二、Neo4j图数据分析（四）：相似度算法(Similarity)</vt:lpstr>
      <vt:lpstr>1 – 什么是相似度算法？</vt:lpstr>
      <vt:lpstr>1 – 什么是相似度算法？(续)</vt:lpstr>
      <vt:lpstr>2 – Jaccard相似度</vt:lpstr>
      <vt:lpstr>2 – Jaccard相似度(续)</vt:lpstr>
      <vt:lpstr>2 – Jaccard相似度(续)</vt:lpstr>
      <vt:lpstr>3 – 重叠相似度</vt:lpstr>
      <vt:lpstr>实战环节： Jaccard相似度</vt:lpstr>
      <vt:lpstr>PowerPoint 演示文稿</vt:lpstr>
      <vt:lpstr>PowerPoint 演示文稿</vt:lpstr>
      <vt:lpstr>4 – 余弦相似度</vt:lpstr>
      <vt:lpstr>实战环节： 余弦相似度</vt:lpstr>
      <vt:lpstr>PowerPoint 演示文稿</vt:lpstr>
      <vt:lpstr>5 – 欧几里德相似度</vt:lpstr>
      <vt:lpstr>实战环节： 欧几里德相似度</vt:lpstr>
      <vt:lpstr>PowerPoint 演示文稿</vt:lpstr>
      <vt:lpstr>PowerPoint 演示文稿</vt:lpstr>
      <vt:lpstr>知识点回顾</vt:lpstr>
      <vt:lpstr>知识点回顾</vt:lpstr>
      <vt:lpstr>小结</vt:lpstr>
      <vt:lpstr>PowerPoint 演示文稿</vt:lpstr>
      <vt:lpstr>实战：保险欺诈检测</vt:lpstr>
      <vt:lpstr>1 – 数据准备</vt:lpstr>
      <vt:lpstr>1 – 数据准备(续)</vt:lpstr>
      <vt:lpstr>1 – 数据准备(续)</vt:lpstr>
      <vt:lpstr>2 – 图特征分析</vt:lpstr>
      <vt:lpstr>PowerPoint 演示文稿</vt:lpstr>
      <vt:lpstr>2 – 图特征分析(续)</vt:lpstr>
      <vt:lpstr>3 – 合成身份欺诈检测</vt:lpstr>
      <vt:lpstr>3 – 合成身份欺诈检测(续)</vt:lpstr>
      <vt:lpstr>4 – 索赔相关数据分析</vt:lpstr>
      <vt:lpstr>4 – 索赔相关数据分析(续)</vt:lpstr>
      <vt:lpstr>4 – 索赔相关数据分析(续)</vt:lpstr>
      <vt:lpstr>4 – 索赔相关数据分析(续)</vt:lpstr>
      <vt:lpstr>4 – 索赔相关数据分析(续)</vt:lpstr>
      <vt:lpstr>4 – 索赔相关数据分析(续)</vt:lpstr>
      <vt:lpstr>4 – 索赔相关数据分析(续)</vt:lpstr>
      <vt:lpstr>PowerPoint 演示文稿</vt:lpstr>
      <vt:lpstr>5 – 人物重要性分析</vt:lpstr>
      <vt:lpstr>5 – 人物重要性分析(续)</vt:lpstr>
      <vt:lpstr>6 – 相似人物分析</vt:lpstr>
      <vt:lpstr>小结</vt:lpstr>
      <vt:lpstr>图处理引擎与图数据库</vt:lpstr>
      <vt:lpstr>图平台的考量</vt:lpstr>
      <vt:lpstr>图结构中的数据依赖</vt:lpstr>
      <vt:lpstr>PowerPoint 演示文稿</vt:lpstr>
      <vt:lpstr>Neo4j:事务型图数据库(OLTP)</vt:lpstr>
      <vt:lpstr>PowerPoint 演示文稿</vt:lpstr>
      <vt:lpstr>BSP同步模式</vt:lpstr>
      <vt:lpstr>将Neo4j + Spark作为平台</vt:lpstr>
      <vt:lpstr>Apache Spark</vt:lpstr>
      <vt:lpstr>Neo4j</vt:lpstr>
      <vt:lpstr>GraphFrames</vt:lpstr>
      <vt:lpstr>知识图谱与图数据库</vt:lpstr>
      <vt:lpstr>寻路</vt:lpstr>
      <vt:lpstr>PowerPoint 演示文稿</vt:lpstr>
      <vt:lpstr>图搜索</vt:lpstr>
      <vt:lpstr>寻路</vt:lpstr>
      <vt:lpstr>寻路－随机游走</vt:lpstr>
      <vt:lpstr>寻路－随机游走</vt:lpstr>
      <vt:lpstr>知识图谱与图数据库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知识图谱与图数据库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知识图谱与图数据库</vt:lpstr>
      <vt:lpstr>谢谢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2018-11-29T11:49:06Z</dcterms:created>
  <dcterms:modified xsi:type="dcterms:W3CDTF">2019-08-26T05:29:33Z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2018-08-01T19:19:11.0426906Z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